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390" r:id="rId2"/>
    <p:sldId id="393" r:id="rId3"/>
    <p:sldId id="397" r:id="rId4"/>
    <p:sldId id="399" r:id="rId5"/>
    <p:sldId id="398" r:id="rId6"/>
    <p:sldId id="400" r:id="rId7"/>
    <p:sldId id="401" r:id="rId8"/>
    <p:sldId id="402" r:id="rId9"/>
    <p:sldId id="403" r:id="rId10"/>
    <p:sldId id="404" r:id="rId11"/>
    <p:sldId id="405" r:id="rId12"/>
    <p:sldId id="406" r:id="rId13"/>
    <p:sldId id="407" r:id="rId14"/>
    <p:sldId id="408" r:id="rId15"/>
    <p:sldId id="409" r:id="rId16"/>
    <p:sldId id="396" r:id="rId17"/>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0066"/>
    <a:srgbClr val="292929"/>
    <a:srgbClr val="4D4D4D"/>
    <a:srgbClr val="EAEAEA"/>
    <a:srgbClr val="006666"/>
    <a:srgbClr val="153A3F"/>
    <a:srgbClr val="0E30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8"/>
    <p:restoredTop sz="98194"/>
  </p:normalViewPr>
  <p:slideViewPr>
    <p:cSldViewPr snapToObjects="1" showGuides="1">
      <p:cViewPr varScale="1">
        <p:scale>
          <a:sx n="117" d="100"/>
          <a:sy n="117" d="100"/>
        </p:scale>
        <p:origin x="-5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217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79"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80"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81"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pPr lvl="0" algn="r" eaLnBrk="1" hangingPunct="1"/>
              <a:t>‹#›</a:t>
            </a:fld>
            <a:endParaRPr lang="en-US" altLang="zh-CN" sz="1200" dirty="0"/>
          </a:p>
        </p:txBody>
      </p:sp>
    </p:spTree>
    <p:extLst>
      <p:ext uri="{BB962C8B-B14F-4D97-AF65-F5344CB8AC3E}">
        <p14:creationId xmlns:p14="http://schemas.microsoft.com/office/powerpoint/2010/main" val="2505462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C2063A-5600-4543-9F1D-9E16AECE2A91}" type="datetimeFigureOut">
              <a:rPr lang="zh-CN" altLang="en-US" smtClean="0"/>
              <a:pPr/>
              <a:t>2021/9/26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0B60EB-0BB0-44CC-B979-37F83D650318}" type="slidenum">
              <a:rPr lang="zh-CN" altLang="en-US" smtClean="0"/>
              <a:pPr/>
              <a:t>‹#›</a:t>
            </a:fld>
            <a:endParaRPr lang="zh-CN" altLang="en-US"/>
          </a:p>
        </p:txBody>
      </p:sp>
    </p:spTree>
    <p:extLst>
      <p:ext uri="{BB962C8B-B14F-4D97-AF65-F5344CB8AC3E}">
        <p14:creationId xmlns:p14="http://schemas.microsoft.com/office/powerpoint/2010/main" val="3502611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0B60EB-0BB0-44CC-B979-37F83D650318}" type="slidenum">
              <a:rPr lang="zh-CN" altLang="en-US" smtClean="0"/>
              <a:pPr/>
              <a:t>11</a:t>
            </a:fld>
            <a:endParaRPr lang="zh-CN" altLang="en-US"/>
          </a:p>
        </p:txBody>
      </p:sp>
    </p:spTree>
    <p:extLst>
      <p:ext uri="{BB962C8B-B14F-4D97-AF65-F5344CB8AC3E}">
        <p14:creationId xmlns:p14="http://schemas.microsoft.com/office/powerpoint/2010/main" val="3107460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0B60EB-0BB0-44CC-B979-37F83D650318}" type="slidenum">
              <a:rPr lang="zh-CN" altLang="en-US" smtClean="0"/>
              <a:pPr/>
              <a:t>15</a:t>
            </a:fld>
            <a:endParaRPr lang="zh-CN" altLang="en-US"/>
          </a:p>
        </p:txBody>
      </p:sp>
    </p:spTree>
    <p:extLst>
      <p:ext uri="{BB962C8B-B14F-4D97-AF65-F5344CB8AC3E}">
        <p14:creationId xmlns:p14="http://schemas.microsoft.com/office/powerpoint/2010/main" val="493331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cstate="print"/>
          <a:stretch>
            <a:fillRect/>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40" descr="bj"/>
          <p:cNvPicPr>
            <a:picLocks noChangeAspect="1"/>
          </p:cNvPicPr>
          <p:nvPr userDrawn="1"/>
        </p:nvPicPr>
        <p:blipFill>
          <a:blip r:embed="rId13" cstate="print"/>
          <a:stretch>
            <a:fillRect/>
          </a:stretch>
        </p:blipFill>
        <p:spPr>
          <a:xfrm>
            <a:off x="0" y="6134100"/>
            <a:ext cx="9144000" cy="739775"/>
          </a:xfrm>
          <a:prstGeom prst="rect">
            <a:avLst/>
          </a:prstGeom>
          <a:noFill/>
          <a:ln w="9525">
            <a:noFill/>
          </a:ln>
        </p:spPr>
      </p:pic>
      <p:grpSp>
        <p:nvGrpSpPr>
          <p:cNvPr id="3075" name="Group 20"/>
          <p:cNvGrpSpPr/>
          <p:nvPr userDrawn="1"/>
        </p:nvGrpSpPr>
        <p:grpSpPr>
          <a:xfrm>
            <a:off x="6805613" y="6415088"/>
            <a:ext cx="198437" cy="327025"/>
            <a:chOff x="3492" y="3902"/>
            <a:chExt cx="155" cy="257"/>
          </a:xfrm>
        </p:grpSpPr>
        <p:sp>
          <p:nvSpPr>
            <p:cNvPr id="462869" name="AutoShape 21">
              <a:hlinkClick r:id="" action="ppaction://hlinkshowjump?jump=lastslide"/>
            </p:cNvPr>
            <p:cNvSpPr>
              <a:spLocks noChangeArrowheads="1"/>
            </p:cNvSpPr>
            <p:nvPr/>
          </p:nvSpPr>
          <p:spPr bwMode="auto">
            <a:xfrm rot="5400000">
              <a:off x="3441" y="3953"/>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Line 22">
              <a:hlinkClick r:id="" action="ppaction://hlinkshowjump?jump=lastslide"/>
            </p:cNvPr>
            <p:cNvSpPr>
              <a:spLocks noChangeShapeType="1"/>
            </p:cNvSpPr>
            <p:nvPr/>
          </p:nvSpPr>
          <p:spPr bwMode="auto">
            <a:xfrm>
              <a:off x="3647" y="3923"/>
              <a:ext cx="0" cy="204"/>
            </a:xfrm>
            <a:prstGeom prst="line">
              <a:avLst/>
            </a:prstGeom>
            <a:noFill/>
            <a:ln w="28575">
              <a:solidFill>
                <a:srgbClr val="ACEAFE"/>
              </a:solidFill>
              <a:round/>
            </a:ln>
            <a:effectLst>
              <a:prstShdw prst="shdw17" dist="17961" dir="2700000">
                <a:srgbClr val="678C98"/>
              </a:prst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62871" name="AutoShape 23">
            <a:hlinkClick r:id="" action="ppaction://hlinkshowjump?jump=nextslide"/>
          </p:cNvPr>
          <p:cNvSpPr>
            <a:spLocks noChangeArrowheads="1"/>
          </p:cNvSpPr>
          <p:nvPr/>
        </p:nvSpPr>
        <p:spPr bwMode="auto">
          <a:xfrm rot="5400000">
            <a:off x="7471569" y="6479381"/>
            <a:ext cx="327025" cy="198438"/>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2872" name="AutoShape 24">
            <a:hlinkClick r:id="" action="ppaction://hlinkshowjump?jump=previousslide"/>
          </p:cNvPr>
          <p:cNvSpPr>
            <a:spLocks noChangeArrowheads="1"/>
          </p:cNvSpPr>
          <p:nvPr/>
        </p:nvSpPr>
        <p:spPr bwMode="auto">
          <a:xfrm rot="16200000">
            <a:off x="8019256" y="6479381"/>
            <a:ext cx="327025" cy="198438"/>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078" name="Group 25"/>
          <p:cNvGrpSpPr/>
          <p:nvPr userDrawn="1"/>
        </p:nvGrpSpPr>
        <p:grpSpPr>
          <a:xfrm>
            <a:off x="8766175" y="6415088"/>
            <a:ext cx="198438" cy="327025"/>
            <a:chOff x="4558" y="3875"/>
            <a:chExt cx="155" cy="257"/>
          </a:xfrm>
        </p:grpSpPr>
        <p:sp>
          <p:nvSpPr>
            <p:cNvPr id="462874" name="AutoShape 26">
              <a:hlinkClick r:id="" action="ppaction://hlinkshowjump?jump=firstslide"/>
            </p:cNvPr>
            <p:cNvSpPr>
              <a:spLocks noChangeArrowheads="1"/>
            </p:cNvSpPr>
            <p:nvPr/>
          </p:nvSpPr>
          <p:spPr bwMode="auto">
            <a:xfrm rot="16200000">
              <a:off x="4507" y="3926"/>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Line 27"/>
            <p:cNvSpPr>
              <a:spLocks noChangeShapeType="1"/>
            </p:cNvSpPr>
            <p:nvPr/>
          </p:nvSpPr>
          <p:spPr bwMode="auto">
            <a:xfrm>
              <a:off x="4558" y="3896"/>
              <a:ext cx="0" cy="204"/>
            </a:xfrm>
            <a:prstGeom prst="line">
              <a:avLst/>
            </a:prstGeom>
            <a:noFill/>
            <a:ln w="28575">
              <a:solidFill>
                <a:srgbClr val="ACEAFE"/>
              </a:solidFill>
              <a:round/>
            </a:ln>
            <a:effectLst>
              <a:prstShdw prst="shdw17" dist="17961" dir="2700000">
                <a:srgbClr val="678C98"/>
              </a:prst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pic>
        <p:nvPicPr>
          <p:cNvPr id="3079" name="Picture 37" descr="bj"/>
          <p:cNvPicPr>
            <a:picLocks noChangeAspect="1"/>
          </p:cNvPicPr>
          <p:nvPr userDrawn="1"/>
        </p:nvPicPr>
        <p:blipFill>
          <a:blip r:embed="rId13" cstate="print"/>
          <a:stretch>
            <a:fillRect/>
          </a:stretch>
        </p:blipFill>
        <p:spPr>
          <a:xfrm>
            <a:off x="0" y="0"/>
            <a:ext cx="9144000" cy="739775"/>
          </a:xfrm>
          <a:prstGeom prst="rect">
            <a:avLst/>
          </a:prstGeom>
          <a:noFill/>
          <a:ln w="9525">
            <a:noFill/>
          </a:ln>
        </p:spPr>
      </p:pic>
      <p:sp>
        <p:nvSpPr>
          <p:cNvPr id="1032" name="Rectangle 33"/>
          <p:cNvSpPr>
            <a:spLocks noChangeArrowheads="1"/>
          </p:cNvSpPr>
          <p:nvPr/>
        </p:nvSpPr>
        <p:spPr bwMode="auto">
          <a:xfrm>
            <a:off x="0" y="692150"/>
            <a:ext cx="9144000" cy="73025"/>
          </a:xfrm>
          <a:prstGeom prst="rect">
            <a:avLst/>
          </a:prstGeom>
          <a:gradFill rotWithShape="1">
            <a:gsLst>
              <a:gs pos="0">
                <a:srgbClr val="FF3300"/>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Rectangle 34"/>
          <p:cNvSpPr>
            <a:spLocks noChangeArrowheads="1"/>
          </p:cNvSpPr>
          <p:nvPr/>
        </p:nvSpPr>
        <p:spPr bwMode="auto">
          <a:xfrm>
            <a:off x="0" y="6173788"/>
            <a:ext cx="9144000" cy="73025"/>
          </a:xfrm>
          <a:prstGeom prst="rect">
            <a:avLst/>
          </a:prstGeom>
          <a:gradFill rotWithShape="1">
            <a:gsLst>
              <a:gs pos="0">
                <a:schemeClr val="bg1"/>
              </a:gs>
              <a:gs pos="100000">
                <a:srgbClr val="FF3300"/>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C:\Documents%20and%20Settings\new\&#26700;&#38754;\&#26032;&#24314;&#25991;&#20214;&#22841;%20(2)\006.06.%20&#26790;&#20013;&#30340;&#23130;&#31036;%20MARIAGE%20D'%20AMOUR.mp3" TargetMode="External"/><Relationship Id="rId1" Type="http://schemas.microsoft.com/office/2007/relationships/media" Target="file:///C:\Documents%20and%20Settings\new\&#26700;&#38754;\&#26032;&#24314;&#25991;&#20214;&#22841;%20(2)\006.06.%20&#26790;&#20013;&#30340;&#23130;&#31036;%20MARIAGE%20D'%20AMOUR.mp3" TargetMode="External"/><Relationship Id="rId5" Type="http://schemas.openxmlformats.org/officeDocument/2006/relationships/image" Target="../media/image18.pn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png"/><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2.png"/><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图片1a"/>
          <p:cNvPicPr>
            <a:picLocks noChangeAspect="1"/>
          </p:cNvPicPr>
          <p:nvPr/>
        </p:nvPicPr>
        <p:blipFill>
          <a:blip r:embed="rId2" cstate="print"/>
          <a:stretch>
            <a:fillRect/>
          </a:stretch>
        </p:blipFill>
        <p:spPr>
          <a:xfrm>
            <a:off x="0" y="549275"/>
            <a:ext cx="9144000" cy="6308725"/>
          </a:xfrm>
          <a:prstGeom prst="rect">
            <a:avLst/>
          </a:prstGeom>
          <a:noFill/>
          <a:ln w="9525">
            <a:noFill/>
          </a:ln>
        </p:spPr>
      </p:pic>
      <p:sp>
        <p:nvSpPr>
          <p:cNvPr id="4099" name="Rectangle 4"/>
          <p:cNvSpPr/>
          <p:nvPr/>
        </p:nvSpPr>
        <p:spPr>
          <a:xfrm>
            <a:off x="0" y="5949950"/>
            <a:ext cx="9144000" cy="908050"/>
          </a:xfrm>
          <a:prstGeom prst="rect">
            <a:avLst/>
          </a:prstGeom>
          <a:solidFill>
            <a:srgbClr val="0099FF"/>
          </a:solidFill>
          <a:ln w="28575">
            <a:noFill/>
          </a:ln>
        </p:spPr>
        <p:txBody>
          <a:bodyPr wrap="none" anchor="ctr"/>
          <a:lstStyle/>
          <a:p>
            <a:pPr algn="ctr" eaLnBrk="1" hangingPunct="1"/>
            <a:r>
              <a:rPr lang="en-US" altLang="zh-CN" sz="2800" b="1" i="1" dirty="0">
                <a:latin typeface="Times New Roman" panose="02020603050405020304" pitchFamily="18" charset="0"/>
                <a:ea typeface="华文中宋" panose="02010600040101010101" pitchFamily="2" charset="-122"/>
              </a:rPr>
              <a:t>                                                       </a:t>
            </a:r>
            <a:endParaRPr lang="en-US" altLang="zh-CN" sz="2800" b="1" i="1" dirty="0">
              <a:solidFill>
                <a:srgbClr val="000066"/>
              </a:solidFill>
              <a:latin typeface="Times New Roman" panose="02020603050405020304" pitchFamily="18" charset="0"/>
              <a:ea typeface="华文中宋" panose="02010600040101010101" pitchFamily="2" charset="-122"/>
            </a:endParaRPr>
          </a:p>
        </p:txBody>
      </p:sp>
      <p:sp>
        <p:nvSpPr>
          <p:cNvPr id="4100" name="Rectangle 5"/>
          <p:cNvSpPr/>
          <p:nvPr/>
        </p:nvSpPr>
        <p:spPr>
          <a:xfrm>
            <a:off x="0" y="0"/>
            <a:ext cx="9144000" cy="908050"/>
          </a:xfrm>
          <a:prstGeom prst="rect">
            <a:avLst/>
          </a:prstGeom>
          <a:solidFill>
            <a:srgbClr val="6699FF"/>
          </a:solidFill>
          <a:ln w="28575">
            <a:noFill/>
          </a:ln>
        </p:spPr>
        <p:txBody>
          <a:bodyPr wrap="none" anchor="ctr"/>
          <a:lstStyle/>
          <a:p>
            <a:pPr eaLnBrk="1" hangingPunct="1"/>
            <a:endParaRPr lang="zh-CN" altLang="en-US" dirty="0">
              <a:latin typeface="Arial" panose="020B0604020202020204" pitchFamily="34" charset="0"/>
            </a:endParaRPr>
          </a:p>
        </p:txBody>
      </p:sp>
      <p:sp>
        <p:nvSpPr>
          <p:cNvPr id="605192" name="WordArt 8"/>
          <p:cNvSpPr>
            <a:spLocks noChangeArrowheads="1" noChangeShapeType="1" noTextEdit="1"/>
          </p:cNvSpPr>
          <p:nvPr/>
        </p:nvSpPr>
        <p:spPr bwMode="auto">
          <a:xfrm>
            <a:off x="4716463" y="4510088"/>
            <a:ext cx="3095625" cy="503237"/>
          </a:xfrm>
          <a:prstGeom prst="rect">
            <a:avLst/>
          </a:prstGeom>
        </p:spPr>
        <p:txBody>
          <a:bodyPr wrap="none" numCol="1"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uLnTx/>
                <a:uFillTx/>
                <a:latin typeface="华文隶书" panose="02010800040101010101" pitchFamily="2" charset="-122"/>
                <a:ea typeface="华文隶书" panose="02010800040101010101" pitchFamily="2" charset="-122"/>
                <a:cs typeface="+mn-cs"/>
              </a:rPr>
              <a:t>大学物理实验</a:t>
            </a:r>
            <a:r>
              <a:rPr kumimoji="0" lang="en-US" altLang="zh-CN" sz="3600" b="1" i="0" u="none" strike="noStrike"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uLnTx/>
                <a:uFillTx/>
                <a:latin typeface="华文隶书" panose="02010800040101010101" pitchFamily="2" charset="-122"/>
                <a:ea typeface="华文隶书" panose="02010800040101010101" pitchFamily="2" charset="-122"/>
                <a:cs typeface="+mn-cs"/>
              </a:rPr>
              <a:t>2</a:t>
            </a:r>
            <a:endParaRPr kumimoji="0" lang="zh-CN" altLang="en-US" sz="3600" b="1" i="0" u="none" strike="noStrike"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uLnTx/>
              <a:uFillTx/>
              <a:latin typeface="华文隶书" panose="02010800040101010101" pitchFamily="2" charset="-122"/>
              <a:ea typeface="华文隶书" panose="02010800040101010101" pitchFamily="2" charset="-122"/>
              <a:cs typeface="+mn-cs"/>
            </a:endParaRPr>
          </a:p>
        </p:txBody>
      </p:sp>
      <p:sp>
        <p:nvSpPr>
          <p:cNvPr id="4102" name="WordArt 9"/>
          <p:cNvSpPr>
            <a:spLocks noTextEdit="1"/>
          </p:cNvSpPr>
          <p:nvPr/>
        </p:nvSpPr>
        <p:spPr>
          <a:xfrm>
            <a:off x="1476375" y="2386013"/>
            <a:ext cx="7023100" cy="1258887"/>
          </a:xfrm>
          <a:prstGeom prst="rect">
            <a:avLst/>
          </a:prstGeom>
        </p:spPr>
        <p:txBody>
          <a:bodyPr wrap="none" fromWordArt="1">
            <a:prstTxWarp prst="textPlain">
              <a:avLst>
                <a:gd name="adj" fmla="val 50000"/>
              </a:avLst>
            </a:prstTxWarp>
            <a:normAutofit/>
          </a:bodyPr>
          <a:lstStyle/>
          <a:p>
            <a:pPr algn="ctr"/>
            <a:r>
              <a:rPr lang="zh-CN" altLang="en-US" sz="3600" b="1" dirty="0" smtClean="0">
                <a:ln w="9525" cap="flat" cmpd="sng">
                  <a:solidFill>
                    <a:srgbClr val="000066"/>
                  </a:solidFill>
                  <a:prstDash val="solid"/>
                  <a:headEnd type="none" w="med" len="med"/>
                  <a:tailEnd type="none" w="med" len="med"/>
                </a:ln>
                <a:solidFill>
                  <a:srgbClr val="000066"/>
                </a:solidFill>
                <a:effectLst>
                  <a:outerShdw dist="35921" dir="2699999" algn="ctr" rotWithShape="0">
                    <a:srgbClr val="C0C0C0">
                      <a:alpha val="79999"/>
                    </a:srgbClr>
                  </a:outerShdw>
                </a:effectLst>
                <a:latin typeface="华文隶书" panose="02010800040101010101" pitchFamily="2" charset="-122"/>
                <a:ea typeface="华文隶书" panose="02010800040101010101" pitchFamily="2" charset="-122"/>
              </a:rPr>
              <a:t>光栅光谱仪的使用</a:t>
            </a:r>
            <a:endParaRPr lang="zh-CN" altLang="en-US" sz="3600" b="1" dirty="0">
              <a:ln w="9525" cap="flat" cmpd="sng">
                <a:solidFill>
                  <a:srgbClr val="000066"/>
                </a:solidFill>
                <a:prstDash val="solid"/>
                <a:headEnd type="none" w="med" len="med"/>
                <a:tailEnd type="none" w="med" len="med"/>
              </a:ln>
              <a:solidFill>
                <a:srgbClr val="000066"/>
              </a:solidFill>
              <a:effectLst>
                <a:outerShdw dist="35921" dir="2699999" algn="ctr" rotWithShape="0">
                  <a:srgbClr val="C0C0C0">
                    <a:alpha val="79999"/>
                  </a:srgbClr>
                </a:outerShdw>
              </a:effectLst>
              <a:latin typeface="华文隶书" panose="02010800040101010101" pitchFamily="2" charset="-122"/>
              <a:ea typeface="华文隶书" panose="02010800040101010101" pitchFamily="2" charset="-122"/>
            </a:endParaRPr>
          </a:p>
        </p:txBody>
      </p:sp>
      <p:sp>
        <p:nvSpPr>
          <p:cNvPr id="4103" name="Text Box 11"/>
          <p:cNvSpPr txBox="1"/>
          <p:nvPr/>
        </p:nvSpPr>
        <p:spPr>
          <a:xfrm>
            <a:off x="2555875" y="6207125"/>
            <a:ext cx="3841750" cy="457200"/>
          </a:xfrm>
          <a:prstGeom prst="rect">
            <a:avLst/>
          </a:prstGeom>
          <a:noFill/>
          <a:ln w="9525">
            <a:noFill/>
          </a:ln>
        </p:spPr>
        <p:txBody>
          <a:bodyPr wrap="none">
            <a:spAutoFit/>
          </a:bodyPr>
          <a:lstStyle/>
          <a:p>
            <a:pPr eaLnBrk="1" hangingPunct="1"/>
            <a:r>
              <a:rPr lang="zh-CN" altLang="en-US" sz="2400" b="1" dirty="0">
                <a:solidFill>
                  <a:srgbClr val="292929"/>
                </a:solidFill>
                <a:latin typeface="Arial" panose="020B0604020202020204" pitchFamily="34" charset="0"/>
                <a:ea typeface="华文隶书" panose="02010800040101010101" pitchFamily="2" charset="-122"/>
              </a:rPr>
              <a:t>深圳大学物理实验教学中心</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5"/>
          <p:cNvSpPr txBox="1">
            <a:spLocks noChangeArrowheads="1"/>
          </p:cNvSpPr>
          <p:nvPr/>
        </p:nvSpPr>
        <p:spPr bwMode="auto">
          <a:xfrm>
            <a:off x="251520" y="965658"/>
            <a:ext cx="82867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4000">
              <a:lnSpc>
                <a:spcPct val="120000"/>
              </a:lnSpc>
              <a:defRPr/>
            </a:pPr>
            <a:r>
              <a:rPr lang="zh-CN" altLang="en-US" sz="2400" b="1" dirty="0" smtClean="0">
                <a:solidFill>
                  <a:srgbClr val="000066"/>
                </a:solidFill>
                <a:latin typeface="华文中宋" panose="02010600040101010101" pitchFamily="2" charset="-122"/>
                <a:ea typeface="华文中宋" panose="02010600040101010101" pitchFamily="2" charset="-122"/>
              </a:rPr>
              <a:t>    </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确认光谱仪已经正确连接并打开电源。执行光栅光谱仪的操作程序。若复位异常，请检查电控箱电源开关与</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USB</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接线，确认开关打开接线正常后，根据系统提示重新复位，即进入仪器系统复位。</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indent="254000">
              <a:lnSpc>
                <a:spcPct val="120000"/>
              </a:lnSpc>
              <a:defRPr/>
            </a:pPr>
            <a:r>
              <a:rPr lang="en-US" altLang="zh-CN" sz="2800" b="1" dirty="0" smtClean="0">
                <a:solidFill>
                  <a:srgbClr val="002060"/>
                </a:solidFill>
                <a:latin typeface="华文中宋" panose="02010600040101010101" pitchFamily="2" charset="-122"/>
                <a:ea typeface="华文中宋" panose="02010600040101010101" pitchFamily="2" charset="-122"/>
                <a:sym typeface="+mn-ea"/>
              </a:rPr>
              <a:t>   </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复位时间约</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5-7</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分钟。</a:t>
            </a:r>
          </a:p>
        </p:txBody>
      </p:sp>
      <p:sp>
        <p:nvSpPr>
          <p:cNvPr id="3" name="Text Box 4"/>
          <p:cNvSpPr txBox="1"/>
          <p:nvPr/>
        </p:nvSpPr>
        <p:spPr>
          <a:xfrm>
            <a:off x="337237" y="88325"/>
            <a:ext cx="7218643" cy="707886"/>
          </a:xfrm>
          <a:prstGeom prst="rect">
            <a:avLst/>
          </a:prstGeom>
          <a:noFill/>
          <a:ln w="9525">
            <a:noFill/>
          </a:ln>
        </p:spPr>
        <p:txBody>
          <a:bodyPr wrap="none">
            <a:spAutoFit/>
          </a:bodyPr>
          <a:lstStyle/>
          <a:p>
            <a:pPr eaLnBrk="1" hangingPunct="1"/>
            <a:r>
              <a:rPr lang="zh-CN" altLang="en-US" sz="4000" b="1" dirty="0" smtClean="0">
                <a:solidFill>
                  <a:srgbClr val="FF0000"/>
                </a:solidFill>
                <a:latin typeface="微软雅黑" panose="020B0503020204020204" pitchFamily="34" charset="-122"/>
                <a:ea typeface="微软雅黑" panose="020B0503020204020204" pitchFamily="34" charset="-122"/>
              </a:rPr>
              <a:t>四、 实验步骤</a:t>
            </a:r>
            <a:r>
              <a:rPr lang="en-US" altLang="zh-CN" sz="4000" b="1" dirty="0" smtClean="0">
                <a:solidFill>
                  <a:srgbClr val="FF0000"/>
                </a:solidFill>
                <a:latin typeface="华文中宋" panose="02010600040101010101" pitchFamily="2" charset="-122"/>
                <a:ea typeface="华文中宋" panose="02010600040101010101" pitchFamily="2" charset="-122"/>
              </a:rPr>
              <a:t>/</a:t>
            </a:r>
            <a:r>
              <a:rPr lang="en-US" altLang="zh-CN" sz="3200" b="1" dirty="0" smtClean="0">
                <a:solidFill>
                  <a:srgbClr val="006666"/>
                </a:solidFill>
                <a:latin typeface="微软雅黑" panose="020B0503020204020204" pitchFamily="34" charset="-122"/>
                <a:ea typeface="微软雅黑" panose="020B0503020204020204" pitchFamily="34" charset="-122"/>
              </a:rPr>
              <a:t>4.2</a:t>
            </a:r>
            <a:r>
              <a:rPr lang="zh-CN" altLang="en-US" sz="3200" b="1" dirty="0" smtClean="0">
                <a:solidFill>
                  <a:srgbClr val="006666"/>
                </a:solidFill>
                <a:latin typeface="微软雅黑" panose="020B0503020204020204" pitchFamily="34" charset="-122"/>
                <a:ea typeface="微软雅黑" panose="020B0503020204020204" pitchFamily="34" charset="-122"/>
              </a:rPr>
              <a:t>开机与系统复位</a:t>
            </a:r>
            <a:endParaRPr lang="zh-CN" altLang="en-US" sz="3200" b="1" dirty="0">
              <a:solidFill>
                <a:srgbClr val="006666"/>
              </a:solidFill>
              <a:latin typeface="微软雅黑" panose="020B0503020204020204" pitchFamily="34" charset="-122"/>
              <a:ea typeface="微软雅黑" panose="020B0503020204020204" pitchFamily="34" charset="-122"/>
            </a:endParaRPr>
          </a:p>
        </p:txBody>
      </p:sp>
      <p:pic>
        <p:nvPicPr>
          <p:cNvPr id="23556" name="Picture 4"/>
          <p:cNvPicPr>
            <a:picLocks noChangeAspect="1" noChangeArrowheads="1"/>
          </p:cNvPicPr>
          <p:nvPr/>
        </p:nvPicPr>
        <p:blipFill>
          <a:blip r:embed="rId2" cstate="print"/>
          <a:srcRect/>
          <a:stretch>
            <a:fillRect/>
          </a:stretch>
        </p:blipFill>
        <p:spPr bwMode="auto">
          <a:xfrm>
            <a:off x="611188" y="3992563"/>
            <a:ext cx="3762375" cy="2074862"/>
          </a:xfrm>
          <a:prstGeom prst="rect">
            <a:avLst/>
          </a:prstGeom>
          <a:noFill/>
        </p:spPr>
      </p:pic>
      <p:pic>
        <p:nvPicPr>
          <p:cNvPr id="23557" name="Picture 5"/>
          <p:cNvPicPr>
            <a:picLocks noChangeAspect="1" noChangeArrowheads="1"/>
          </p:cNvPicPr>
          <p:nvPr/>
        </p:nvPicPr>
        <p:blipFill>
          <a:blip r:embed="rId3" cstate="print"/>
          <a:srcRect/>
          <a:stretch>
            <a:fillRect/>
          </a:stretch>
        </p:blipFill>
        <p:spPr bwMode="auto">
          <a:xfrm>
            <a:off x="5053013" y="4016375"/>
            <a:ext cx="3721100" cy="2051050"/>
          </a:xfrm>
          <a:prstGeom prst="rect">
            <a:avLst/>
          </a:prstGeom>
          <a:noFill/>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6"/>
          <p:cNvSpPr txBox="1">
            <a:spLocks noChangeArrowheads="1"/>
          </p:cNvSpPr>
          <p:nvPr/>
        </p:nvSpPr>
        <p:spPr bwMode="auto">
          <a:xfrm>
            <a:off x="0" y="1794856"/>
            <a:ext cx="7643834" cy="265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en-US" altLang="zh-CN" sz="2800" b="1" dirty="0" smtClean="0">
                <a:solidFill>
                  <a:srgbClr val="002060"/>
                </a:solidFill>
                <a:latin typeface="华文中宋" panose="02010600040101010101" pitchFamily="2" charset="-122"/>
                <a:ea typeface="华文中宋" panose="02010600040101010101" pitchFamily="2" charset="-122"/>
                <a:sym typeface="+mn-ea"/>
              </a:rPr>
              <a:t>1</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、将负高压调节至</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240</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左右，点击光谱扫描。</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a:defRPr/>
            </a:pPr>
            <a:r>
              <a:rPr lang="en-US" altLang="zh-CN" sz="2800" b="1" dirty="0" smtClean="0">
                <a:solidFill>
                  <a:srgbClr val="002060"/>
                </a:solidFill>
                <a:latin typeface="华文中宋" panose="02010600040101010101" pitchFamily="2" charset="-122"/>
                <a:ea typeface="华文中宋" panose="02010600040101010101" pitchFamily="2" charset="-122"/>
                <a:sym typeface="+mn-ea"/>
              </a:rPr>
              <a:t>2</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、扫描完成后，点击</a:t>
            </a:r>
            <a:r>
              <a:rPr lang="zh-CN" altLang="zh-CN" sz="2800" b="1" dirty="0" smtClean="0">
                <a:solidFill>
                  <a:srgbClr val="002060"/>
                </a:solidFill>
                <a:latin typeface="华文中宋" panose="02010600040101010101" pitchFamily="2" charset="-122"/>
                <a:ea typeface="华文中宋" panose="02010600040101010101" pitchFamily="2" charset="-122"/>
                <a:sym typeface="+mn-ea"/>
              </a:rPr>
              <a:t>峰值检索，</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系统将</a:t>
            </a:r>
            <a:r>
              <a:rPr lang="zh-CN" altLang="zh-CN" sz="2800" b="1" dirty="0" smtClean="0">
                <a:solidFill>
                  <a:srgbClr val="002060"/>
                </a:solidFill>
                <a:latin typeface="华文中宋" panose="02010600040101010101" pitchFamily="2" charset="-122"/>
                <a:ea typeface="华文中宋" panose="02010600040101010101" pitchFamily="2" charset="-122"/>
                <a:sym typeface="+mn-ea"/>
              </a:rPr>
              <a:t>当前图谱中一定范围内的峰值检索出来。</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a:defRPr/>
            </a:pPr>
            <a:r>
              <a:rPr lang="en-US" altLang="zh-CN" sz="2800" b="1" dirty="0" smtClean="0">
                <a:solidFill>
                  <a:srgbClr val="002060"/>
                </a:solidFill>
                <a:latin typeface="华文中宋" panose="02010600040101010101" pitchFamily="2" charset="-122"/>
                <a:ea typeface="华文中宋" panose="02010600040101010101" pitchFamily="2" charset="-122"/>
                <a:sym typeface="+mn-ea"/>
              </a:rPr>
              <a:t>3</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a:t>
            </a:r>
            <a:r>
              <a:rPr lang="zh-CN" altLang="zh-CN" sz="2800" b="1" dirty="0" smtClean="0">
                <a:solidFill>
                  <a:srgbClr val="002060"/>
                </a:solidFill>
                <a:latin typeface="华文中宋" panose="02010600040101010101" pitchFamily="2" charset="-122"/>
                <a:ea typeface="华文中宋" panose="02010600040101010101" pitchFamily="2" charset="-122"/>
                <a:sym typeface="+mn-ea"/>
              </a:rPr>
              <a:t>在对话框中输入系统值与实际波长值的差值，点击确定即可。</a:t>
            </a:r>
          </a:p>
          <a:p>
            <a:pPr indent="457200">
              <a:lnSpc>
                <a:spcPct val="110000"/>
              </a:lnSpc>
              <a:defRPr/>
            </a:pPr>
            <a:endParaRPr lang="zh-CN" altLang="zh-CN" sz="2400" b="1" dirty="0" smtClean="0">
              <a:solidFill>
                <a:srgbClr val="000066"/>
              </a:solidFill>
              <a:latin typeface="华文中宋" panose="02010600040101010101" pitchFamily="2" charset="-122"/>
              <a:ea typeface="华文中宋" panose="02010600040101010101" pitchFamily="2" charset="-122"/>
            </a:endParaRPr>
          </a:p>
        </p:txBody>
      </p:sp>
      <p:sp>
        <p:nvSpPr>
          <p:cNvPr id="4" name="Text Box 4"/>
          <p:cNvSpPr txBox="1"/>
          <p:nvPr/>
        </p:nvSpPr>
        <p:spPr>
          <a:xfrm>
            <a:off x="337237" y="88325"/>
            <a:ext cx="5987537" cy="707886"/>
          </a:xfrm>
          <a:prstGeom prst="rect">
            <a:avLst/>
          </a:prstGeom>
          <a:noFill/>
          <a:ln w="9525">
            <a:noFill/>
          </a:ln>
        </p:spPr>
        <p:txBody>
          <a:bodyPr wrap="none">
            <a:spAutoFit/>
          </a:bodyPr>
          <a:lstStyle/>
          <a:p>
            <a:pPr eaLnBrk="1" hangingPunct="1"/>
            <a:r>
              <a:rPr lang="zh-CN" altLang="en-US" sz="4000" b="1" dirty="0" smtClean="0">
                <a:solidFill>
                  <a:srgbClr val="FF0000"/>
                </a:solidFill>
                <a:latin typeface="微软雅黑" panose="020B0503020204020204" pitchFamily="34" charset="-122"/>
                <a:ea typeface="微软雅黑" panose="020B0503020204020204" pitchFamily="34" charset="-122"/>
              </a:rPr>
              <a:t>四、 实验步骤</a:t>
            </a:r>
            <a:r>
              <a:rPr lang="en-US" altLang="zh-CN" sz="4000" b="1" dirty="0" smtClean="0">
                <a:solidFill>
                  <a:srgbClr val="FF0000"/>
                </a:solidFill>
                <a:latin typeface="华文中宋" panose="02010600040101010101" pitchFamily="2" charset="-122"/>
                <a:ea typeface="华文中宋" panose="02010600040101010101" pitchFamily="2" charset="-122"/>
              </a:rPr>
              <a:t>/</a:t>
            </a:r>
            <a:r>
              <a:rPr lang="en-US" altLang="zh-CN" sz="3200" b="1" dirty="0" smtClean="0">
                <a:solidFill>
                  <a:srgbClr val="006666"/>
                </a:solidFill>
                <a:latin typeface="微软雅黑" panose="020B0503020204020204" pitchFamily="34" charset="-122"/>
                <a:ea typeface="微软雅黑" panose="020B0503020204020204" pitchFamily="34" charset="-122"/>
              </a:rPr>
              <a:t>4.3</a:t>
            </a:r>
            <a:r>
              <a:rPr lang="zh-CN" altLang="en-US" sz="3200" b="1" dirty="0" smtClean="0">
                <a:solidFill>
                  <a:srgbClr val="006666"/>
                </a:solidFill>
                <a:latin typeface="微软雅黑" panose="020B0503020204020204" pitchFamily="34" charset="-122"/>
                <a:ea typeface="微软雅黑" panose="020B0503020204020204" pitchFamily="34" charset="-122"/>
              </a:rPr>
              <a:t>波长校准</a:t>
            </a:r>
            <a:endParaRPr lang="zh-CN" altLang="en-US" sz="3200" b="1" dirty="0">
              <a:solidFill>
                <a:srgbClr val="006666"/>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7643834" y="1357298"/>
          <a:ext cx="1368151" cy="2346960"/>
        </p:xfrm>
        <a:graphic>
          <a:graphicData uri="http://schemas.openxmlformats.org/drawingml/2006/table">
            <a:tbl>
              <a:tblPr firstRow="1" bandRow="1">
                <a:tableStyleId>{5C22544A-7EE6-4342-B048-85BDC9FD1C3A}</a:tableStyleId>
              </a:tblPr>
              <a:tblGrid>
                <a:gridCol w="1368151"/>
              </a:tblGrid>
              <a:tr h="361767">
                <a:tc>
                  <a:txBody>
                    <a:bodyPr/>
                    <a:lstStyle/>
                    <a:p>
                      <a:r>
                        <a:rPr lang="zh-CN" altLang="en-US" dirty="0" smtClean="0">
                          <a:solidFill>
                            <a:srgbClr val="000066"/>
                          </a:solidFill>
                        </a:rPr>
                        <a:t>汞谱线</a:t>
                      </a:r>
                      <a:endParaRPr lang="zh-CN" altLang="en-US" dirty="0">
                        <a:solidFill>
                          <a:srgbClr val="000066"/>
                        </a:solidFill>
                      </a:endParaRPr>
                    </a:p>
                  </a:txBody>
                  <a:tcPr/>
                </a:tc>
              </a:tr>
              <a:tr h="361767">
                <a:tc>
                  <a:txBody>
                    <a:bodyPr/>
                    <a:lstStyle/>
                    <a:p>
                      <a:r>
                        <a:rPr lang="en-US" altLang="zh-CN" sz="2000" dirty="0" smtClean="0"/>
                        <a:t>404.7nm</a:t>
                      </a:r>
                      <a:endParaRPr lang="zh-CN" altLang="en-US" sz="2000" dirty="0"/>
                    </a:p>
                  </a:txBody>
                  <a:tcPr/>
                </a:tc>
              </a:tr>
              <a:tr h="361767">
                <a:tc>
                  <a:txBody>
                    <a:bodyPr/>
                    <a:lstStyle/>
                    <a:p>
                      <a:r>
                        <a:rPr lang="en-US" altLang="zh-CN" sz="2000" dirty="0" smtClean="0"/>
                        <a:t>435.8nm</a:t>
                      </a:r>
                      <a:endParaRPr lang="zh-CN" altLang="en-US" sz="2000" dirty="0"/>
                    </a:p>
                  </a:txBody>
                  <a:tcPr/>
                </a:tc>
              </a:tr>
              <a:tr h="361767">
                <a:tc>
                  <a:txBody>
                    <a:bodyPr/>
                    <a:lstStyle/>
                    <a:p>
                      <a:r>
                        <a:rPr lang="en-US" altLang="zh-CN" sz="2000" dirty="0" smtClean="0"/>
                        <a:t>546.1nm</a:t>
                      </a:r>
                      <a:endParaRPr lang="zh-CN" altLang="en-US" sz="2000" dirty="0"/>
                    </a:p>
                  </a:txBody>
                  <a:tcPr/>
                </a:tc>
              </a:tr>
              <a:tr h="361767">
                <a:tc>
                  <a:txBody>
                    <a:bodyPr/>
                    <a:lstStyle/>
                    <a:p>
                      <a:r>
                        <a:rPr lang="en-US" altLang="zh-CN" sz="2000" dirty="0" smtClean="0"/>
                        <a:t>577.0nm</a:t>
                      </a:r>
                      <a:endParaRPr lang="zh-CN" altLang="en-US" sz="2000" dirty="0"/>
                    </a:p>
                  </a:txBody>
                  <a:tcPr/>
                </a:tc>
              </a:tr>
              <a:tr h="361767">
                <a:tc>
                  <a:txBody>
                    <a:bodyPr/>
                    <a:lstStyle/>
                    <a:p>
                      <a:r>
                        <a:rPr lang="en-US" altLang="zh-CN" sz="2000" dirty="0" smtClean="0"/>
                        <a:t>579.0nm</a:t>
                      </a:r>
                      <a:endParaRPr lang="zh-CN" altLang="en-US" sz="2000" dirty="0"/>
                    </a:p>
                  </a:txBody>
                  <a:tcPr/>
                </a:tc>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6"/>
          <p:cNvSpPr txBox="1">
            <a:spLocks noChangeArrowheads="1"/>
          </p:cNvSpPr>
          <p:nvPr/>
        </p:nvSpPr>
        <p:spPr bwMode="auto">
          <a:xfrm>
            <a:off x="0" y="877887"/>
            <a:ext cx="9172249" cy="657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457200">
              <a:lnSpc>
                <a:spcPct val="110000"/>
              </a:lnSpc>
              <a:defRPr/>
            </a:pPr>
            <a:r>
              <a:rPr lang="en-US" altLang="zh-CN" sz="2800" b="1" dirty="0" smtClean="0">
                <a:solidFill>
                  <a:srgbClr val="002060"/>
                </a:solidFill>
                <a:latin typeface="华文中宋" panose="02010600040101010101" pitchFamily="2" charset="-122"/>
                <a:ea typeface="华文中宋" panose="02010600040101010101" pitchFamily="2" charset="-122"/>
                <a:sym typeface="+mn-ea"/>
              </a:rPr>
              <a:t>1</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、将钨灯放置在入射狭缝处，将负高压调节至</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240~260</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左右，点击光谱扫描。</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indent="457200">
              <a:lnSpc>
                <a:spcPct val="110000"/>
              </a:lnSpc>
              <a:defRPr/>
            </a:pPr>
            <a:r>
              <a:rPr lang="en-US" altLang="zh-CN" sz="2800" b="1" dirty="0" smtClean="0">
                <a:solidFill>
                  <a:srgbClr val="002060"/>
                </a:solidFill>
                <a:latin typeface="华文中宋" panose="02010600040101010101" pitchFamily="2" charset="-122"/>
                <a:ea typeface="华文中宋" panose="02010600040101010101" pitchFamily="2" charset="-122"/>
                <a:sym typeface="+mn-ea"/>
              </a:rPr>
              <a:t>2</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、扫描完成后，点击数据处理</a:t>
            </a:r>
            <a:r>
              <a:rPr lang="zh-CN" altLang="zh-CN" sz="2800" b="1" dirty="0" smtClean="0">
                <a:solidFill>
                  <a:srgbClr val="002060"/>
                </a:solidFill>
                <a:latin typeface="华文中宋" panose="02010600040101010101" pitchFamily="2" charset="-122"/>
                <a:ea typeface="华文中宋" panose="02010600040101010101" pitchFamily="2" charset="-122"/>
                <a:sym typeface="+mn-ea"/>
              </a:rPr>
              <a:t>，</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点击检索数据，数据列表，然后右键复制所有数据（</a:t>
            </a:r>
            <a:r>
              <a:rPr lang="zh-CN" altLang="zh-CN" sz="2800" b="1" dirty="0" smtClean="0">
                <a:solidFill>
                  <a:srgbClr val="002060"/>
                </a:solidFill>
                <a:latin typeface="华文中宋" panose="02010600040101010101" pitchFamily="2" charset="-122"/>
                <a:ea typeface="华文中宋" panose="02010600040101010101" pitchFamily="2" charset="-122"/>
                <a:sym typeface="+mn-ea"/>
              </a:rPr>
              <a:t>指读当前图谱文件</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所有的强度数据</a:t>
            </a:r>
            <a:r>
              <a:rPr lang="zh-CN" altLang="zh-CN" sz="2800" b="1" dirty="0" smtClean="0">
                <a:solidFill>
                  <a:srgbClr val="002060"/>
                </a:solidFill>
                <a:latin typeface="华文中宋" panose="02010600040101010101" pitchFamily="2" charset="-122"/>
                <a:ea typeface="华文中宋" panose="02010600040101010101" pitchFamily="2" charset="-122"/>
                <a:sym typeface="+mn-ea"/>
              </a:rPr>
              <a:t>检索并将结果显示出来</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），导入至</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EXCEL</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中</a:t>
            </a:r>
            <a:r>
              <a:rPr lang="zh-CN" altLang="zh-CN" sz="2800" b="1" dirty="0" smtClean="0">
                <a:solidFill>
                  <a:srgbClr val="002060"/>
                </a:solidFill>
                <a:latin typeface="华文中宋" panose="02010600040101010101" pitchFamily="2" charset="-122"/>
                <a:ea typeface="华文中宋" panose="02010600040101010101" pitchFamily="2" charset="-122"/>
                <a:sym typeface="+mn-ea"/>
              </a:rPr>
              <a:t>。</a:t>
            </a:r>
          </a:p>
          <a:p>
            <a:pPr indent="457200">
              <a:lnSpc>
                <a:spcPct val="110000"/>
              </a:lnSpc>
              <a:defRPr/>
            </a:pPr>
            <a:r>
              <a:rPr lang="en-US" altLang="zh-CN" sz="2800" b="1" dirty="0" smtClean="0">
                <a:solidFill>
                  <a:srgbClr val="002060"/>
                </a:solidFill>
                <a:latin typeface="华文中宋" panose="02010600040101010101" pitchFamily="2" charset="-122"/>
                <a:ea typeface="华文中宋" panose="02010600040101010101" pitchFamily="2" charset="-122"/>
                <a:sym typeface="+mn-ea"/>
              </a:rPr>
              <a:t>3</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、保存文件后装入玻璃片，然后重复</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4.1</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和</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4.2</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步骤。</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a:lnSpc>
                <a:spcPct val="150000"/>
              </a:lnSpc>
              <a:defRPr/>
            </a:pPr>
            <a:r>
              <a:rPr lang="en-US" altLang="zh-CN" sz="2800" b="1" dirty="0" smtClean="0">
                <a:solidFill>
                  <a:srgbClr val="002060"/>
                </a:solidFill>
                <a:latin typeface="华文中宋" panose="02010600040101010101" pitchFamily="2" charset="-122"/>
                <a:ea typeface="华文中宋" panose="02010600040101010101" pitchFamily="2" charset="-122"/>
                <a:sym typeface="+mn-ea"/>
              </a:rPr>
              <a:t>    4</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、当系统测试结束后，将入射狭缝调节至</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0.1mm</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左右，将电控箱的负高压旋钮逆时针旋至最小值。点击菜单栏中“文件</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退出系统”，按照提示关闭电源退出仪器操作系统。</a:t>
            </a:r>
          </a:p>
          <a:p>
            <a:pPr indent="457200">
              <a:lnSpc>
                <a:spcPct val="110000"/>
              </a:lnSpc>
              <a:defRPr/>
            </a:pPr>
            <a:endParaRPr lang="zh-CN" altLang="zh-CN" sz="2400" dirty="0" smtClean="0">
              <a:solidFill>
                <a:srgbClr val="000066"/>
              </a:solidFill>
              <a:latin typeface="华文中宋" panose="02010600040101010101" pitchFamily="2" charset="-122"/>
              <a:ea typeface="华文中宋" panose="02010600040101010101" pitchFamily="2" charset="-122"/>
            </a:endParaRPr>
          </a:p>
          <a:p>
            <a:pPr eaLnBrk="1" hangingPunct="1">
              <a:lnSpc>
                <a:spcPct val="110000"/>
              </a:lnSpc>
              <a:defRPr/>
            </a:pPr>
            <a:endParaRPr lang="zh-CN" altLang="en-US" sz="2000" b="1" dirty="0" smtClean="0">
              <a:solidFill>
                <a:srgbClr val="000066"/>
              </a:solidFill>
              <a:latin typeface="华文中宋" panose="02010600040101010101" pitchFamily="2" charset="-122"/>
              <a:ea typeface="华文中宋" panose="02010600040101010101" pitchFamily="2" charset="-122"/>
            </a:endParaRPr>
          </a:p>
          <a:p>
            <a:pPr eaLnBrk="1" hangingPunct="1">
              <a:lnSpc>
                <a:spcPct val="110000"/>
              </a:lnSpc>
              <a:defRPr/>
            </a:pPr>
            <a:endParaRPr lang="zh-CN" altLang="en-US" dirty="0" smtClean="0"/>
          </a:p>
        </p:txBody>
      </p:sp>
      <p:sp>
        <p:nvSpPr>
          <p:cNvPr id="3" name="Text Box 4"/>
          <p:cNvSpPr txBox="1"/>
          <p:nvPr/>
        </p:nvSpPr>
        <p:spPr>
          <a:xfrm>
            <a:off x="337237" y="88325"/>
            <a:ext cx="5166799" cy="707886"/>
          </a:xfrm>
          <a:prstGeom prst="rect">
            <a:avLst/>
          </a:prstGeom>
          <a:noFill/>
          <a:ln w="9525">
            <a:noFill/>
          </a:ln>
        </p:spPr>
        <p:txBody>
          <a:bodyPr wrap="none">
            <a:spAutoFit/>
          </a:bodyPr>
          <a:lstStyle/>
          <a:p>
            <a:pPr eaLnBrk="1" hangingPunct="1"/>
            <a:r>
              <a:rPr lang="zh-CN" altLang="en-US" sz="4000" b="1" dirty="0" smtClean="0">
                <a:solidFill>
                  <a:srgbClr val="FF0000"/>
                </a:solidFill>
                <a:latin typeface="微软雅黑" panose="020B0503020204020204" pitchFamily="34" charset="-122"/>
                <a:ea typeface="微软雅黑" panose="020B0503020204020204" pitchFamily="34" charset="-122"/>
              </a:rPr>
              <a:t>四、 实验步骤</a:t>
            </a:r>
            <a:r>
              <a:rPr lang="en-US" altLang="zh-CN" sz="4000" b="1" dirty="0" smtClean="0">
                <a:solidFill>
                  <a:srgbClr val="FF0000"/>
                </a:solidFill>
                <a:latin typeface="华文中宋" panose="02010600040101010101" pitchFamily="2" charset="-122"/>
                <a:ea typeface="华文中宋" panose="02010600040101010101" pitchFamily="2" charset="-122"/>
              </a:rPr>
              <a:t>/</a:t>
            </a:r>
            <a:r>
              <a:rPr lang="en-US" altLang="zh-CN" sz="3200" b="1" dirty="0" smtClean="0">
                <a:solidFill>
                  <a:srgbClr val="006666"/>
                </a:solidFill>
                <a:latin typeface="微软雅黑" panose="020B0503020204020204" pitchFamily="34" charset="-122"/>
                <a:ea typeface="微软雅黑" panose="020B0503020204020204" pitchFamily="34" charset="-122"/>
              </a:rPr>
              <a:t>4.4</a:t>
            </a:r>
            <a:r>
              <a:rPr lang="zh-CN" altLang="en-US" sz="3200" b="1" dirty="0" smtClean="0">
                <a:solidFill>
                  <a:srgbClr val="006666"/>
                </a:solidFill>
                <a:latin typeface="微软雅黑" panose="020B0503020204020204" pitchFamily="34" charset="-122"/>
                <a:ea typeface="微软雅黑" panose="020B0503020204020204" pitchFamily="34" charset="-122"/>
              </a:rPr>
              <a:t>测量</a:t>
            </a:r>
            <a:endParaRPr lang="zh-CN" altLang="en-US" sz="3200" b="1" dirty="0">
              <a:solidFill>
                <a:srgbClr val="006666"/>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p:nvPr/>
        </p:nvSpPr>
        <p:spPr>
          <a:xfrm>
            <a:off x="337237" y="88325"/>
            <a:ext cx="7066358" cy="707886"/>
          </a:xfrm>
          <a:prstGeom prst="rect">
            <a:avLst/>
          </a:prstGeom>
          <a:noFill/>
          <a:ln w="9525">
            <a:noFill/>
          </a:ln>
        </p:spPr>
        <p:txBody>
          <a:bodyPr wrap="none">
            <a:spAutoFit/>
          </a:bodyPr>
          <a:lstStyle/>
          <a:p>
            <a:pPr eaLnBrk="1" hangingPunct="1"/>
            <a:r>
              <a:rPr lang="zh-CN" altLang="en-US" sz="4000" b="1" dirty="0" smtClean="0">
                <a:solidFill>
                  <a:srgbClr val="FF0000"/>
                </a:solidFill>
                <a:latin typeface="微软雅黑" panose="020B0503020204020204" pitchFamily="34" charset="-122"/>
                <a:ea typeface="微软雅黑" panose="020B0503020204020204" pitchFamily="34" charset="-122"/>
              </a:rPr>
              <a:t>四、实验步骤</a:t>
            </a:r>
            <a:r>
              <a:rPr lang="en-US" altLang="zh-CN" sz="4000" b="1" dirty="0" smtClean="0">
                <a:solidFill>
                  <a:srgbClr val="FF0000"/>
                </a:solidFill>
                <a:latin typeface="华文中宋" panose="02010600040101010101" pitchFamily="2" charset="-122"/>
                <a:ea typeface="华文中宋" panose="02010600040101010101" pitchFamily="2" charset="-122"/>
              </a:rPr>
              <a:t>/</a:t>
            </a:r>
            <a:r>
              <a:rPr lang="en-US" altLang="zh-CN" sz="3200" b="1" dirty="0" smtClean="0">
                <a:solidFill>
                  <a:srgbClr val="006666"/>
                </a:solidFill>
                <a:latin typeface="微软雅黑" panose="020B0503020204020204" pitchFamily="34" charset="-122"/>
                <a:ea typeface="微软雅黑" panose="020B0503020204020204" pitchFamily="34" charset="-122"/>
              </a:rPr>
              <a:t>4.5</a:t>
            </a:r>
            <a:r>
              <a:rPr lang="zh-CN" altLang="en-US" sz="3200" b="1" dirty="0" smtClean="0">
                <a:solidFill>
                  <a:srgbClr val="006666"/>
                </a:solidFill>
                <a:latin typeface="微软雅黑" panose="020B0503020204020204" pitchFamily="34" charset="-122"/>
                <a:ea typeface="微软雅黑" panose="020B0503020204020204" pitchFamily="34" charset="-122"/>
              </a:rPr>
              <a:t>重要参数的选择</a:t>
            </a:r>
            <a:endParaRPr lang="zh-CN" altLang="en-US" sz="3200" b="1" dirty="0">
              <a:solidFill>
                <a:srgbClr val="006666"/>
              </a:solidFill>
              <a:latin typeface="微软雅黑" panose="020B0503020204020204" pitchFamily="34" charset="-122"/>
              <a:ea typeface="微软雅黑" panose="020B0503020204020204" pitchFamily="34" charset="-122"/>
            </a:endParaRPr>
          </a:p>
        </p:txBody>
      </p:sp>
      <p:sp>
        <p:nvSpPr>
          <p:cNvPr id="3" name="文本框 1"/>
          <p:cNvSpPr txBox="1"/>
          <p:nvPr/>
        </p:nvSpPr>
        <p:spPr>
          <a:xfrm>
            <a:off x="337237" y="796211"/>
            <a:ext cx="7654290" cy="6555641"/>
          </a:xfrm>
          <a:prstGeom prst="rect">
            <a:avLst/>
          </a:prstGeom>
          <a:noFill/>
        </p:spPr>
        <p:txBody>
          <a:bodyPr wrap="square" rtlCol="0" anchor="t">
            <a:spAutoFit/>
          </a:bodyPr>
          <a:lstStyle/>
          <a:p>
            <a:pPr eaLnBrk="0" hangingPunct="0"/>
            <a:r>
              <a:rPr lang="zh-CN" altLang="zh-CN" sz="2800" b="1" dirty="0">
                <a:solidFill>
                  <a:srgbClr val="002060"/>
                </a:solidFill>
                <a:latin typeface="华文中宋" panose="02010600040101010101" pitchFamily="2" charset="-122"/>
                <a:ea typeface="华文中宋" panose="02010600040101010101" pitchFamily="2" charset="-122"/>
                <a:sym typeface="+mn-ea"/>
              </a:rPr>
              <a:t>1</a:t>
            </a:r>
            <a:r>
              <a:rPr lang="zh-CN" altLang="zh-CN" sz="2800" b="1" dirty="0" smtClean="0">
                <a:solidFill>
                  <a:srgbClr val="002060"/>
                </a:solidFill>
                <a:latin typeface="华文中宋" panose="02010600040101010101" pitchFamily="2" charset="-122"/>
                <a:ea typeface="华文中宋" panose="02010600040101010101" pitchFamily="2" charset="-122"/>
                <a:sym typeface="+mn-ea"/>
              </a:rPr>
              <a:t>、</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狭缝宽度的选择</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eaLnBrk="0" hangingPunct="0"/>
            <a:r>
              <a:rPr lang="en-US" altLang="zh-CN" sz="2800" b="1" dirty="0" smtClean="0">
                <a:solidFill>
                  <a:srgbClr val="002060"/>
                </a:solidFill>
                <a:latin typeface="华文中宋" panose="02010600040101010101" pitchFamily="2" charset="-122"/>
                <a:ea typeface="华文中宋" panose="02010600040101010101" pitchFamily="2" charset="-122"/>
                <a:sym typeface="+mn-ea"/>
              </a:rPr>
              <a:t>     </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宽度小可以提高谱线精度，但会影响信号强度。实验中根据光源强度、待测样品性质进行调节试验，在确保检测信号强度前提下，尽可能减小狭缝宽度。参考值</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0.2mm</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附近。</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eaLnBrk="0" hangingPunct="0"/>
            <a:r>
              <a:rPr lang="zh-CN" altLang="en-US" sz="2800" b="1" dirty="0" smtClean="0">
                <a:solidFill>
                  <a:srgbClr val="002060"/>
                </a:solidFill>
                <a:latin typeface="华文中宋" panose="02010600040101010101" pitchFamily="2" charset="-122"/>
                <a:ea typeface="华文中宋" panose="02010600040101010101" pitchFamily="2" charset="-122"/>
                <a:sym typeface="+mn-ea"/>
              </a:rPr>
              <a:t>      在同组实验中，狭缝宽度保持一定。</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eaLnBrk="0" hangingPunct="0"/>
            <a:endParaRPr lang="zh-CN" altLang="zh-CN" sz="2800" b="1" dirty="0">
              <a:solidFill>
                <a:srgbClr val="002060"/>
              </a:solidFill>
              <a:latin typeface="华文中宋" panose="02010600040101010101" pitchFamily="2" charset="-122"/>
              <a:ea typeface="华文中宋" panose="02010600040101010101" pitchFamily="2" charset="-122"/>
            </a:endParaRPr>
          </a:p>
          <a:p>
            <a:r>
              <a:rPr lang="zh-CN" altLang="zh-CN" sz="2800" b="1" dirty="0">
                <a:solidFill>
                  <a:srgbClr val="002060"/>
                </a:solidFill>
                <a:latin typeface="华文中宋" panose="02010600040101010101" pitchFamily="2" charset="-122"/>
                <a:ea typeface="华文中宋" panose="02010600040101010101" pitchFamily="2" charset="-122"/>
                <a:sym typeface="+mn-ea"/>
              </a:rPr>
              <a:t>2</a:t>
            </a:r>
            <a:r>
              <a:rPr lang="zh-CN" altLang="zh-CN" sz="2800" b="1" dirty="0" smtClean="0">
                <a:solidFill>
                  <a:srgbClr val="002060"/>
                </a:solidFill>
                <a:latin typeface="华文中宋" panose="02010600040101010101" pitchFamily="2" charset="-122"/>
                <a:ea typeface="华文中宋" panose="02010600040101010101" pitchFamily="2" charset="-122"/>
                <a:sym typeface="+mn-ea"/>
              </a:rPr>
              <a:t>、</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负高压大小的选择</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r>
              <a:rPr lang="zh-CN" altLang="en-US" sz="2800" b="1" dirty="0" smtClean="0">
                <a:solidFill>
                  <a:srgbClr val="002060"/>
                </a:solidFill>
                <a:latin typeface="华文中宋" panose="02010600040101010101" pitchFamily="2" charset="-122"/>
                <a:ea typeface="华文中宋" panose="02010600040101010101" pitchFamily="2" charset="-122"/>
                <a:sym typeface="+mn-ea"/>
              </a:rPr>
              <a:t>      负高压太小影响检测强度，太大影响光电倍增管灵敏度和寿命。实验中根据光源强度、待测样品性质进行调节试验，在确保检测信号强度前提下，尽可能减小负高压。此项可与狭缝宽度综合考虑。参考值</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240V</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附件。</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r>
              <a:rPr lang="zh-CN" altLang="en-US" sz="2800" b="1" dirty="0" smtClean="0">
                <a:solidFill>
                  <a:srgbClr val="002060"/>
                </a:solidFill>
                <a:latin typeface="华文中宋" panose="02010600040101010101" pitchFamily="2" charset="-122"/>
                <a:ea typeface="华文中宋" panose="02010600040101010101" pitchFamily="2" charset="-122"/>
                <a:sym typeface="+mn-ea"/>
              </a:rPr>
              <a:t>      在同组实验中，负高压保持一定。</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endParaRPr lang="zh-CN" altLang="zh-CN" sz="2800" b="1" dirty="0">
              <a:solidFill>
                <a:srgbClr val="002060"/>
              </a:solidFill>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37237" y="1214422"/>
            <a:ext cx="8449605" cy="3108543"/>
          </a:xfrm>
          <a:prstGeom prst="rect">
            <a:avLst/>
          </a:prstGeom>
        </p:spPr>
        <p:txBody>
          <a:bodyPr wrap="square">
            <a:spAutoFit/>
          </a:bodyPr>
          <a:lstStyle/>
          <a:p>
            <a:r>
              <a:rPr lang="zh-CN" altLang="zh-CN" sz="2800" b="1" dirty="0" smtClean="0">
                <a:solidFill>
                  <a:srgbClr val="002060"/>
                </a:solidFill>
                <a:latin typeface="华文中宋" panose="02010600040101010101" pitchFamily="2" charset="-122"/>
                <a:ea typeface="华文中宋" panose="02010600040101010101" pitchFamily="2" charset="-122"/>
                <a:sym typeface="+mn-ea"/>
              </a:rPr>
              <a:t>3、</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波长校准范围的选择</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r>
              <a:rPr lang="en-US" altLang="zh-CN" sz="2800" b="1" dirty="0" smtClean="0">
                <a:solidFill>
                  <a:srgbClr val="002060"/>
                </a:solidFill>
                <a:latin typeface="华文中宋" panose="02010600040101010101" pitchFamily="2" charset="-122"/>
                <a:ea typeface="华文中宋" panose="02010600040101010101" pitchFamily="2" charset="-122"/>
                <a:sym typeface="+mn-ea"/>
              </a:rPr>
              <a:t>      </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由于光栅的测量范围有限，并且不同的光栅范围不同，在进行波长校准时不能做到线性校准，而是只能校准一个范围。所以波长校准时在实验需要波长的附件，选择一条或多条标准谱线进行校准。当改变测量范围时，校准范围也相应改变。</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endParaRPr lang="zh-CN" altLang="en-US" sz="2800" b="1" dirty="0">
              <a:solidFill>
                <a:srgbClr val="002060"/>
              </a:solidFill>
              <a:latin typeface="华文中宋" panose="02010600040101010101" pitchFamily="2" charset="-122"/>
              <a:ea typeface="华文中宋" panose="02010600040101010101" pitchFamily="2" charset="-122"/>
              <a:sym typeface="+mn-ea"/>
            </a:endParaRPr>
          </a:p>
        </p:txBody>
      </p:sp>
      <p:sp>
        <p:nvSpPr>
          <p:cNvPr id="4" name="Text Box 4"/>
          <p:cNvSpPr txBox="1"/>
          <p:nvPr/>
        </p:nvSpPr>
        <p:spPr>
          <a:xfrm>
            <a:off x="337237" y="88325"/>
            <a:ext cx="7066358" cy="707886"/>
          </a:xfrm>
          <a:prstGeom prst="rect">
            <a:avLst/>
          </a:prstGeom>
          <a:noFill/>
          <a:ln w="9525">
            <a:noFill/>
          </a:ln>
        </p:spPr>
        <p:txBody>
          <a:bodyPr wrap="none">
            <a:spAutoFit/>
          </a:bodyPr>
          <a:lstStyle/>
          <a:p>
            <a:pPr eaLnBrk="1" hangingPunct="1"/>
            <a:r>
              <a:rPr lang="zh-CN" altLang="en-US" sz="4000" b="1" dirty="0" smtClean="0">
                <a:solidFill>
                  <a:srgbClr val="FF0000"/>
                </a:solidFill>
                <a:latin typeface="微软雅黑" panose="020B0503020204020204" pitchFamily="34" charset="-122"/>
                <a:ea typeface="微软雅黑" panose="020B0503020204020204" pitchFamily="34" charset="-122"/>
              </a:rPr>
              <a:t>四、实验步骤</a:t>
            </a:r>
            <a:r>
              <a:rPr lang="en-US" altLang="zh-CN" sz="4000" b="1" dirty="0" smtClean="0">
                <a:solidFill>
                  <a:srgbClr val="FF0000"/>
                </a:solidFill>
                <a:latin typeface="华文中宋" panose="02010600040101010101" pitchFamily="2" charset="-122"/>
                <a:ea typeface="华文中宋" panose="02010600040101010101" pitchFamily="2" charset="-122"/>
              </a:rPr>
              <a:t>/</a:t>
            </a:r>
            <a:r>
              <a:rPr lang="en-US" altLang="zh-CN" sz="3200" b="1" dirty="0" smtClean="0">
                <a:solidFill>
                  <a:srgbClr val="006666"/>
                </a:solidFill>
                <a:latin typeface="微软雅黑" panose="020B0503020204020204" pitchFamily="34" charset="-122"/>
                <a:ea typeface="微软雅黑" panose="020B0503020204020204" pitchFamily="34" charset="-122"/>
              </a:rPr>
              <a:t>4.5</a:t>
            </a:r>
            <a:r>
              <a:rPr lang="zh-CN" altLang="en-US" sz="3200" b="1" dirty="0" smtClean="0">
                <a:solidFill>
                  <a:srgbClr val="006666"/>
                </a:solidFill>
                <a:latin typeface="微软雅黑" panose="020B0503020204020204" pitchFamily="34" charset="-122"/>
                <a:ea typeface="微软雅黑" panose="020B0503020204020204" pitchFamily="34" charset="-122"/>
              </a:rPr>
              <a:t>重要参数的选择</a:t>
            </a:r>
            <a:endParaRPr lang="zh-CN" altLang="en-US" sz="3200" b="1" dirty="0">
              <a:solidFill>
                <a:srgbClr val="006666"/>
              </a:solidFill>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p:nvPr/>
        </p:nvSpPr>
        <p:spPr>
          <a:xfrm>
            <a:off x="337237" y="88325"/>
            <a:ext cx="3262432" cy="707886"/>
          </a:xfrm>
          <a:prstGeom prst="rect">
            <a:avLst/>
          </a:prstGeom>
          <a:noFill/>
          <a:ln w="9525">
            <a:noFill/>
          </a:ln>
        </p:spPr>
        <p:txBody>
          <a:bodyPr wrap="none">
            <a:spAutoFit/>
          </a:bodyPr>
          <a:lstStyle/>
          <a:p>
            <a:pPr eaLnBrk="1" hangingPunct="1"/>
            <a:r>
              <a:rPr lang="zh-CN" altLang="en-US" sz="4000" b="1" dirty="0" smtClean="0">
                <a:solidFill>
                  <a:srgbClr val="FF0000"/>
                </a:solidFill>
                <a:latin typeface="微软雅黑" panose="020B0503020204020204" pitchFamily="34" charset="-122"/>
                <a:ea typeface="微软雅黑" panose="020B0503020204020204" pitchFamily="34" charset="-122"/>
              </a:rPr>
              <a:t>四、实验要求</a:t>
            </a:r>
            <a:endParaRPr lang="zh-CN" altLang="en-US" sz="3200" b="1" dirty="0">
              <a:solidFill>
                <a:srgbClr val="006666"/>
              </a:solidFill>
              <a:latin typeface="微软雅黑" panose="020B0503020204020204" pitchFamily="34" charset="-122"/>
              <a:ea typeface="微软雅黑" panose="020B0503020204020204" pitchFamily="34" charset="-122"/>
            </a:endParaRPr>
          </a:p>
        </p:txBody>
      </p:sp>
      <p:sp>
        <p:nvSpPr>
          <p:cNvPr id="3" name="矩形 2"/>
          <p:cNvSpPr/>
          <p:nvPr/>
        </p:nvSpPr>
        <p:spPr>
          <a:xfrm>
            <a:off x="857224" y="796211"/>
            <a:ext cx="7215238" cy="4401205"/>
          </a:xfrm>
          <a:prstGeom prst="rect">
            <a:avLst/>
          </a:prstGeom>
        </p:spPr>
        <p:txBody>
          <a:bodyPr wrap="square">
            <a:spAutoFit/>
          </a:bodyPr>
          <a:lstStyle/>
          <a:p>
            <a:pPr eaLnBrk="1" hangingPunct="1">
              <a:lnSpc>
                <a:spcPct val="200000"/>
              </a:lnSpc>
            </a:pPr>
            <a:r>
              <a:rPr lang="zh-CN" altLang="en-US" sz="2800" b="1" dirty="0" smtClean="0">
                <a:solidFill>
                  <a:srgbClr val="002060"/>
                </a:solidFill>
                <a:latin typeface="华文中宋" panose="02010600040101010101" pitchFamily="2" charset="-122"/>
                <a:ea typeface="华文中宋" panose="02010600040101010101" pitchFamily="2" charset="-122"/>
                <a:sym typeface="+mn-ea"/>
              </a:rPr>
              <a:t>1、打印汞灯校准谱线，标示波长。</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eaLnBrk="1" hangingPunct="1">
              <a:lnSpc>
                <a:spcPct val="200000"/>
              </a:lnSpc>
            </a:pPr>
            <a:r>
              <a:rPr lang="en-US" altLang="zh-CN" sz="2800" b="1" dirty="0" smtClean="0">
                <a:solidFill>
                  <a:srgbClr val="002060"/>
                </a:solidFill>
                <a:latin typeface="华文中宋" panose="02010600040101010101" pitchFamily="2" charset="-122"/>
                <a:ea typeface="华文中宋" panose="02010600040101010101" pitchFamily="2" charset="-122"/>
                <a:sym typeface="+mn-ea"/>
              </a:rPr>
              <a:t>2</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、在同一坐标下作出放置玻璃片前后的钨灯谱线图，并做透过率对比（选择</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3-5</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个点）。</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eaLnBrk="1" hangingPunct="1">
              <a:lnSpc>
                <a:spcPct val="200000"/>
              </a:lnSpc>
            </a:pPr>
            <a:r>
              <a:rPr lang="en-US" altLang="zh-CN" sz="2800" b="1" dirty="0" smtClean="0">
                <a:solidFill>
                  <a:srgbClr val="002060"/>
                </a:solidFill>
                <a:latin typeface="华文中宋" panose="02010600040101010101" pitchFamily="2" charset="-122"/>
                <a:ea typeface="华文中宋" panose="02010600040101010101" pitchFamily="2" charset="-122"/>
                <a:sym typeface="+mn-ea"/>
              </a:rPr>
              <a:t>3</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、回答思考题</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eaLnBrk="1" hangingPunct="1">
              <a:lnSpc>
                <a:spcPct val="200000"/>
              </a:lnSpc>
            </a:pP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p:txBody>
      </p:sp>
      <p:sp>
        <p:nvSpPr>
          <p:cNvPr id="4" name="文本框 1"/>
          <p:cNvSpPr txBox="1"/>
          <p:nvPr/>
        </p:nvSpPr>
        <p:spPr>
          <a:xfrm>
            <a:off x="857224" y="4289475"/>
            <a:ext cx="7929618" cy="1815882"/>
          </a:xfrm>
          <a:prstGeom prst="rect">
            <a:avLst/>
          </a:prstGeom>
          <a:noFill/>
        </p:spPr>
        <p:txBody>
          <a:bodyPr wrap="square" rtlCol="0" anchor="t">
            <a:spAutoFit/>
          </a:bodyPr>
          <a:lstStyle/>
          <a:p>
            <a:pPr eaLnBrk="0" hangingPunct="0"/>
            <a:r>
              <a:rPr lang="zh-CN" altLang="en-US" sz="2800" b="1" dirty="0" smtClean="0">
                <a:solidFill>
                  <a:srgbClr val="002060"/>
                </a:solidFill>
                <a:latin typeface="华文中宋" panose="02010600040101010101" pitchFamily="2" charset="-122"/>
                <a:ea typeface="华文中宋" panose="02010600040101010101" pitchFamily="2" charset="-122"/>
                <a:sym typeface="+mn-ea"/>
              </a:rPr>
              <a:t>（</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1</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）、设计光路配件，测量太阳光的光谱；或测量样品的反射率；</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r>
              <a:rPr lang="zh-CN" altLang="en-US" sz="2800" b="1" dirty="0" smtClean="0">
                <a:solidFill>
                  <a:srgbClr val="002060"/>
                </a:solidFill>
                <a:latin typeface="华文中宋" panose="02010600040101010101" pitchFamily="2" charset="-122"/>
                <a:ea typeface="华文中宋" panose="02010600040101010101" pitchFamily="2" charset="-122"/>
                <a:sym typeface="+mn-ea"/>
              </a:rPr>
              <a:t>（</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2</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）、本次测量钨灯谱线的实验中，选择哪种标准光源，哪（几）条谱线进行波长校准比较好？</a:t>
            </a:r>
            <a:endParaRPr lang="zh-CN"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t="5148" r="12035"/>
          <a:stretch/>
        </p:blipFill>
        <p:spPr>
          <a:xfrm>
            <a:off x="-1" y="13235"/>
            <a:ext cx="9575669" cy="7160181"/>
          </a:xfrm>
          <a:prstGeom prst="rect">
            <a:avLst/>
          </a:prstGeom>
        </p:spPr>
      </p:pic>
      <p:grpSp>
        <p:nvGrpSpPr>
          <p:cNvPr id="2" name="Group 11"/>
          <p:cNvGrpSpPr/>
          <p:nvPr/>
        </p:nvGrpSpPr>
        <p:grpSpPr>
          <a:xfrm>
            <a:off x="1908175" y="1687513"/>
            <a:ext cx="5873750" cy="2897187"/>
            <a:chOff x="1202" y="1063"/>
            <a:chExt cx="3700" cy="1825"/>
          </a:xfrm>
        </p:grpSpPr>
        <p:sp>
          <p:nvSpPr>
            <p:cNvPr id="12297" name="Text Box 5"/>
            <p:cNvSpPr txBox="1"/>
            <p:nvPr/>
          </p:nvSpPr>
          <p:spPr>
            <a:xfrm>
              <a:off x="1561" y="1063"/>
              <a:ext cx="116" cy="330"/>
            </a:xfrm>
            <a:prstGeom prst="rect">
              <a:avLst/>
            </a:prstGeom>
            <a:noFill/>
            <a:ln w="9525">
              <a:noFill/>
            </a:ln>
          </p:spPr>
          <p:txBody>
            <a:bodyPr wrap="none">
              <a:spAutoFit/>
            </a:bodyPr>
            <a:lstStyle/>
            <a:p>
              <a:endParaRPr lang="zh-CN" altLang="en-US" sz="2800" b="1" dirty="0">
                <a:solidFill>
                  <a:srgbClr val="33CC33"/>
                </a:solidFill>
                <a:latin typeface="华文新魏" panose="02010800040101010101" pitchFamily="2" charset="-122"/>
                <a:ea typeface="华文新魏" panose="02010800040101010101" pitchFamily="2" charset="-122"/>
              </a:endParaRPr>
            </a:p>
          </p:txBody>
        </p:sp>
        <p:sp>
          <p:nvSpPr>
            <p:cNvPr id="12295" name="Text Box 7"/>
            <p:cNvSpPr txBox="1"/>
            <p:nvPr/>
          </p:nvSpPr>
          <p:spPr>
            <a:xfrm>
              <a:off x="1202" y="2523"/>
              <a:ext cx="3700" cy="365"/>
            </a:xfrm>
            <a:prstGeom prst="rect">
              <a:avLst/>
            </a:prstGeom>
            <a:noFill/>
            <a:ln w="9525">
              <a:noFill/>
            </a:ln>
          </p:spPr>
          <p:txBody>
            <a:bodyPr wrap="none">
              <a:spAutoFit/>
            </a:bodyPr>
            <a:lstStyle/>
            <a:p>
              <a:r>
                <a:rPr lang="zh-CN" altLang="en-US" sz="3200" b="1" dirty="0">
                  <a:solidFill>
                    <a:srgbClr val="00CC66"/>
                  </a:solidFill>
                  <a:latin typeface="Times New Roman" panose="02020603050405020304" pitchFamily="18" charset="0"/>
                  <a:ea typeface="华文行楷" panose="02010800040101010101" pitchFamily="2" charset="-122"/>
                </a:rPr>
                <a:t>深圳大学大学物理教学实验中心</a:t>
              </a:r>
            </a:p>
          </p:txBody>
        </p:sp>
      </p:grpSp>
      <p:sp>
        <p:nvSpPr>
          <p:cNvPr id="12292" name="WordArt 9"/>
          <p:cNvSpPr>
            <a:spLocks noTextEdit="1"/>
          </p:cNvSpPr>
          <p:nvPr/>
        </p:nvSpPr>
        <p:spPr>
          <a:xfrm>
            <a:off x="3348038" y="4724400"/>
            <a:ext cx="2895600" cy="1219200"/>
          </a:xfrm>
          <a:prstGeom prst="rect">
            <a:avLst/>
          </a:prstGeom>
        </p:spPr>
        <p:txBody>
          <a:bodyPr wrap="none" fromWordArt="1">
            <a:prstTxWarp prst="textPlain">
              <a:avLst>
                <a:gd name="adj" fmla="val 50000"/>
              </a:avLst>
            </a:prstTxWarp>
            <a:normAutofit/>
            <a:scene3d>
              <a:camera prst="legacyObliqueBottomLeft">
                <a:rot lat="0" lon="0" rev="0"/>
              </a:camera>
              <a:lightRig rig="legacyFlat3" dir="t"/>
            </a:scene3d>
            <a:sp3d extrusionH="430200" prstMaterial="legacyMatte">
              <a:extrusionClr>
                <a:srgbClr val="FF66FF"/>
              </a:extrusionClr>
            </a:sp3d>
          </a:bodyPr>
          <a:lstStyle/>
          <a:p>
            <a:pPr algn="ctr"/>
            <a:r>
              <a:rPr lang="zh-CN" altLang="en-US" sz="5400" dirty="0">
                <a:gradFill rotWithShape="1">
                  <a:gsLst>
                    <a:gs pos="0">
                      <a:srgbClr val="FF66FF"/>
                    </a:gs>
                    <a:gs pos="100000">
                      <a:schemeClr val="hlink"/>
                    </a:gs>
                  </a:gsLst>
                  <a:lin ang="5400000" scaled="1"/>
                  <a:tileRect/>
                </a:gradFill>
                <a:latin typeface="华文行楷" panose="02010800040101010101" pitchFamily="2" charset="-122"/>
                <a:ea typeface="华文行楷" panose="02010800040101010101" pitchFamily="2" charset="-122"/>
              </a:rPr>
              <a:t>再见！</a:t>
            </a:r>
          </a:p>
        </p:txBody>
      </p:sp>
      <p:pic>
        <p:nvPicPr>
          <p:cNvPr id="591882" name="006.06. 梦中的婚礼 MARIAGE D' AMOUR.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5" cstate="print"/>
          <a:stretch>
            <a:fillRect/>
          </a:stretch>
        </p:blipFill>
        <p:spPr>
          <a:xfrm>
            <a:off x="7596188" y="6553200"/>
            <a:ext cx="304800" cy="3048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 0  L 0 -0.33333  E" pathEditMode="relative" ptsTypes="">
                                      <p:cBhvr>
                                        <p:cTn id="6" dur="2000" fill="hold"/>
                                        <p:tgtEl>
                                          <p:spTgt spid="2"/>
                                        </p:tgtEl>
                                        <p:attrNameLst>
                                          <p:attrName>ppt_x</p:attrName>
                                          <p:attrName>ppt_y</p:attrName>
                                        </p:attrNameLst>
                                      </p:cBhvr>
                                    </p:animMotion>
                                  </p:childTnLst>
                                </p:cTn>
                              </p:par>
                              <p:par>
                                <p:cTn id="7" presetID="51" presetClass="entr" presetSubtype="0" fill="hold" nodeType="withEffect">
                                  <p:stCondLst>
                                    <p:cond delay="0"/>
                                  </p:stCondLst>
                                  <p:childTnLst>
                                    <p:set>
                                      <p:cBhvr>
                                        <p:cTn id="8" dur="1" fill="hold">
                                          <p:stCondLst>
                                            <p:cond delay="0"/>
                                          </p:stCondLst>
                                        </p:cTn>
                                        <p:tgtEl>
                                          <p:spTgt spid="12292"/>
                                        </p:tgtEl>
                                        <p:attrNameLst>
                                          <p:attrName>style.visibility</p:attrName>
                                        </p:attrNameLst>
                                      </p:cBhvr>
                                      <p:to>
                                        <p:strVal val="visible"/>
                                      </p:to>
                                    </p:set>
                                    <p:animEffect transition="in" filter="fade">
                                      <p:cBhvr>
                                        <p:cTn id="9" dur="770" decel="100000"/>
                                        <p:tgtEl>
                                          <p:spTgt spid="12292"/>
                                        </p:tgtEl>
                                      </p:cBhvr>
                                    </p:animEffect>
                                    <p:animScale>
                                      <p:cBhvr>
                                        <p:cTn id="10" dur="770" decel="100000"/>
                                        <p:tgtEl>
                                          <p:spTgt spid="12292"/>
                                        </p:tgtEl>
                                      </p:cBhvr>
                                      <p:from x="10000" y="10000"/>
                                      <p:to x="200000" y="450000"/>
                                    </p:animScale>
                                    <p:animScale>
                                      <p:cBhvr>
                                        <p:cTn id="11" dur="1230" accel="100000" fill="hold">
                                          <p:stCondLst>
                                            <p:cond delay="770"/>
                                          </p:stCondLst>
                                        </p:cTn>
                                        <p:tgtEl>
                                          <p:spTgt spid="12292"/>
                                        </p:tgtEl>
                                      </p:cBhvr>
                                      <p:from x="200000" y="450000"/>
                                      <p:to x="100000" y="100000"/>
                                    </p:animScale>
                                    <p:set>
                                      <p:cBhvr>
                                        <p:cTn id="12" dur="770" fill="hold"/>
                                        <p:tgtEl>
                                          <p:spTgt spid="12292"/>
                                        </p:tgtEl>
                                        <p:attrNameLst>
                                          <p:attrName>ppt_x</p:attrName>
                                        </p:attrNameLst>
                                      </p:cBhvr>
                                      <p:to>
                                        <p:strVal val="(0.5)"/>
                                      </p:to>
                                    </p:set>
                                    <p:anim from="(0.5)" to="(#ppt_x)" calcmode="lin" valueType="num">
                                      <p:cBhvr>
                                        <p:cTn id="13" dur="1230" accel="100000" fill="hold">
                                          <p:stCondLst>
                                            <p:cond delay="770"/>
                                          </p:stCondLst>
                                        </p:cTn>
                                        <p:tgtEl>
                                          <p:spTgt spid="12292"/>
                                        </p:tgtEl>
                                        <p:attrNameLst>
                                          <p:attrName>ppt_x</p:attrName>
                                        </p:attrNameLst>
                                      </p:cBhvr>
                                    </p:anim>
                                    <p:set>
                                      <p:cBhvr>
                                        <p:cTn id="14" dur="770" fill="hold"/>
                                        <p:tgtEl>
                                          <p:spTgt spid="12292"/>
                                        </p:tgtEl>
                                        <p:attrNameLst>
                                          <p:attrName>ppt_y</p:attrName>
                                        </p:attrNameLst>
                                      </p:cBhvr>
                                      <p:to>
                                        <p:strVal val="(#ppt_y+0.4)"/>
                                      </p:to>
                                    </p:set>
                                    <p:anim from="(#ppt_y+0.4)" to="(#ppt_y)" calcmode="lin" valueType="num">
                                      <p:cBhvr>
                                        <p:cTn id="15" dur="1230" accel="100000" fill="hold">
                                          <p:stCondLst>
                                            <p:cond delay="770"/>
                                          </p:stCondLst>
                                        </p:cTn>
                                        <p:tgtEl>
                                          <p:spTgt spid="1229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audio>
              <p:cMediaNode>
                <p:cTn id="16" fill="hold" display="0">
                  <p:stCondLst>
                    <p:cond delay="indefinite"/>
                  </p:stCondLst>
                  <p:endCondLst>
                    <p:cond evt="onNext" delay="0">
                      <p:tgtEl>
                        <p:sldTgt/>
                      </p:tgtEl>
                    </p:cond>
                    <p:cond evt="onPrev" delay="0">
                      <p:tgtEl>
                        <p:sldTgt/>
                      </p:tgtEl>
                    </p:cond>
                    <p:cond evt="onStopAudio" delay="0">
                      <p:tgtEl>
                        <p:sldTgt/>
                      </p:tgtEl>
                    </p:cond>
                  </p:endCondLst>
                </p:cTn>
                <p:tgtEl>
                  <p:spTgt spid="59188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4000" y="142852"/>
            <a:ext cx="1826141" cy="584775"/>
          </a:xfrm>
          <a:prstGeom prst="rect">
            <a:avLst/>
          </a:prstGeom>
          <a:noFill/>
        </p:spPr>
        <p:txBody>
          <a:bodyPr wrap="none" rtlCol="0">
            <a:spAutoFit/>
          </a:bodyPr>
          <a:lstStyle/>
          <a:p>
            <a:r>
              <a:rPr lang="zh-CN" altLang="en-US" sz="3200" b="1" dirty="0">
                <a:solidFill>
                  <a:srgbClr val="FF0000"/>
                </a:solidFill>
                <a:latin typeface="微软雅黑" panose="020B0503020204020204" charset="-122"/>
                <a:ea typeface="微软雅黑" panose="020B0503020204020204" charset="-122"/>
              </a:rPr>
              <a:t>实验背景</a:t>
            </a:r>
          </a:p>
        </p:txBody>
      </p:sp>
      <p:sp>
        <p:nvSpPr>
          <p:cNvPr id="3" name="文本框 2"/>
          <p:cNvSpPr txBox="1"/>
          <p:nvPr/>
        </p:nvSpPr>
        <p:spPr>
          <a:xfrm>
            <a:off x="254000" y="727627"/>
            <a:ext cx="8748395" cy="5109091"/>
          </a:xfrm>
          <a:prstGeom prst="rect">
            <a:avLst/>
          </a:prstGeom>
          <a:noFill/>
        </p:spPr>
        <p:txBody>
          <a:bodyPr wrap="square" rtlCol="0">
            <a:spAutoFit/>
          </a:bodyPr>
          <a:lstStyle/>
          <a:p>
            <a:pPr algn="l"/>
            <a:r>
              <a:rPr lang="en-US" altLang="zh-CN" dirty="0" smtClean="0"/>
              <a:t>           </a:t>
            </a:r>
            <a:r>
              <a:rPr lang="zh-CN" altLang="en-US" sz="2800" b="1" dirty="0">
                <a:solidFill>
                  <a:srgbClr val="002060"/>
                </a:solidFill>
                <a:latin typeface="华文中宋" panose="02010600040101010101" pitchFamily="2" charset="-122"/>
                <a:ea typeface="华文中宋" panose="02010600040101010101" pitchFamily="2" charset="-122"/>
                <a:sym typeface="+mn-ea"/>
              </a:rPr>
              <a:t>1666年，牛顿通过三棱镜，发现太阳光经三棱镜折射后，呈现彩色光，称为光的色散</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r>
              <a:rPr lang="zh-CN" altLang="en-US" sz="2800" b="1" dirty="0" smtClean="0">
                <a:solidFill>
                  <a:srgbClr val="002060"/>
                </a:solidFill>
                <a:latin typeface="华文中宋" panose="02010600040101010101" pitchFamily="2" charset="-122"/>
                <a:ea typeface="华文中宋" panose="02010600040101010101" pitchFamily="2" charset="-122"/>
                <a:sym typeface="+mn-ea"/>
              </a:rPr>
              <a:t>      18</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14</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年，夫琅和费采用狭缝在研究玻璃对各种颜色光发折射率时偶然发现了灯光光谱中的橙色双线，在</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1822</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年用钻石刻刀在玻璃上刻划细线的方法制成了衍射光栅。</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r>
              <a:rPr lang="zh-CN" altLang="en-US" sz="2800" b="1" dirty="0" smtClean="0">
                <a:solidFill>
                  <a:srgbClr val="002060"/>
                </a:solidFill>
                <a:latin typeface="华文中宋" panose="02010600040101010101" pitchFamily="2" charset="-122"/>
                <a:ea typeface="华文中宋" panose="02010600040101010101" pitchFamily="2" charset="-122"/>
                <a:sym typeface="+mn-ea"/>
              </a:rPr>
              <a:t>      本生与基尔霍夫在19世纪60年代发展起实用光谱学，他们系统地研究了多种火焰光谱和火花光谱，并指出，每一种元素的光谱都是独特的，并且只需极少里的样品便可得到。1859年，他们研制出了第一台实用的光谱仪。</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algn="l"/>
            <a:endParaRPr lang="zh-CN" altLang="en-US" dirty="0"/>
          </a:p>
        </p:txBody>
      </p:sp>
      <p:pic>
        <p:nvPicPr>
          <p:cNvPr id="6" name="图片 5"/>
          <p:cNvPicPr>
            <a:picLocks noChangeAspect="1"/>
          </p:cNvPicPr>
          <p:nvPr/>
        </p:nvPicPr>
        <p:blipFill>
          <a:blip r:embed="rId2" cstate="print"/>
          <a:stretch>
            <a:fillRect/>
          </a:stretch>
        </p:blipFill>
        <p:spPr>
          <a:xfrm>
            <a:off x="2080141" y="5046143"/>
            <a:ext cx="6162675" cy="158115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8780" y="1630045"/>
            <a:ext cx="7654290" cy="1383665"/>
          </a:xfrm>
          <a:prstGeom prst="rect">
            <a:avLst/>
          </a:prstGeom>
          <a:noFill/>
        </p:spPr>
        <p:txBody>
          <a:bodyPr wrap="square" rtlCol="0" anchor="t">
            <a:spAutoFit/>
          </a:bodyPr>
          <a:lstStyle/>
          <a:p>
            <a:pPr eaLnBrk="0" hangingPunct="0"/>
            <a:r>
              <a:rPr lang="zh-CN" altLang="zh-CN" sz="2800" b="1" dirty="0">
                <a:solidFill>
                  <a:srgbClr val="002060"/>
                </a:solidFill>
                <a:latin typeface="华文中宋" panose="02010600040101010101" pitchFamily="2" charset="-122"/>
                <a:ea typeface="华文中宋" panose="02010600040101010101" pitchFamily="2" charset="-122"/>
                <a:sym typeface="+mn-ea"/>
              </a:rPr>
              <a:t>1、光谱学的基础知识；</a:t>
            </a:r>
            <a:endParaRPr lang="zh-CN" altLang="zh-CN" sz="2800" b="1" dirty="0">
              <a:solidFill>
                <a:srgbClr val="002060"/>
              </a:solidFill>
              <a:latin typeface="华文中宋" panose="02010600040101010101" pitchFamily="2" charset="-122"/>
              <a:ea typeface="华文中宋" panose="02010600040101010101" pitchFamily="2" charset="-122"/>
            </a:endParaRPr>
          </a:p>
          <a:p>
            <a:pPr eaLnBrk="0" hangingPunct="0"/>
            <a:r>
              <a:rPr lang="zh-CN" altLang="zh-CN" sz="2800" b="1" dirty="0">
                <a:solidFill>
                  <a:srgbClr val="002060"/>
                </a:solidFill>
                <a:latin typeface="华文中宋" panose="02010600040101010101" pitchFamily="2" charset="-122"/>
                <a:ea typeface="华文中宋" panose="02010600040101010101" pitchFamily="2" charset="-122"/>
                <a:sym typeface="+mn-ea"/>
              </a:rPr>
              <a:t>2、了解光栅光谱仪的工作原理；</a:t>
            </a:r>
            <a:endParaRPr lang="zh-CN" altLang="zh-CN" sz="2800" b="1" dirty="0">
              <a:solidFill>
                <a:srgbClr val="002060"/>
              </a:solidFill>
              <a:latin typeface="华文中宋" panose="02010600040101010101" pitchFamily="2" charset="-122"/>
              <a:ea typeface="华文中宋" panose="02010600040101010101" pitchFamily="2" charset="-122"/>
            </a:endParaRPr>
          </a:p>
          <a:p>
            <a:pPr eaLnBrk="0" hangingPunct="0"/>
            <a:r>
              <a:rPr lang="zh-CN" altLang="zh-CN" sz="2800" b="1" dirty="0">
                <a:solidFill>
                  <a:srgbClr val="002060"/>
                </a:solidFill>
                <a:latin typeface="华文中宋" panose="02010600040101010101" pitchFamily="2" charset="-122"/>
                <a:ea typeface="华文中宋" panose="02010600040101010101" pitchFamily="2" charset="-122"/>
                <a:sym typeface="+mn-ea"/>
              </a:rPr>
              <a:t>3、掌握利用光栅光谱仪进行光谱测量的技术。</a:t>
            </a:r>
            <a:endParaRPr lang="zh-CN" altLang="en-US" dirty="0"/>
          </a:p>
        </p:txBody>
      </p:sp>
      <p:sp>
        <p:nvSpPr>
          <p:cNvPr id="5122" name="Text Box 4"/>
          <p:cNvSpPr txBox="1"/>
          <p:nvPr/>
        </p:nvSpPr>
        <p:spPr>
          <a:xfrm>
            <a:off x="337237" y="88325"/>
            <a:ext cx="2742565" cy="583565"/>
          </a:xfrm>
          <a:prstGeom prst="rect">
            <a:avLst/>
          </a:prstGeom>
          <a:noFill/>
          <a:ln w="9525">
            <a:noFill/>
          </a:ln>
        </p:spPr>
        <p:txBody>
          <a:bodyPr wrap="none">
            <a:spAutoFit/>
          </a:bodyPr>
          <a:lstStyle/>
          <a:p>
            <a:pPr eaLnBrk="1" hangingPunct="1"/>
            <a:r>
              <a:rPr lang="zh-CN" altLang="en-US" sz="3200" b="1" dirty="0">
                <a:solidFill>
                  <a:srgbClr val="FF0000"/>
                </a:solidFill>
                <a:latin typeface="微软雅黑" panose="020B0503020204020204" charset="-122"/>
                <a:ea typeface="微软雅黑" panose="020B0503020204020204" charset="-122"/>
              </a:rPr>
              <a:t>一 、实验目的</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p:nvPr/>
        </p:nvSpPr>
        <p:spPr>
          <a:xfrm>
            <a:off x="337237" y="88325"/>
            <a:ext cx="7629012" cy="707886"/>
          </a:xfrm>
          <a:prstGeom prst="rect">
            <a:avLst/>
          </a:prstGeom>
          <a:noFill/>
          <a:ln w="9525">
            <a:noFill/>
          </a:ln>
        </p:spPr>
        <p:txBody>
          <a:bodyPr wrap="none">
            <a:spAutoFit/>
          </a:bodyPr>
          <a:lstStyle/>
          <a:p>
            <a:pPr eaLnBrk="1" hangingPunct="1"/>
            <a:r>
              <a:rPr lang="zh-CN" altLang="en-US" sz="4000" b="1" dirty="0" smtClean="0">
                <a:solidFill>
                  <a:srgbClr val="FF0000"/>
                </a:solidFill>
                <a:latin typeface="微软雅黑" panose="020B0503020204020204" pitchFamily="34" charset="-122"/>
                <a:ea typeface="微软雅黑" panose="020B0503020204020204" pitchFamily="34" charset="-122"/>
              </a:rPr>
              <a:t>二、 实验原理</a:t>
            </a:r>
            <a:r>
              <a:rPr lang="en-US" altLang="zh-CN" sz="4000" b="1" dirty="0" smtClean="0">
                <a:solidFill>
                  <a:srgbClr val="FF0000"/>
                </a:solidFill>
                <a:latin typeface="华文中宋" panose="02010600040101010101" pitchFamily="2" charset="-122"/>
                <a:ea typeface="华文中宋" panose="02010600040101010101" pitchFamily="2" charset="-122"/>
              </a:rPr>
              <a:t>/</a:t>
            </a:r>
            <a:r>
              <a:rPr lang="en-US" altLang="zh-CN" sz="3200" b="1" dirty="0" smtClean="0">
                <a:solidFill>
                  <a:srgbClr val="006666"/>
                </a:solidFill>
                <a:latin typeface="微软雅黑" panose="020B0503020204020204" pitchFamily="34" charset="-122"/>
                <a:ea typeface="微软雅黑" panose="020B0503020204020204" pitchFamily="34" charset="-122"/>
              </a:rPr>
              <a:t>2.1</a:t>
            </a:r>
            <a:r>
              <a:rPr lang="zh-CN" altLang="en-US" sz="3200" b="1" dirty="0" smtClean="0">
                <a:solidFill>
                  <a:srgbClr val="006666"/>
                </a:solidFill>
                <a:latin typeface="微软雅黑" panose="020B0503020204020204" pitchFamily="34" charset="-122"/>
                <a:ea typeface="微软雅黑" panose="020B0503020204020204" pitchFamily="34" charset="-122"/>
              </a:rPr>
              <a:t>光谱的产生和分析</a:t>
            </a:r>
            <a:endParaRPr lang="zh-CN" altLang="en-US" sz="3200" b="1" dirty="0">
              <a:solidFill>
                <a:srgbClr val="006666"/>
              </a:solidFill>
              <a:latin typeface="微软雅黑" panose="020B0503020204020204" pitchFamily="34" charset="-122"/>
              <a:ea typeface="微软雅黑" panose="020B0503020204020204" pitchFamily="34" charset="-122"/>
            </a:endParaRPr>
          </a:p>
        </p:txBody>
      </p:sp>
      <p:sp>
        <p:nvSpPr>
          <p:cNvPr id="3" name="文本框 1"/>
          <p:cNvSpPr txBox="1"/>
          <p:nvPr/>
        </p:nvSpPr>
        <p:spPr>
          <a:xfrm>
            <a:off x="398780" y="1630045"/>
            <a:ext cx="7654290" cy="2246769"/>
          </a:xfrm>
          <a:prstGeom prst="rect">
            <a:avLst/>
          </a:prstGeom>
          <a:noFill/>
        </p:spPr>
        <p:txBody>
          <a:bodyPr wrap="square" rtlCol="0" anchor="t">
            <a:spAutoFit/>
          </a:bodyPr>
          <a:lstStyle/>
          <a:p>
            <a:pPr eaLnBrk="0" hangingPunct="0"/>
            <a:r>
              <a:rPr lang="zh-CN" altLang="zh-CN" sz="2800" b="1" dirty="0" smtClean="0">
                <a:solidFill>
                  <a:srgbClr val="002060"/>
                </a:solidFill>
                <a:latin typeface="华文中宋" panose="02010600040101010101" pitchFamily="2" charset="-122"/>
                <a:ea typeface="华文中宋" panose="02010600040101010101" pitchFamily="2" charset="-122"/>
                <a:sym typeface="+mn-ea"/>
              </a:rPr>
              <a:t>光谱</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的产生：因电子的能级变化而放出或吸收能量，包括跃迁、转动、振动等；</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eaLnBrk="0" hangingPunct="0"/>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r>
              <a:rPr lang="zh-CN" altLang="zh-CN" sz="2800" b="1" dirty="0" smtClean="0">
                <a:solidFill>
                  <a:srgbClr val="002060"/>
                </a:solidFill>
                <a:latin typeface="华文中宋" panose="02010600040101010101" pitchFamily="2" charset="-122"/>
                <a:ea typeface="华文中宋" panose="02010600040101010101" pitchFamily="2" charset="-122"/>
                <a:sym typeface="+mn-ea"/>
              </a:rPr>
              <a:t>光谱</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的分析：定性分析和定量分析。</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eaLnBrk="0" hangingPunct="0"/>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7069" y="3630132"/>
            <a:ext cx="3266001" cy="2379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786" y="3571876"/>
            <a:ext cx="3385908" cy="2437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p:nvPr/>
        </p:nvSpPr>
        <p:spPr>
          <a:xfrm>
            <a:off x="337237" y="88325"/>
            <a:ext cx="5987537" cy="707886"/>
          </a:xfrm>
          <a:prstGeom prst="rect">
            <a:avLst/>
          </a:prstGeom>
          <a:noFill/>
          <a:ln w="9525">
            <a:noFill/>
          </a:ln>
        </p:spPr>
        <p:txBody>
          <a:bodyPr wrap="none">
            <a:spAutoFit/>
          </a:bodyPr>
          <a:lstStyle/>
          <a:p>
            <a:pPr eaLnBrk="1" hangingPunct="1"/>
            <a:r>
              <a:rPr lang="zh-CN" altLang="en-US" sz="4000" b="1" dirty="0" smtClean="0">
                <a:solidFill>
                  <a:srgbClr val="FF0000"/>
                </a:solidFill>
                <a:latin typeface="微软雅黑" panose="020B0503020204020204" pitchFamily="34" charset="-122"/>
                <a:ea typeface="微软雅黑" panose="020B0503020204020204" pitchFamily="34" charset="-122"/>
              </a:rPr>
              <a:t>二、 实验原理</a:t>
            </a:r>
            <a:r>
              <a:rPr lang="en-US" altLang="zh-CN" sz="4000" b="1" dirty="0" smtClean="0">
                <a:solidFill>
                  <a:srgbClr val="FF0000"/>
                </a:solidFill>
                <a:latin typeface="华文中宋" panose="02010600040101010101" pitchFamily="2" charset="-122"/>
                <a:ea typeface="华文中宋" panose="02010600040101010101" pitchFamily="2" charset="-122"/>
              </a:rPr>
              <a:t>/</a:t>
            </a:r>
            <a:r>
              <a:rPr lang="en-US" altLang="zh-CN" sz="3200" b="1" dirty="0" smtClean="0">
                <a:solidFill>
                  <a:srgbClr val="006666"/>
                </a:solidFill>
                <a:latin typeface="微软雅黑" panose="020B0503020204020204" pitchFamily="34" charset="-122"/>
                <a:ea typeface="微软雅黑" panose="020B0503020204020204" pitchFamily="34" charset="-122"/>
              </a:rPr>
              <a:t>2.2</a:t>
            </a:r>
            <a:r>
              <a:rPr lang="zh-CN" altLang="en-US" sz="3200" b="1" dirty="0" smtClean="0">
                <a:solidFill>
                  <a:srgbClr val="006666"/>
                </a:solidFill>
                <a:latin typeface="微软雅黑" panose="020B0503020204020204" pitchFamily="34" charset="-122"/>
                <a:ea typeface="微软雅黑" panose="020B0503020204020204" pitchFamily="34" charset="-122"/>
              </a:rPr>
              <a:t>光栅方程</a:t>
            </a:r>
            <a:endParaRPr lang="zh-CN" altLang="en-US" sz="3200" b="1" dirty="0">
              <a:solidFill>
                <a:srgbClr val="006666"/>
              </a:solidFill>
              <a:latin typeface="微软雅黑" panose="020B0503020204020204" pitchFamily="34" charset="-122"/>
              <a:ea typeface="微软雅黑" panose="020B0503020204020204" pitchFamily="34" charset="-122"/>
            </a:endParaRPr>
          </a:p>
        </p:txBody>
      </p:sp>
      <p:pic>
        <p:nvPicPr>
          <p:cNvPr id="2071" name="Picture 23"/>
          <p:cNvPicPr>
            <a:picLocks noChangeAspect="1" noChangeArrowheads="1"/>
          </p:cNvPicPr>
          <p:nvPr/>
        </p:nvPicPr>
        <p:blipFill>
          <a:blip r:embed="rId3" cstate="print"/>
          <a:srcRect/>
          <a:stretch>
            <a:fillRect/>
          </a:stretch>
        </p:blipFill>
        <p:spPr bwMode="auto">
          <a:xfrm>
            <a:off x="337237" y="1214422"/>
            <a:ext cx="3400425" cy="2352675"/>
          </a:xfrm>
          <a:prstGeom prst="rect">
            <a:avLst/>
          </a:prstGeom>
          <a:noFill/>
          <a:ln w="9525">
            <a:noFill/>
            <a:miter lim="800000"/>
            <a:headEnd/>
            <a:tailEnd/>
          </a:ln>
          <a:effectLst/>
        </p:spPr>
      </p:pic>
      <p:graphicFrame>
        <p:nvGraphicFramePr>
          <p:cNvPr id="2072" name="Object 4" descr="ppt/media/image9.wmf"/>
          <p:cNvGraphicFramePr>
            <a:graphicFrameLocks noChangeAspect="1"/>
          </p:cNvGraphicFramePr>
          <p:nvPr/>
        </p:nvGraphicFramePr>
        <p:xfrm>
          <a:off x="428596" y="4357694"/>
          <a:ext cx="1571625" cy="360362"/>
        </p:xfrm>
        <a:graphic>
          <a:graphicData uri="http://schemas.openxmlformats.org/presentationml/2006/ole">
            <mc:AlternateContent xmlns:mc="http://schemas.openxmlformats.org/markup-compatibility/2006">
              <mc:Choice xmlns:v="urn:schemas-microsoft-com:vml" Requires="v">
                <p:oleObj spid="_x0000_s2078" name="Equation" r:id="rId4" imgW="18592800" imgH="4267200" progId="Equation.DSMT4">
                  <p:embed/>
                </p:oleObj>
              </mc:Choice>
              <mc:Fallback>
                <p:oleObj name="Equation" r:id="rId4" imgW="18592800" imgH="4267200" progId="Equation.DSMT4">
                  <p:embed/>
                  <p:pic>
                    <p:nvPicPr>
                      <p:cNvPr id="0" name="Object 4" descr="image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596" y="4357694"/>
                        <a:ext cx="15716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3" name="Object 25" descr="ppt/media/image10.wmf"/>
          <p:cNvGraphicFramePr>
            <a:graphicFrameLocks noChangeAspect="1"/>
          </p:cNvGraphicFramePr>
          <p:nvPr/>
        </p:nvGraphicFramePr>
        <p:xfrm>
          <a:off x="2285984" y="4352925"/>
          <a:ext cx="1905000" cy="433388"/>
        </p:xfrm>
        <a:graphic>
          <a:graphicData uri="http://schemas.openxmlformats.org/presentationml/2006/ole">
            <mc:AlternateContent xmlns:mc="http://schemas.openxmlformats.org/markup-compatibility/2006">
              <mc:Choice xmlns:v="urn:schemas-microsoft-com:vml" Requires="v">
                <p:oleObj spid="_x0000_s2079" name="Equation" r:id="rId6" imgW="1002960" imgH="203040" progId="Equation.DSMT4">
                  <p:embed/>
                </p:oleObj>
              </mc:Choice>
              <mc:Fallback>
                <p:oleObj name="Equation" r:id="rId6" imgW="1002960" imgH="203040" progId="Equation.DSMT4">
                  <p:embed/>
                  <p:pic>
                    <p:nvPicPr>
                      <p:cNvPr id="0" name="Picture 25" descr="image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84" y="4352925"/>
                        <a:ext cx="190500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74" name="Picture 26"/>
          <p:cNvPicPr>
            <a:picLocks noChangeAspect="1" noChangeArrowheads="1"/>
          </p:cNvPicPr>
          <p:nvPr/>
        </p:nvPicPr>
        <p:blipFill>
          <a:blip r:embed="rId8" cstate="print"/>
          <a:srcRect/>
          <a:stretch>
            <a:fillRect/>
          </a:stretch>
        </p:blipFill>
        <p:spPr bwMode="auto">
          <a:xfrm>
            <a:off x="4929190" y="1214422"/>
            <a:ext cx="3143250" cy="2838450"/>
          </a:xfrm>
          <a:prstGeom prst="rect">
            <a:avLst/>
          </a:prstGeom>
          <a:noFill/>
          <a:ln w="9525">
            <a:noFill/>
            <a:miter lim="800000"/>
            <a:headEnd/>
            <a:tailEnd/>
          </a:ln>
          <a:effectLst/>
        </p:spPr>
      </p:pic>
      <p:sp>
        <p:nvSpPr>
          <p:cNvPr id="17" name="TextBox 13"/>
          <p:cNvSpPr txBox="1">
            <a:spLocks noChangeArrowheads="1"/>
          </p:cNvSpPr>
          <p:nvPr/>
        </p:nvSpPr>
        <p:spPr bwMode="auto">
          <a:xfrm>
            <a:off x="500063" y="4857760"/>
            <a:ext cx="778668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anose="02040502050405020303" pitchFamily="18" charset="0"/>
                <a:ea typeface="宋体" panose="02010600030101010101" pitchFamily="2" charset="-122"/>
              </a:defRPr>
            </a:lvl1pPr>
            <a:lvl2pPr marL="742950" indent="-285750">
              <a:defRPr>
                <a:solidFill>
                  <a:schemeClr val="tx1"/>
                </a:solidFill>
                <a:latin typeface="Georgia" panose="02040502050405020303" pitchFamily="18" charset="0"/>
                <a:ea typeface="宋体" panose="02010600030101010101" pitchFamily="2" charset="-122"/>
              </a:defRPr>
            </a:lvl2pPr>
            <a:lvl3pPr marL="1143000" indent="-228600">
              <a:defRPr>
                <a:solidFill>
                  <a:schemeClr val="tx1"/>
                </a:solidFill>
                <a:latin typeface="Georgia" panose="02040502050405020303" pitchFamily="18" charset="0"/>
                <a:ea typeface="宋体" panose="02010600030101010101" pitchFamily="2" charset="-122"/>
              </a:defRPr>
            </a:lvl3pPr>
            <a:lvl4pPr marL="1600200" indent="-228600">
              <a:defRPr>
                <a:solidFill>
                  <a:schemeClr val="tx1"/>
                </a:solidFill>
                <a:latin typeface="Georgia" panose="02040502050405020303" pitchFamily="18" charset="0"/>
                <a:ea typeface="宋体" panose="02010600030101010101" pitchFamily="2" charset="-122"/>
              </a:defRPr>
            </a:lvl4pPr>
            <a:lvl5pPr marL="2057400" indent="-228600">
              <a:defRPr>
                <a:solidFill>
                  <a:schemeClr val="tx1"/>
                </a:solidFill>
                <a:latin typeface="Georgia" panose="02040502050405020303" pitchFamily="18" charset="0"/>
                <a:ea typeface="宋体" panose="02010600030101010101" pitchFamily="2" charset="-122"/>
              </a:defRPr>
            </a:lvl5pPr>
            <a:lvl6pPr marL="2514600" indent="-228600" fontAlgn="base">
              <a:spcBef>
                <a:spcPct val="0"/>
              </a:spcBef>
              <a:spcAft>
                <a:spcPct val="0"/>
              </a:spcAft>
              <a:defRPr>
                <a:solidFill>
                  <a:schemeClr val="tx1"/>
                </a:solidFill>
                <a:latin typeface="Georgia" panose="02040502050405020303" pitchFamily="18" charset="0"/>
                <a:ea typeface="宋体" panose="02010600030101010101" pitchFamily="2" charset="-122"/>
              </a:defRPr>
            </a:lvl6pPr>
            <a:lvl7pPr marL="2971800" indent="-228600" fontAlgn="base">
              <a:spcBef>
                <a:spcPct val="0"/>
              </a:spcBef>
              <a:spcAft>
                <a:spcPct val="0"/>
              </a:spcAft>
              <a:defRPr>
                <a:solidFill>
                  <a:schemeClr val="tx1"/>
                </a:solidFill>
                <a:latin typeface="Georgia" panose="02040502050405020303" pitchFamily="18" charset="0"/>
                <a:ea typeface="宋体" panose="02010600030101010101" pitchFamily="2" charset="-122"/>
              </a:defRPr>
            </a:lvl7pPr>
            <a:lvl8pPr marL="3429000" indent="-228600" fontAlgn="base">
              <a:spcBef>
                <a:spcPct val="0"/>
              </a:spcBef>
              <a:spcAft>
                <a:spcPct val="0"/>
              </a:spcAft>
              <a:defRPr>
                <a:solidFill>
                  <a:schemeClr val="tx1"/>
                </a:solidFill>
                <a:latin typeface="Georgia" panose="02040502050405020303" pitchFamily="18" charset="0"/>
                <a:ea typeface="宋体" panose="02010600030101010101" pitchFamily="2" charset="-122"/>
              </a:defRPr>
            </a:lvl8pPr>
            <a:lvl9pPr marL="3886200" indent="-228600" fontAlgn="base">
              <a:spcBef>
                <a:spcPct val="0"/>
              </a:spcBef>
              <a:spcAft>
                <a:spcPct val="0"/>
              </a:spcAft>
              <a:defRPr>
                <a:solidFill>
                  <a:schemeClr val="tx1"/>
                </a:solidFill>
                <a:latin typeface="Georgia" panose="02040502050405020303" pitchFamily="18" charset="0"/>
                <a:ea typeface="宋体" panose="02010600030101010101" pitchFamily="2" charset="-122"/>
              </a:defRPr>
            </a:lvl9pPr>
          </a:lstStyle>
          <a:p>
            <a:r>
              <a:rPr lang="zh-CN" altLang="en-US" sz="2800" b="1" dirty="0" smtClean="0">
                <a:solidFill>
                  <a:srgbClr val="002060"/>
                </a:solidFill>
                <a:latin typeface="华文中宋" panose="02010600040101010101" pitchFamily="2" charset="-122"/>
                <a:ea typeface="华文中宋" panose="02010600040101010101" pitchFamily="2" charset="-122"/>
                <a:sym typeface="+mn-ea"/>
              </a:rPr>
              <a:t>对同一衍射级数，波长</a:t>
            </a:r>
            <a:r>
              <a:rPr lang="zh-CN" altLang="en-US" sz="2800" b="1" dirty="0">
                <a:solidFill>
                  <a:srgbClr val="002060"/>
                </a:solidFill>
                <a:latin typeface="华文中宋" panose="02010600040101010101" pitchFamily="2" charset="-122"/>
                <a:ea typeface="华文中宋" panose="02010600040101010101" pitchFamily="2" charset="-122"/>
                <a:sym typeface="+mn-ea"/>
              </a:rPr>
              <a:t>不同衍射角就不同</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，从而产生色散。</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r>
              <a:rPr lang="zh-CN" altLang="en-US" sz="2800" b="1" dirty="0" smtClean="0">
                <a:solidFill>
                  <a:srgbClr val="002060"/>
                </a:solidFill>
                <a:latin typeface="华文中宋" panose="02010600040101010101" pitchFamily="2" charset="-122"/>
                <a:ea typeface="华文中宋" panose="02010600040101010101" pitchFamily="2" charset="-122"/>
                <a:sym typeface="+mn-ea"/>
              </a:rPr>
              <a:t>光谱仪通过对衍射角的测量来确定光源的波长。</a:t>
            </a:r>
            <a:endParaRPr lang="zh-CN" altLang="en-US" sz="2800" b="1" dirty="0">
              <a:solidFill>
                <a:srgbClr val="002060"/>
              </a:solidFill>
              <a:latin typeface="华文中宋" panose="02010600040101010101" pitchFamily="2" charset="-122"/>
              <a:ea typeface="华文中宋" panose="02010600040101010101" pitchFamily="2" charset="-122"/>
              <a:sym typeface="+mn-ea"/>
            </a:endParaRPr>
          </a:p>
        </p:txBody>
      </p:sp>
      <p:sp>
        <p:nvSpPr>
          <p:cNvPr id="18" name="TextBox 17"/>
          <p:cNvSpPr txBox="1"/>
          <p:nvPr/>
        </p:nvSpPr>
        <p:spPr>
          <a:xfrm>
            <a:off x="5429256" y="4718056"/>
            <a:ext cx="184731" cy="369332"/>
          </a:xfrm>
          <a:prstGeom prst="rect">
            <a:avLst/>
          </a:prstGeom>
          <a:noFill/>
        </p:spPr>
        <p:txBody>
          <a:bodyPr wrap="none" rtlCol="0">
            <a:spAutoFit/>
          </a:bodyPr>
          <a:lstStyle/>
          <a:p>
            <a:endParaRPr lang="zh-CN" altLang="en-US" dirty="0"/>
          </a:p>
        </p:txBody>
      </p:sp>
      <p:sp>
        <p:nvSpPr>
          <p:cNvPr id="19" name="TextBox 18"/>
          <p:cNvSpPr txBox="1"/>
          <p:nvPr/>
        </p:nvSpPr>
        <p:spPr>
          <a:xfrm>
            <a:off x="4190984" y="4263093"/>
            <a:ext cx="1125629" cy="523220"/>
          </a:xfrm>
          <a:prstGeom prst="rect">
            <a:avLst/>
          </a:prstGeom>
          <a:noFill/>
        </p:spPr>
        <p:txBody>
          <a:bodyPr wrap="none" rtlCol="0">
            <a:spAutoFit/>
          </a:bodyPr>
          <a:lstStyle/>
          <a:p>
            <a:r>
              <a:rPr lang="zh-CN" altLang="en-US" sz="2800" b="1" dirty="0" smtClean="0">
                <a:solidFill>
                  <a:srgbClr val="002060"/>
                </a:solidFill>
                <a:latin typeface="华文中宋" panose="02010600040101010101" pitchFamily="2" charset="-122"/>
                <a:ea typeface="华文中宋" panose="02010600040101010101" pitchFamily="2" charset="-122"/>
                <a:sym typeface="+mn-ea"/>
              </a:rPr>
              <a:t>（</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1</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p:nvPr/>
        </p:nvSpPr>
        <p:spPr>
          <a:xfrm>
            <a:off x="337237" y="88325"/>
            <a:ext cx="8039380" cy="707886"/>
          </a:xfrm>
          <a:prstGeom prst="rect">
            <a:avLst/>
          </a:prstGeom>
          <a:noFill/>
          <a:ln w="9525">
            <a:noFill/>
          </a:ln>
        </p:spPr>
        <p:txBody>
          <a:bodyPr wrap="none">
            <a:spAutoFit/>
          </a:bodyPr>
          <a:lstStyle/>
          <a:p>
            <a:pPr eaLnBrk="1" hangingPunct="1"/>
            <a:r>
              <a:rPr lang="zh-CN" altLang="en-US" sz="4000" b="1" dirty="0" smtClean="0">
                <a:solidFill>
                  <a:srgbClr val="FF0000"/>
                </a:solidFill>
                <a:latin typeface="微软雅黑" panose="020B0503020204020204" pitchFamily="34" charset="-122"/>
                <a:ea typeface="微软雅黑" panose="020B0503020204020204" pitchFamily="34" charset="-122"/>
              </a:rPr>
              <a:t>二、 实验原理</a:t>
            </a:r>
            <a:r>
              <a:rPr lang="en-US" altLang="zh-CN" sz="4000" b="1" dirty="0" smtClean="0">
                <a:solidFill>
                  <a:srgbClr val="FF0000"/>
                </a:solidFill>
                <a:latin typeface="华文中宋" panose="02010600040101010101" pitchFamily="2" charset="-122"/>
                <a:ea typeface="华文中宋" panose="02010600040101010101" pitchFamily="2" charset="-122"/>
              </a:rPr>
              <a:t>/</a:t>
            </a:r>
            <a:r>
              <a:rPr lang="en-US" altLang="zh-CN" sz="3200" b="1" dirty="0" smtClean="0">
                <a:solidFill>
                  <a:srgbClr val="006666"/>
                </a:solidFill>
                <a:latin typeface="微软雅黑" panose="020B0503020204020204" pitchFamily="34" charset="-122"/>
                <a:ea typeface="微软雅黑" panose="020B0503020204020204" pitchFamily="34" charset="-122"/>
              </a:rPr>
              <a:t>2.3</a:t>
            </a:r>
            <a:r>
              <a:rPr lang="zh-CN" altLang="en-US" sz="3200" b="1" dirty="0" smtClean="0">
                <a:solidFill>
                  <a:srgbClr val="006666"/>
                </a:solidFill>
                <a:latin typeface="微软雅黑" panose="020B0503020204020204" pitchFamily="34" charset="-122"/>
                <a:ea typeface="微软雅黑" panose="020B0503020204020204" pitchFamily="34" charset="-122"/>
              </a:rPr>
              <a:t>光栅的两个重要特性</a:t>
            </a:r>
            <a:endParaRPr lang="zh-CN" altLang="en-US" sz="3200" b="1" dirty="0">
              <a:solidFill>
                <a:srgbClr val="006666"/>
              </a:solidFill>
              <a:latin typeface="微软雅黑" panose="020B0503020204020204" pitchFamily="34" charset="-122"/>
              <a:ea typeface="微软雅黑" panose="020B0503020204020204" pitchFamily="34" charset="-122"/>
            </a:endParaRPr>
          </a:p>
        </p:txBody>
      </p:sp>
      <p:sp>
        <p:nvSpPr>
          <p:cNvPr id="3" name="文本框 1"/>
          <p:cNvSpPr txBox="1"/>
          <p:nvPr/>
        </p:nvSpPr>
        <p:spPr>
          <a:xfrm>
            <a:off x="398780" y="1630045"/>
            <a:ext cx="2101518" cy="523220"/>
          </a:xfrm>
          <a:prstGeom prst="rect">
            <a:avLst/>
          </a:prstGeom>
          <a:noFill/>
        </p:spPr>
        <p:txBody>
          <a:bodyPr wrap="square" rtlCol="0" anchor="t">
            <a:spAutoFit/>
          </a:bodyPr>
          <a:lstStyle/>
          <a:p>
            <a:pPr eaLnBrk="0" hangingPunct="0"/>
            <a:r>
              <a:rPr lang="zh-CN" altLang="en-US" sz="2800" b="1" dirty="0" smtClean="0">
                <a:solidFill>
                  <a:srgbClr val="002060"/>
                </a:solidFill>
                <a:latin typeface="华文中宋" panose="02010600040101010101" pitchFamily="2" charset="-122"/>
                <a:ea typeface="华文中宋" panose="02010600040101010101" pitchFamily="2" charset="-122"/>
                <a:sym typeface="+mn-ea"/>
              </a:rPr>
              <a:t>分辨本领：</a:t>
            </a:r>
            <a:endParaRPr lang="zh-CN" altLang="en-US" dirty="0"/>
          </a:p>
        </p:txBody>
      </p:sp>
      <p:graphicFrame>
        <p:nvGraphicFramePr>
          <p:cNvPr id="21506" name="Object 3" descr="ppt/media/image14.wmf"/>
          <p:cNvGraphicFramePr>
            <a:graphicFrameLocks noChangeAspect="1"/>
          </p:cNvGraphicFramePr>
          <p:nvPr/>
        </p:nvGraphicFramePr>
        <p:xfrm>
          <a:off x="2500298" y="1500188"/>
          <a:ext cx="1852612" cy="857250"/>
        </p:xfrm>
        <a:graphic>
          <a:graphicData uri="http://schemas.openxmlformats.org/presentationml/2006/ole">
            <mc:AlternateContent xmlns:mc="http://schemas.openxmlformats.org/markup-compatibility/2006">
              <mc:Choice xmlns:v="urn:schemas-microsoft-com:vml" Requires="v">
                <p:oleObj spid="_x0000_s21509" name="Equation" r:id="rId3" imgW="850680" imgH="393480" progId="Equation.DSMT4">
                  <p:embed/>
                </p:oleObj>
              </mc:Choice>
              <mc:Fallback>
                <p:oleObj name="Equation" r:id="rId3" imgW="850680" imgH="393480" progId="Equation.DSMT4">
                  <p:embed/>
                  <p:pic>
                    <p:nvPicPr>
                      <p:cNvPr id="0" name="Object 3" descr="image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298" y="1500188"/>
                        <a:ext cx="1852612"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43108" y="3679036"/>
            <a:ext cx="304323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1"/>
          <p:cNvSpPr txBox="1"/>
          <p:nvPr/>
        </p:nvSpPr>
        <p:spPr>
          <a:xfrm>
            <a:off x="551180" y="3834474"/>
            <a:ext cx="2101518" cy="523220"/>
          </a:xfrm>
          <a:prstGeom prst="rect">
            <a:avLst/>
          </a:prstGeom>
          <a:noFill/>
        </p:spPr>
        <p:txBody>
          <a:bodyPr wrap="square" rtlCol="0" anchor="t">
            <a:spAutoFit/>
          </a:bodyPr>
          <a:lstStyle/>
          <a:p>
            <a:pPr eaLnBrk="0" hangingPunct="0"/>
            <a:r>
              <a:rPr lang="zh-CN" altLang="en-US" sz="2800" b="1" dirty="0" smtClean="0">
                <a:solidFill>
                  <a:srgbClr val="002060"/>
                </a:solidFill>
                <a:latin typeface="华文中宋" panose="02010600040101010101" pitchFamily="2" charset="-122"/>
                <a:ea typeface="华文中宋" panose="02010600040101010101" pitchFamily="2" charset="-122"/>
                <a:sym typeface="+mn-ea"/>
              </a:rPr>
              <a:t>角色散：</a:t>
            </a:r>
            <a:endParaRPr lang="zh-CN" altLang="en-US" dirty="0"/>
          </a:p>
        </p:txBody>
      </p:sp>
      <p:sp>
        <p:nvSpPr>
          <p:cNvPr id="7" name="矩形 6"/>
          <p:cNvSpPr/>
          <p:nvPr/>
        </p:nvSpPr>
        <p:spPr>
          <a:xfrm>
            <a:off x="1285852" y="4500570"/>
            <a:ext cx="5572148" cy="954107"/>
          </a:xfrm>
          <a:prstGeom prst="rect">
            <a:avLst/>
          </a:prstGeom>
        </p:spPr>
        <p:txBody>
          <a:bodyPr wrap="square">
            <a:spAutoFit/>
          </a:bodyPr>
          <a:lstStyle/>
          <a:p>
            <a:r>
              <a:rPr lang="zh-CN" altLang="en-US" sz="2800" b="1" dirty="0" smtClean="0">
                <a:solidFill>
                  <a:srgbClr val="002060"/>
                </a:solidFill>
                <a:latin typeface="华文中宋" panose="02010600040101010101" pitchFamily="2" charset="-122"/>
                <a:ea typeface="华文中宋" panose="02010600040101010101" pitchFamily="2" charset="-122"/>
                <a:sym typeface="+mn-ea"/>
              </a:rPr>
              <a:t>角色散描述了分光元件将光谱散开能力的大小</a:t>
            </a:r>
          </a:p>
        </p:txBody>
      </p:sp>
      <p:sp>
        <p:nvSpPr>
          <p:cNvPr id="8" name="矩形 7"/>
          <p:cNvSpPr/>
          <p:nvPr/>
        </p:nvSpPr>
        <p:spPr>
          <a:xfrm>
            <a:off x="1142976" y="2357430"/>
            <a:ext cx="5867424" cy="954107"/>
          </a:xfrm>
          <a:prstGeom prst="rect">
            <a:avLst/>
          </a:prstGeom>
        </p:spPr>
        <p:txBody>
          <a:bodyPr wrap="square">
            <a:spAutoFit/>
          </a:bodyPr>
          <a:lstStyle/>
          <a:p>
            <a:r>
              <a:rPr lang="zh-CN" altLang="en-US" sz="2800" b="1" dirty="0" smtClean="0">
                <a:solidFill>
                  <a:srgbClr val="002060"/>
                </a:solidFill>
                <a:latin typeface="华文中宋" panose="02010600040101010101" pitchFamily="2" charset="-122"/>
                <a:ea typeface="华文中宋" panose="02010600040101010101" pitchFamily="2" charset="-122"/>
                <a:sym typeface="+mn-ea"/>
              </a:rPr>
              <a:t>光栅刻痕</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N</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、光谱级数</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k</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越大，分辨本领</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R</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就越大，可分辨的△</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λ</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越小</a:t>
            </a:r>
          </a:p>
        </p:txBody>
      </p:sp>
      <p:sp>
        <p:nvSpPr>
          <p:cNvPr id="9" name="TextBox 8"/>
          <p:cNvSpPr txBox="1"/>
          <p:nvPr/>
        </p:nvSpPr>
        <p:spPr>
          <a:xfrm>
            <a:off x="5732371" y="1667192"/>
            <a:ext cx="1125629" cy="523220"/>
          </a:xfrm>
          <a:prstGeom prst="rect">
            <a:avLst/>
          </a:prstGeom>
          <a:noFill/>
        </p:spPr>
        <p:txBody>
          <a:bodyPr wrap="none" rtlCol="0">
            <a:spAutoFit/>
          </a:bodyPr>
          <a:lstStyle/>
          <a:p>
            <a:r>
              <a:rPr lang="zh-CN" altLang="en-US" sz="2800" b="1" dirty="0" smtClean="0">
                <a:solidFill>
                  <a:srgbClr val="002060"/>
                </a:solidFill>
                <a:latin typeface="华文中宋" panose="02010600040101010101" pitchFamily="2" charset="-122"/>
                <a:ea typeface="华文中宋" panose="02010600040101010101" pitchFamily="2" charset="-122"/>
                <a:sym typeface="+mn-ea"/>
              </a:rPr>
              <a:t>（</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2</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a:t>
            </a:r>
          </a:p>
        </p:txBody>
      </p:sp>
      <p:sp>
        <p:nvSpPr>
          <p:cNvPr id="10" name="TextBox 9"/>
          <p:cNvSpPr txBox="1"/>
          <p:nvPr/>
        </p:nvSpPr>
        <p:spPr>
          <a:xfrm>
            <a:off x="5786446" y="3834474"/>
            <a:ext cx="1125629" cy="523220"/>
          </a:xfrm>
          <a:prstGeom prst="rect">
            <a:avLst/>
          </a:prstGeom>
          <a:noFill/>
        </p:spPr>
        <p:txBody>
          <a:bodyPr wrap="none" rtlCol="0">
            <a:spAutoFit/>
          </a:bodyPr>
          <a:lstStyle/>
          <a:p>
            <a:r>
              <a:rPr lang="zh-CN" altLang="en-US" sz="2800" b="1" dirty="0" smtClean="0">
                <a:solidFill>
                  <a:srgbClr val="002060"/>
                </a:solidFill>
                <a:latin typeface="华文中宋" panose="02010600040101010101" pitchFamily="2" charset="-122"/>
                <a:ea typeface="华文中宋" panose="02010600040101010101" pitchFamily="2" charset="-122"/>
                <a:sym typeface="+mn-ea"/>
              </a:rPr>
              <a:t>（</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3</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p:nvPr/>
        </p:nvSpPr>
        <p:spPr>
          <a:xfrm>
            <a:off x="337237" y="88325"/>
            <a:ext cx="6397905" cy="707886"/>
          </a:xfrm>
          <a:prstGeom prst="rect">
            <a:avLst/>
          </a:prstGeom>
          <a:noFill/>
          <a:ln w="9525">
            <a:noFill/>
          </a:ln>
        </p:spPr>
        <p:txBody>
          <a:bodyPr wrap="none">
            <a:spAutoFit/>
          </a:bodyPr>
          <a:lstStyle/>
          <a:p>
            <a:pPr eaLnBrk="1" hangingPunct="1"/>
            <a:r>
              <a:rPr lang="zh-CN" altLang="en-US" sz="4000" b="1" dirty="0" smtClean="0">
                <a:solidFill>
                  <a:srgbClr val="FF0000"/>
                </a:solidFill>
                <a:latin typeface="微软雅黑" panose="020B0503020204020204" pitchFamily="34" charset="-122"/>
                <a:ea typeface="微软雅黑" panose="020B0503020204020204" pitchFamily="34" charset="-122"/>
              </a:rPr>
              <a:t>二、 实验原理</a:t>
            </a:r>
            <a:r>
              <a:rPr lang="en-US" altLang="zh-CN" sz="4000" b="1" dirty="0" smtClean="0">
                <a:solidFill>
                  <a:srgbClr val="FF0000"/>
                </a:solidFill>
                <a:latin typeface="华文中宋" panose="02010600040101010101" pitchFamily="2" charset="-122"/>
                <a:ea typeface="华文中宋" panose="02010600040101010101" pitchFamily="2" charset="-122"/>
              </a:rPr>
              <a:t>/</a:t>
            </a:r>
            <a:r>
              <a:rPr lang="en-US" altLang="zh-CN" sz="3200" b="1" dirty="0" smtClean="0">
                <a:solidFill>
                  <a:srgbClr val="006666"/>
                </a:solidFill>
                <a:latin typeface="微软雅黑" panose="020B0503020204020204" pitchFamily="34" charset="-122"/>
                <a:ea typeface="微软雅黑" panose="020B0503020204020204" pitchFamily="34" charset="-122"/>
              </a:rPr>
              <a:t>2.4</a:t>
            </a:r>
            <a:r>
              <a:rPr lang="zh-CN" altLang="en-US" sz="3200" b="1" dirty="0" smtClean="0">
                <a:solidFill>
                  <a:srgbClr val="006666"/>
                </a:solidFill>
                <a:latin typeface="微软雅黑" panose="020B0503020204020204" pitchFamily="34" charset="-122"/>
                <a:ea typeface="微软雅黑" panose="020B0503020204020204" pitchFamily="34" charset="-122"/>
              </a:rPr>
              <a:t>光栅的选择</a:t>
            </a:r>
            <a:endParaRPr lang="zh-CN" altLang="en-US" sz="3200" b="1" dirty="0">
              <a:solidFill>
                <a:srgbClr val="006666"/>
              </a:solidFill>
              <a:latin typeface="微软雅黑" panose="020B0503020204020204" pitchFamily="34" charset="-122"/>
              <a:ea typeface="微软雅黑" panose="020B0503020204020204" pitchFamily="34" charset="-122"/>
            </a:endParaRPr>
          </a:p>
        </p:txBody>
      </p:sp>
      <p:sp>
        <p:nvSpPr>
          <p:cNvPr id="3" name="文本框 1"/>
          <p:cNvSpPr txBox="1"/>
          <p:nvPr/>
        </p:nvSpPr>
        <p:spPr>
          <a:xfrm>
            <a:off x="398780" y="1630045"/>
            <a:ext cx="8173748" cy="3385542"/>
          </a:xfrm>
          <a:prstGeom prst="rect">
            <a:avLst/>
          </a:prstGeom>
          <a:noFill/>
        </p:spPr>
        <p:txBody>
          <a:bodyPr wrap="square" rtlCol="0" anchor="t">
            <a:spAutoFit/>
          </a:bodyPr>
          <a:lstStyle/>
          <a:p>
            <a:pPr eaLnBrk="0" hangingPunct="0"/>
            <a:r>
              <a:rPr lang="zh-CN" altLang="en-US" sz="2800" b="1" dirty="0" smtClean="0">
                <a:solidFill>
                  <a:srgbClr val="002060"/>
                </a:solidFill>
                <a:latin typeface="华文中宋" panose="02010600040101010101" pitchFamily="2" charset="-122"/>
                <a:ea typeface="华文中宋" panose="02010600040101010101" pitchFamily="2" charset="-122"/>
                <a:sym typeface="+mn-ea"/>
              </a:rPr>
              <a:t>选择的原则：在能达到实验目标的前提下，尽可能提升实验效果和降低误差。</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eaLnBrk="0" hangingPunct="0"/>
            <a:endParaRPr lang="en-US" altLang="zh-CN" dirty="0">
              <a:sym typeface="+mn-ea"/>
            </a:endParaRPr>
          </a:p>
          <a:p>
            <a:pPr eaLnBrk="0" hangingPunct="0"/>
            <a:r>
              <a:rPr lang="zh-CN" altLang="en-US" sz="2800" b="1" dirty="0" smtClean="0">
                <a:solidFill>
                  <a:srgbClr val="002060"/>
                </a:solidFill>
                <a:latin typeface="华文中宋" panose="02010600040101010101" pitchFamily="2" charset="-122"/>
                <a:ea typeface="华文中宋" panose="02010600040101010101" pitchFamily="2" charset="-122"/>
                <a:sym typeface="+mn-ea"/>
              </a:rPr>
              <a:t>需要考虑的因素：</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r>
              <a:rPr lang="zh-CN" altLang="en-US" sz="2800" b="1" dirty="0" smtClean="0">
                <a:solidFill>
                  <a:srgbClr val="002060"/>
                </a:solidFill>
                <a:latin typeface="华文中宋" panose="02010600040101010101" pitchFamily="2" charset="-122"/>
                <a:ea typeface="华文中宋" panose="02010600040101010101" pitchFamily="2" charset="-122"/>
                <a:sym typeface="+mn-ea"/>
              </a:rPr>
              <a:t>光栅闪耀波长，测量范围和分辨率（光栅刻线），</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r>
              <a:rPr lang="zh-CN" altLang="en-US" sz="2800" b="1" dirty="0" smtClean="0">
                <a:solidFill>
                  <a:srgbClr val="002060"/>
                </a:solidFill>
                <a:latin typeface="华文中宋" panose="02010600040101010101" pitchFamily="2" charset="-122"/>
                <a:ea typeface="华文中宋" panose="02010600040101010101" pitchFamily="2" charset="-122"/>
                <a:sym typeface="+mn-ea"/>
              </a:rPr>
              <a:t>还需考虑实验经费。</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eaLnBrk="0" hangingPunct="0"/>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pPr eaLnBrk="0" hangingPunct="0"/>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p:nvPr/>
        </p:nvSpPr>
        <p:spPr>
          <a:xfrm>
            <a:off x="337237" y="88325"/>
            <a:ext cx="3414717" cy="707886"/>
          </a:xfrm>
          <a:prstGeom prst="rect">
            <a:avLst/>
          </a:prstGeom>
          <a:noFill/>
          <a:ln w="9525">
            <a:noFill/>
          </a:ln>
        </p:spPr>
        <p:txBody>
          <a:bodyPr wrap="none">
            <a:spAutoFit/>
          </a:bodyPr>
          <a:lstStyle/>
          <a:p>
            <a:pPr eaLnBrk="1" hangingPunct="1"/>
            <a:r>
              <a:rPr lang="zh-CN" altLang="en-US" sz="4000" b="1" dirty="0" smtClean="0">
                <a:solidFill>
                  <a:srgbClr val="FF0000"/>
                </a:solidFill>
                <a:latin typeface="微软雅黑" panose="020B0503020204020204" pitchFamily="34" charset="-122"/>
                <a:ea typeface="微软雅黑" panose="020B0503020204020204" pitchFamily="34" charset="-122"/>
              </a:rPr>
              <a:t>三、 实验光路</a:t>
            </a:r>
            <a:endParaRPr lang="zh-CN" altLang="en-US" sz="3200" b="1" dirty="0">
              <a:solidFill>
                <a:srgbClr val="006666"/>
              </a:solidFill>
              <a:latin typeface="微软雅黑" panose="020B0503020204020204" pitchFamily="34" charset="-122"/>
              <a:ea typeface="微软雅黑" panose="020B0503020204020204" pitchFamily="34" charset="-122"/>
            </a:endParaRPr>
          </a:p>
        </p:txBody>
      </p:sp>
      <p:pic>
        <p:nvPicPr>
          <p:cNvPr id="22530" name="Picture 2"/>
          <p:cNvPicPr>
            <a:picLocks noChangeAspect="1" noChangeArrowheads="1"/>
          </p:cNvPicPr>
          <p:nvPr/>
        </p:nvPicPr>
        <p:blipFill>
          <a:blip r:embed="rId2" cstate="print"/>
          <a:srcRect/>
          <a:stretch>
            <a:fillRect/>
          </a:stretch>
        </p:blipFill>
        <p:spPr bwMode="auto">
          <a:xfrm>
            <a:off x="0" y="1128250"/>
            <a:ext cx="4513988" cy="2571768"/>
          </a:xfrm>
          <a:prstGeom prst="rect">
            <a:avLst/>
          </a:prstGeom>
          <a:noFill/>
          <a:ln w="9525">
            <a:noFill/>
            <a:miter lim="800000"/>
            <a:headEnd/>
            <a:tailEnd/>
          </a:ln>
          <a:effectLst/>
        </p:spPr>
      </p:pic>
      <p:sp>
        <p:nvSpPr>
          <p:cNvPr id="5" name="TextBox 4"/>
          <p:cNvSpPr txBox="1"/>
          <p:nvPr/>
        </p:nvSpPr>
        <p:spPr>
          <a:xfrm>
            <a:off x="337237" y="3929066"/>
            <a:ext cx="8521043" cy="2246769"/>
          </a:xfrm>
          <a:prstGeom prst="rect">
            <a:avLst/>
          </a:prstGeom>
          <a:noFill/>
        </p:spPr>
        <p:txBody>
          <a:bodyPr wrap="square" rtlCol="0">
            <a:spAutoFit/>
          </a:bodyPr>
          <a:lstStyle/>
          <a:p>
            <a:r>
              <a:rPr lang="zh-CN" altLang="en-US" sz="2800" b="1" dirty="0" smtClean="0">
                <a:solidFill>
                  <a:srgbClr val="002060"/>
                </a:solidFill>
                <a:latin typeface="华文中宋" panose="02010600040101010101" pitchFamily="2" charset="-122"/>
                <a:ea typeface="华文中宋" panose="02010600040101010101" pitchFamily="2" charset="-122"/>
                <a:sym typeface="+mn-ea"/>
              </a:rPr>
              <a:t>      光谱仪的实验光路如左图所示。待测光线从入射狭缝</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S</a:t>
            </a:r>
            <a:r>
              <a:rPr lang="en-US" altLang="zh-CN" sz="2800" b="1" baseline="-25000" dirty="0" smtClean="0">
                <a:solidFill>
                  <a:srgbClr val="002060"/>
                </a:solidFill>
                <a:latin typeface="华文中宋" panose="02010600040101010101" pitchFamily="2" charset="-122"/>
                <a:ea typeface="华文中宋" panose="02010600040101010101" pitchFamily="2" charset="-122"/>
                <a:sym typeface="+mn-ea"/>
              </a:rPr>
              <a:t>1</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进入，经准直球面反射镜</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M</a:t>
            </a:r>
            <a:r>
              <a:rPr lang="en-US" altLang="zh-CN" sz="2800" b="1" baseline="-25000" dirty="0" smtClean="0">
                <a:solidFill>
                  <a:srgbClr val="002060"/>
                </a:solidFill>
                <a:latin typeface="华文中宋" panose="02010600040101010101" pitchFamily="2" charset="-122"/>
                <a:ea typeface="华文中宋" panose="02010600040101010101" pitchFamily="2" charset="-122"/>
                <a:sym typeface="+mn-ea"/>
              </a:rPr>
              <a:t>1</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反射后变为平行光，再经光栅</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G</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衍射后，由聚焦球面反射镜</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M</a:t>
            </a:r>
            <a:r>
              <a:rPr lang="en-US" altLang="zh-CN" sz="2800" b="1" baseline="-25000" dirty="0" smtClean="0">
                <a:solidFill>
                  <a:srgbClr val="002060"/>
                </a:solidFill>
                <a:latin typeface="华文中宋" panose="02010600040101010101" pitchFamily="2" charset="-122"/>
                <a:ea typeface="华文中宋" panose="02010600040101010101" pitchFamily="2" charset="-122"/>
                <a:sym typeface="+mn-ea"/>
              </a:rPr>
              <a:t>2</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汇聚到出射狭缝</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S</a:t>
            </a:r>
            <a:r>
              <a:rPr lang="en-US" altLang="zh-CN" sz="2800" b="1" baseline="-25000" dirty="0" smtClean="0">
                <a:solidFill>
                  <a:srgbClr val="002060"/>
                </a:solidFill>
                <a:latin typeface="华文中宋" panose="02010600040101010101" pitchFamily="2" charset="-122"/>
                <a:ea typeface="华文中宋" panose="02010600040101010101" pitchFamily="2" charset="-122"/>
                <a:sym typeface="+mn-ea"/>
              </a:rPr>
              <a:t>2</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（光电倍增管）或</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S</a:t>
            </a:r>
            <a:r>
              <a:rPr lang="en-US" altLang="zh-CN" sz="2800" b="1" baseline="-25000" dirty="0" smtClean="0">
                <a:solidFill>
                  <a:srgbClr val="002060"/>
                </a:solidFill>
                <a:latin typeface="华文中宋" panose="02010600040101010101" pitchFamily="2" charset="-122"/>
                <a:ea typeface="华文中宋" panose="02010600040101010101" pitchFamily="2" charset="-122"/>
                <a:sym typeface="+mn-ea"/>
              </a:rPr>
              <a:t>3</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CCD</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a:t>
            </a:r>
            <a:endParaRPr lang="en-US" altLang="zh-CN" sz="2800" b="1" dirty="0" smtClean="0">
              <a:solidFill>
                <a:srgbClr val="002060"/>
              </a:solidFill>
              <a:latin typeface="华文中宋" panose="02010600040101010101" pitchFamily="2" charset="-122"/>
              <a:ea typeface="华文中宋" panose="02010600040101010101" pitchFamily="2" charset="-122"/>
              <a:sym typeface="+mn-ea"/>
            </a:endParaRPr>
          </a:p>
          <a:p>
            <a:r>
              <a:rPr lang="zh-CN" altLang="en-US" sz="2800" b="1" dirty="0" smtClean="0">
                <a:solidFill>
                  <a:srgbClr val="002060"/>
                </a:solidFill>
                <a:latin typeface="华文中宋" panose="02010600040101010101" pitchFamily="2" charset="-122"/>
                <a:ea typeface="华文中宋" panose="02010600040101010101" pitchFamily="2" charset="-122"/>
                <a:sym typeface="+mn-ea"/>
              </a:rPr>
              <a:t>      仪器结构如右图所示。</a:t>
            </a:r>
            <a:endParaRPr lang="zh-CN" altLang="en-US" sz="2800" b="1" dirty="0">
              <a:solidFill>
                <a:srgbClr val="002060"/>
              </a:solidFill>
              <a:latin typeface="华文中宋" panose="02010600040101010101" pitchFamily="2" charset="-122"/>
              <a:ea typeface="华文中宋" panose="02010600040101010101" pitchFamily="2" charset="-122"/>
              <a:sym typeface="+mn-ea"/>
            </a:endParaRPr>
          </a:p>
        </p:txBody>
      </p:sp>
      <p:pic>
        <p:nvPicPr>
          <p:cNvPr id="23555" name="Picture 3"/>
          <p:cNvPicPr>
            <a:picLocks noChangeAspect="1" noChangeArrowheads="1"/>
          </p:cNvPicPr>
          <p:nvPr/>
        </p:nvPicPr>
        <p:blipFill>
          <a:blip r:embed="rId3" cstate="print"/>
          <a:srcRect/>
          <a:stretch>
            <a:fillRect/>
          </a:stretch>
        </p:blipFill>
        <p:spPr bwMode="auto">
          <a:xfrm>
            <a:off x="4513988" y="1128250"/>
            <a:ext cx="4510094" cy="2800816"/>
          </a:xfrm>
          <a:prstGeom prst="rect">
            <a:avLst/>
          </a:prstGeom>
          <a:noFill/>
          <a:ln w="9525">
            <a:noFill/>
            <a:miter lim="800000"/>
            <a:headEnd/>
            <a:tailEnd/>
          </a:ln>
          <a:effectLst/>
        </p:spPr>
      </p:pic>
      <p:sp>
        <p:nvSpPr>
          <p:cNvPr id="8" name="椭圆 7"/>
          <p:cNvSpPr/>
          <p:nvPr/>
        </p:nvSpPr>
        <p:spPr>
          <a:xfrm>
            <a:off x="8501090" y="1898291"/>
            <a:ext cx="714380" cy="367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2060"/>
                </a:solidFill>
                <a:latin typeface="华文中宋" panose="02010600040101010101" pitchFamily="2" charset="-122"/>
                <a:ea typeface="华文中宋" panose="02010600040101010101" pitchFamily="2" charset="-122"/>
                <a:sym typeface="+mn-ea"/>
              </a:rPr>
              <a:t>S</a:t>
            </a:r>
            <a:r>
              <a:rPr lang="en-US" altLang="zh-CN" b="1" baseline="-25000" dirty="0" smtClean="0">
                <a:solidFill>
                  <a:srgbClr val="002060"/>
                </a:solidFill>
                <a:latin typeface="华文中宋" panose="02010600040101010101" pitchFamily="2" charset="-122"/>
                <a:ea typeface="华文中宋" panose="02010600040101010101" pitchFamily="2" charset="-122"/>
                <a:sym typeface="+mn-ea"/>
              </a:rPr>
              <a:t>1</a:t>
            </a:r>
            <a:endParaRPr lang="zh-CN" altLang="en-US" dirty="0"/>
          </a:p>
        </p:txBody>
      </p:sp>
      <p:sp>
        <p:nvSpPr>
          <p:cNvPr id="9" name="椭圆 8"/>
          <p:cNvSpPr/>
          <p:nvPr/>
        </p:nvSpPr>
        <p:spPr>
          <a:xfrm>
            <a:off x="8501090" y="3332411"/>
            <a:ext cx="714380" cy="367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2060"/>
                </a:solidFill>
                <a:latin typeface="华文中宋" panose="02010600040101010101" pitchFamily="2" charset="-122"/>
                <a:ea typeface="华文中宋" panose="02010600040101010101" pitchFamily="2" charset="-122"/>
                <a:sym typeface="+mn-ea"/>
              </a:rPr>
              <a:t>S</a:t>
            </a:r>
            <a:r>
              <a:rPr lang="en-US" altLang="zh-CN" b="1" baseline="-25000" dirty="0" smtClean="0">
                <a:solidFill>
                  <a:srgbClr val="002060"/>
                </a:solidFill>
                <a:latin typeface="华文中宋" panose="02010600040101010101" pitchFamily="2" charset="-122"/>
                <a:ea typeface="华文中宋" panose="02010600040101010101" pitchFamily="2" charset="-122"/>
                <a:sym typeface="+mn-ea"/>
              </a:rPr>
              <a:t>2</a:t>
            </a:r>
            <a:endParaRPr lang="zh-CN" altLang="en-US" dirty="0"/>
          </a:p>
        </p:txBody>
      </p:sp>
      <p:sp>
        <p:nvSpPr>
          <p:cNvPr id="10" name="椭圆 9"/>
          <p:cNvSpPr/>
          <p:nvPr/>
        </p:nvSpPr>
        <p:spPr>
          <a:xfrm>
            <a:off x="7429520" y="3561459"/>
            <a:ext cx="714380" cy="367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2060"/>
                </a:solidFill>
                <a:latin typeface="华文中宋" panose="02010600040101010101" pitchFamily="2" charset="-122"/>
                <a:ea typeface="华文中宋" panose="02010600040101010101" pitchFamily="2" charset="-122"/>
                <a:sym typeface="+mn-ea"/>
              </a:rPr>
              <a:t>S</a:t>
            </a:r>
            <a:r>
              <a:rPr lang="en-US" altLang="zh-CN" b="1" baseline="-25000" dirty="0" smtClean="0">
                <a:solidFill>
                  <a:srgbClr val="002060"/>
                </a:solidFill>
                <a:latin typeface="华文中宋" panose="02010600040101010101" pitchFamily="2" charset="-122"/>
                <a:ea typeface="华文中宋" panose="02010600040101010101" pitchFamily="2" charset="-122"/>
                <a:sym typeface="+mn-ea"/>
              </a:rPr>
              <a:t>3</a:t>
            </a:r>
            <a:endParaRPr lang="zh-CN" altLang="en-US" dirty="0"/>
          </a:p>
        </p:txBody>
      </p:sp>
      <p:sp>
        <p:nvSpPr>
          <p:cNvPr id="11" name="椭圆 10"/>
          <p:cNvSpPr/>
          <p:nvPr/>
        </p:nvSpPr>
        <p:spPr>
          <a:xfrm>
            <a:off x="4714876" y="1128250"/>
            <a:ext cx="714380" cy="367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2060"/>
                </a:solidFill>
                <a:latin typeface="华文中宋" panose="02010600040101010101" pitchFamily="2" charset="-122"/>
                <a:ea typeface="华文中宋" panose="02010600040101010101" pitchFamily="2" charset="-122"/>
                <a:sym typeface="+mn-ea"/>
              </a:rPr>
              <a:t>M</a:t>
            </a:r>
            <a:r>
              <a:rPr lang="en-US" altLang="zh-CN" b="1" baseline="-25000" dirty="0" smtClean="0">
                <a:solidFill>
                  <a:srgbClr val="002060"/>
                </a:solidFill>
                <a:latin typeface="华文中宋" panose="02010600040101010101" pitchFamily="2" charset="-122"/>
                <a:ea typeface="华文中宋" panose="02010600040101010101" pitchFamily="2" charset="-122"/>
                <a:sym typeface="+mn-ea"/>
              </a:rPr>
              <a:t>1</a:t>
            </a:r>
            <a:endParaRPr lang="zh-CN" altLang="en-US" dirty="0"/>
          </a:p>
        </p:txBody>
      </p:sp>
      <p:sp>
        <p:nvSpPr>
          <p:cNvPr id="12" name="椭圆 11"/>
          <p:cNvSpPr/>
          <p:nvPr/>
        </p:nvSpPr>
        <p:spPr>
          <a:xfrm>
            <a:off x="4714876" y="3377655"/>
            <a:ext cx="714380" cy="367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2060"/>
                </a:solidFill>
                <a:latin typeface="华文中宋" panose="02010600040101010101" pitchFamily="2" charset="-122"/>
                <a:ea typeface="华文中宋" panose="02010600040101010101" pitchFamily="2" charset="-122"/>
                <a:sym typeface="+mn-ea"/>
              </a:rPr>
              <a:t>M</a:t>
            </a:r>
            <a:r>
              <a:rPr lang="en-US" altLang="zh-CN" b="1" baseline="-25000" dirty="0" smtClean="0">
                <a:solidFill>
                  <a:srgbClr val="002060"/>
                </a:solidFill>
                <a:latin typeface="华文中宋" panose="02010600040101010101" pitchFamily="2" charset="-122"/>
                <a:ea typeface="华文中宋" panose="02010600040101010101" pitchFamily="2" charset="-122"/>
                <a:sym typeface="+mn-ea"/>
              </a:rPr>
              <a:t>2</a:t>
            </a:r>
            <a:endParaRPr lang="zh-CN" altLang="en-US" dirty="0"/>
          </a:p>
        </p:txBody>
      </p:sp>
      <p:sp>
        <p:nvSpPr>
          <p:cNvPr id="13" name="椭圆 12"/>
          <p:cNvSpPr/>
          <p:nvPr/>
        </p:nvSpPr>
        <p:spPr>
          <a:xfrm>
            <a:off x="7429520" y="1898291"/>
            <a:ext cx="714380" cy="367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2060"/>
                </a:solidFill>
                <a:latin typeface="华文中宋" panose="02010600040101010101" pitchFamily="2" charset="-122"/>
                <a:ea typeface="华文中宋" panose="02010600040101010101" pitchFamily="2" charset="-122"/>
                <a:sym typeface="+mn-ea"/>
              </a:rPr>
              <a:t>G</a:t>
            </a:r>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p:nvPr/>
        </p:nvSpPr>
        <p:spPr>
          <a:xfrm>
            <a:off x="337237" y="88325"/>
            <a:ext cx="5987537" cy="707886"/>
          </a:xfrm>
          <a:prstGeom prst="rect">
            <a:avLst/>
          </a:prstGeom>
          <a:noFill/>
          <a:ln w="9525">
            <a:noFill/>
          </a:ln>
        </p:spPr>
        <p:txBody>
          <a:bodyPr wrap="none">
            <a:spAutoFit/>
          </a:bodyPr>
          <a:lstStyle/>
          <a:p>
            <a:pPr eaLnBrk="1" hangingPunct="1"/>
            <a:r>
              <a:rPr lang="zh-CN" altLang="en-US" sz="4000" b="1" dirty="0" smtClean="0">
                <a:solidFill>
                  <a:srgbClr val="FF0000"/>
                </a:solidFill>
                <a:latin typeface="微软雅黑" panose="020B0503020204020204" pitchFamily="34" charset="-122"/>
                <a:ea typeface="微软雅黑" panose="020B0503020204020204" pitchFamily="34" charset="-122"/>
              </a:rPr>
              <a:t>四、 实验步骤</a:t>
            </a:r>
            <a:r>
              <a:rPr lang="en-US" altLang="zh-CN" sz="4000" b="1" dirty="0" smtClean="0">
                <a:solidFill>
                  <a:srgbClr val="FF0000"/>
                </a:solidFill>
                <a:latin typeface="华文中宋" panose="02010600040101010101" pitchFamily="2" charset="-122"/>
                <a:ea typeface="华文中宋" panose="02010600040101010101" pitchFamily="2" charset="-122"/>
              </a:rPr>
              <a:t>/</a:t>
            </a:r>
            <a:r>
              <a:rPr lang="en-US" altLang="zh-CN" sz="3200" b="1" dirty="0" smtClean="0">
                <a:solidFill>
                  <a:srgbClr val="006666"/>
                </a:solidFill>
                <a:latin typeface="微软雅黑" panose="020B0503020204020204" pitchFamily="34" charset="-122"/>
                <a:ea typeface="微软雅黑" panose="020B0503020204020204" pitchFamily="34" charset="-122"/>
              </a:rPr>
              <a:t>4.1</a:t>
            </a:r>
            <a:r>
              <a:rPr lang="zh-CN" altLang="en-US" sz="3200" b="1" dirty="0" smtClean="0">
                <a:solidFill>
                  <a:srgbClr val="006666"/>
                </a:solidFill>
                <a:latin typeface="微软雅黑" panose="020B0503020204020204" pitchFamily="34" charset="-122"/>
                <a:ea typeface="微软雅黑" panose="020B0503020204020204" pitchFamily="34" charset="-122"/>
              </a:rPr>
              <a:t>实验设置</a:t>
            </a:r>
            <a:endParaRPr lang="zh-CN" altLang="en-US" sz="3200" b="1" dirty="0">
              <a:solidFill>
                <a:srgbClr val="006666"/>
              </a:solidFill>
              <a:latin typeface="微软雅黑" panose="020B0503020204020204" pitchFamily="34" charset="-122"/>
              <a:ea typeface="微软雅黑" panose="020B0503020204020204" pitchFamily="34" charset="-122"/>
            </a:endParaRPr>
          </a:p>
        </p:txBody>
      </p:sp>
      <p:sp>
        <p:nvSpPr>
          <p:cNvPr id="4" name="TextBox 75"/>
          <p:cNvSpPr txBox="1">
            <a:spLocks noChangeArrowheads="1"/>
          </p:cNvSpPr>
          <p:nvPr/>
        </p:nvSpPr>
        <p:spPr bwMode="auto">
          <a:xfrm>
            <a:off x="142844" y="1071546"/>
            <a:ext cx="9001156"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800" b="1" dirty="0" smtClean="0">
                <a:solidFill>
                  <a:srgbClr val="002060"/>
                </a:solidFill>
                <a:latin typeface="华文中宋" panose="02010600040101010101" pitchFamily="2" charset="-122"/>
                <a:ea typeface="华文中宋" panose="02010600040101010101" pitchFamily="2" charset="-122"/>
                <a:sym typeface="+mn-ea"/>
              </a:rPr>
              <a:t>1</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、将</a:t>
            </a:r>
            <a:r>
              <a:rPr lang="zh-CN" altLang="en-US" sz="2800" b="1" dirty="0">
                <a:solidFill>
                  <a:srgbClr val="002060"/>
                </a:solidFill>
                <a:latin typeface="华文中宋" panose="02010600040101010101" pitchFamily="2" charset="-122"/>
                <a:ea typeface="华文中宋" panose="02010600040101010101" pitchFamily="2" charset="-122"/>
                <a:sym typeface="+mn-ea"/>
              </a:rPr>
              <a:t>汞灯下端铜柱对准入射狭缝下的铜柱保证高度</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一致</a:t>
            </a:r>
            <a:endParaRPr lang="en-US" altLang="zh-CN" sz="2800" b="1" dirty="0">
              <a:solidFill>
                <a:srgbClr val="002060"/>
              </a:solidFill>
              <a:latin typeface="华文中宋" panose="02010600040101010101" pitchFamily="2" charset="-122"/>
              <a:ea typeface="华文中宋" panose="02010600040101010101" pitchFamily="2" charset="-122"/>
              <a:sym typeface="+mn-ea"/>
            </a:endParaRPr>
          </a:p>
          <a:p>
            <a:pPr>
              <a:lnSpc>
                <a:spcPct val="150000"/>
              </a:lnSpc>
              <a:buFont typeface="Arial" panose="020B0604020202020204" pitchFamily="34" charset="0"/>
              <a:buNone/>
            </a:pPr>
            <a:r>
              <a:rPr lang="en-US" altLang="zh-CN" sz="2800" b="1" dirty="0" smtClean="0">
                <a:solidFill>
                  <a:srgbClr val="002060"/>
                </a:solidFill>
                <a:latin typeface="华文中宋" panose="02010600040101010101" pitchFamily="2" charset="-122"/>
                <a:ea typeface="华文中宋" panose="02010600040101010101" pitchFamily="2" charset="-122"/>
                <a:sym typeface="+mn-ea"/>
              </a:rPr>
              <a:t>2</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、将出入射</a:t>
            </a:r>
            <a:r>
              <a:rPr lang="zh-CN" altLang="en-US" sz="2800" b="1" dirty="0">
                <a:solidFill>
                  <a:srgbClr val="002060"/>
                </a:solidFill>
                <a:latin typeface="华文中宋" panose="02010600040101010101" pitchFamily="2" charset="-122"/>
                <a:ea typeface="华文中宋" panose="02010600040101010101" pitchFamily="2" charset="-122"/>
                <a:sym typeface="+mn-ea"/>
              </a:rPr>
              <a:t>狭缝调节至</a:t>
            </a:r>
            <a:r>
              <a:rPr lang="en-US" altLang="zh-CN" sz="2800" b="1" dirty="0" smtClean="0">
                <a:solidFill>
                  <a:srgbClr val="002060"/>
                </a:solidFill>
                <a:latin typeface="华文中宋" panose="02010600040101010101" pitchFamily="2" charset="-122"/>
                <a:ea typeface="华文中宋" panose="02010600040101010101" pitchFamily="2" charset="-122"/>
                <a:sym typeface="+mn-ea"/>
              </a:rPr>
              <a:t>0.1-0.2mm</a:t>
            </a:r>
            <a:endParaRPr lang="en-US" altLang="zh-CN" sz="2800" b="1" dirty="0">
              <a:solidFill>
                <a:srgbClr val="002060"/>
              </a:solidFill>
              <a:latin typeface="华文中宋" panose="02010600040101010101" pitchFamily="2" charset="-122"/>
              <a:ea typeface="华文中宋" panose="02010600040101010101" pitchFamily="2" charset="-122"/>
              <a:sym typeface="+mn-ea"/>
            </a:endParaRPr>
          </a:p>
          <a:p>
            <a:pPr>
              <a:lnSpc>
                <a:spcPct val="150000"/>
              </a:lnSpc>
              <a:buFont typeface="Arial" panose="020B0604020202020204" pitchFamily="34" charset="0"/>
              <a:buNone/>
            </a:pPr>
            <a:r>
              <a:rPr lang="en-US" altLang="zh-CN" sz="2800" b="1" dirty="0" smtClean="0">
                <a:solidFill>
                  <a:srgbClr val="002060"/>
                </a:solidFill>
                <a:latin typeface="华文中宋" panose="02010600040101010101" pitchFamily="2" charset="-122"/>
                <a:ea typeface="华文中宋" panose="02010600040101010101" pitchFamily="2" charset="-122"/>
                <a:sym typeface="+mn-ea"/>
              </a:rPr>
              <a:t>3</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、确保</a:t>
            </a:r>
            <a:r>
              <a:rPr lang="zh-CN" altLang="en-US" sz="2800" b="1" dirty="0">
                <a:solidFill>
                  <a:srgbClr val="002060"/>
                </a:solidFill>
                <a:latin typeface="华文中宋" panose="02010600040101010101" pitchFamily="2" charset="-122"/>
                <a:ea typeface="华文中宋" panose="02010600040101010101" pitchFamily="2" charset="-122"/>
                <a:sym typeface="+mn-ea"/>
              </a:rPr>
              <a:t>电控箱的负高压旋钮逆时针旋至最小值。</a:t>
            </a:r>
            <a:endParaRPr lang="en-US" altLang="zh-CN" sz="2800" b="1" dirty="0">
              <a:solidFill>
                <a:srgbClr val="002060"/>
              </a:solidFill>
              <a:latin typeface="华文中宋" panose="02010600040101010101" pitchFamily="2" charset="-122"/>
              <a:ea typeface="华文中宋" panose="02010600040101010101" pitchFamily="2" charset="-122"/>
              <a:sym typeface="+mn-ea"/>
            </a:endParaRPr>
          </a:p>
          <a:p>
            <a:pPr>
              <a:lnSpc>
                <a:spcPct val="150000"/>
              </a:lnSpc>
              <a:buFont typeface="Arial" panose="020B0604020202020204" pitchFamily="34" charset="0"/>
              <a:buNone/>
            </a:pPr>
            <a:endParaRPr lang="en-US" altLang="zh-CN" sz="2800" b="1" dirty="0">
              <a:solidFill>
                <a:srgbClr val="002060"/>
              </a:solidFill>
              <a:latin typeface="华文中宋" panose="02010600040101010101" pitchFamily="2" charset="-122"/>
              <a:ea typeface="华文中宋" panose="02010600040101010101" pitchFamily="2" charset="-122"/>
              <a:sym typeface="+mn-ea"/>
            </a:endParaRPr>
          </a:p>
          <a:p>
            <a:pPr>
              <a:lnSpc>
                <a:spcPct val="150000"/>
              </a:lnSpc>
              <a:buFont typeface="Arial" panose="020B0604020202020204" pitchFamily="34" charset="0"/>
              <a:buNone/>
            </a:pPr>
            <a:r>
              <a:rPr lang="zh-CN" altLang="zh-CN" sz="2800" b="1" dirty="0">
                <a:solidFill>
                  <a:srgbClr val="002060"/>
                </a:solidFill>
                <a:latin typeface="华文中宋" panose="02010600040101010101" pitchFamily="2" charset="-122"/>
                <a:ea typeface="华文中宋" panose="02010600040101010101" pitchFamily="2" charset="-122"/>
                <a:sym typeface="+mn-ea"/>
              </a:rPr>
              <a:t>注意</a:t>
            </a:r>
            <a:r>
              <a:rPr lang="zh-CN" altLang="zh-CN" sz="2800" b="1" dirty="0" smtClean="0">
                <a:solidFill>
                  <a:srgbClr val="002060"/>
                </a:solidFill>
                <a:latin typeface="华文中宋" panose="02010600040101010101" pitchFamily="2" charset="-122"/>
                <a:ea typeface="华文中宋" panose="02010600040101010101" pitchFamily="2" charset="-122"/>
                <a:sym typeface="+mn-ea"/>
              </a:rPr>
              <a:t>：</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使用</a:t>
            </a:r>
            <a:r>
              <a:rPr lang="zh-CN" altLang="zh-CN" sz="2800" b="1" dirty="0" smtClean="0">
                <a:solidFill>
                  <a:srgbClr val="002060"/>
                </a:solidFill>
                <a:latin typeface="华文中宋" panose="02010600040101010101" pitchFamily="2" charset="-122"/>
                <a:ea typeface="华文中宋" panose="02010600040101010101" pitchFamily="2" charset="-122"/>
                <a:sym typeface="+mn-ea"/>
              </a:rPr>
              <a:t>光电倍增管</a:t>
            </a:r>
            <a:r>
              <a:rPr lang="zh-CN" altLang="en-US" sz="2800" b="1" dirty="0" smtClean="0">
                <a:solidFill>
                  <a:srgbClr val="002060"/>
                </a:solidFill>
                <a:latin typeface="华文中宋" panose="02010600040101010101" pitchFamily="2" charset="-122"/>
                <a:ea typeface="华文中宋" panose="02010600040101010101" pitchFamily="2" charset="-122"/>
                <a:sym typeface="+mn-ea"/>
              </a:rPr>
              <a:t>时</a:t>
            </a:r>
            <a:r>
              <a:rPr lang="zh-CN" altLang="zh-CN" sz="2800" b="1" dirty="0" smtClean="0">
                <a:solidFill>
                  <a:srgbClr val="002060"/>
                </a:solidFill>
                <a:latin typeface="华文中宋" panose="02010600040101010101" pitchFamily="2" charset="-122"/>
                <a:ea typeface="华文中宋" panose="02010600040101010101" pitchFamily="2" charset="-122"/>
                <a:sym typeface="+mn-ea"/>
              </a:rPr>
              <a:t>，一定</a:t>
            </a:r>
            <a:r>
              <a:rPr lang="zh-CN" altLang="zh-CN" sz="2800" b="1" dirty="0">
                <a:solidFill>
                  <a:srgbClr val="002060"/>
                </a:solidFill>
                <a:latin typeface="华文中宋" panose="02010600040101010101" pitchFamily="2" charset="-122"/>
                <a:ea typeface="华文中宋" panose="02010600040101010101" pitchFamily="2" charset="-122"/>
                <a:sym typeface="+mn-ea"/>
              </a:rPr>
              <a:t>不要在光电倍增管加</a:t>
            </a:r>
            <a:r>
              <a:rPr lang="zh-CN" altLang="zh-CN" sz="2800" b="1" dirty="0" smtClean="0">
                <a:solidFill>
                  <a:srgbClr val="002060"/>
                </a:solidFill>
                <a:latin typeface="华文中宋" panose="02010600040101010101" pitchFamily="2" charset="-122"/>
                <a:ea typeface="华文中宋" panose="02010600040101010101" pitchFamily="2" charset="-122"/>
                <a:sym typeface="+mn-ea"/>
              </a:rPr>
              <a:t>有高压</a:t>
            </a:r>
            <a:r>
              <a:rPr lang="zh-CN" altLang="zh-CN" sz="2800" b="1" dirty="0">
                <a:solidFill>
                  <a:srgbClr val="002060"/>
                </a:solidFill>
                <a:latin typeface="华文中宋" panose="02010600040101010101" pitchFamily="2" charset="-122"/>
                <a:ea typeface="华文中宋" panose="02010600040101010101" pitchFamily="2" charset="-122"/>
                <a:sym typeface="+mn-ea"/>
              </a:rPr>
              <a:t>的情况下，暴露于自然光或任何强光下，否则将使倍增管寿命减小、灵敏度降低，甚至损坏倍增管。</a:t>
            </a:r>
          </a:p>
        </p:txBody>
      </p:sp>
    </p:spTree>
  </p:cSld>
  <p:clrMapOvr>
    <a:masterClrMapping/>
  </p:clrMapOvr>
  <p:transition/>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themeOverride>
</file>

<file path=docProps/app.xml><?xml version="1.0" encoding="utf-8"?>
<Properties xmlns="http://schemas.openxmlformats.org/officeDocument/2006/extended-properties" xmlns:vt="http://schemas.openxmlformats.org/officeDocument/2006/docPropsVTypes">
  <Template/>
  <TotalTime>368</TotalTime>
  <Words>1141</Words>
  <Application>Microsoft Office PowerPoint</Application>
  <PresentationFormat>全屏显示(4:3)</PresentationFormat>
  <Paragraphs>88</Paragraphs>
  <Slides>16</Slides>
  <Notes>2</Notes>
  <HiddenSlides>0</HiddenSlides>
  <MMClips>1</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8" baseType="lpstr">
      <vt:lpstr>华文行楷</vt:lpstr>
      <vt:lpstr>华文隶书</vt:lpstr>
      <vt:lpstr>华文新魏</vt:lpstr>
      <vt:lpstr>华文中宋</vt:lpstr>
      <vt:lpstr>宋体</vt:lpstr>
      <vt:lpstr>微软雅黑</vt:lpstr>
      <vt:lpstr>Arial</vt:lpstr>
      <vt:lpstr>Calibri</vt:lpstr>
      <vt:lpstr>Times New Roman</vt:lpstr>
      <vt:lpstr>Wingdings</vt:lpstr>
      <vt:lpstr>古瓶荷花</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大学物理实验</dc:title>
  <dc:creator>User</dc:creator>
  <cp:lastModifiedBy>Lenovo</cp:lastModifiedBy>
  <cp:revision>144</cp:revision>
  <dcterms:created xsi:type="dcterms:W3CDTF">2007-03-01T02:00:00Z</dcterms:created>
  <dcterms:modified xsi:type="dcterms:W3CDTF">2021-09-26T08:44:50Z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A40A4673E4884D78A62722737EE8F31E</vt:lpwstr>
  </property>
</Properties>
</file>