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9"/>
  </p:handoutMasterIdLst>
  <p:sldIdLst>
    <p:sldId id="421" r:id="rId3"/>
    <p:sldId id="391" r:id="rId4"/>
    <p:sldId id="435" r:id="rId5"/>
    <p:sldId id="398" r:id="rId6"/>
    <p:sldId id="436" r:id="rId7"/>
    <p:sldId id="422" r:id="rId8"/>
    <p:sldId id="423" r:id="rId9"/>
    <p:sldId id="437" r:id="rId10"/>
    <p:sldId id="439" r:id="rId11"/>
    <p:sldId id="440" r:id="rId12"/>
    <p:sldId id="425" r:id="rId13"/>
    <p:sldId id="442" r:id="rId14"/>
    <p:sldId id="443" r:id="rId15"/>
    <p:sldId id="438" r:id="rId16"/>
    <p:sldId id="441" r:id="rId17"/>
    <p:sldId id="377" r:id="rId18"/>
  </p:sldIdLst>
  <p:sldSz cx="9144000" cy="6858000" type="screen4x3"/>
  <p:notesSz cx="6858000" cy="9144000"/>
  <p:custDataLst>
    <p:tags r:id="rId23"/>
  </p:custDataLst>
  <p:defaultTextStyle>
    <a:defPPr>
      <a:defRPr lang="zh-CN"/>
    </a:defPPr>
    <a:lvl1pPr algn="l" rtl="0" fontAlgn="base">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华文中宋"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中宋"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中宋"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中宋"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99CC"/>
    <a:srgbClr val="FF0000"/>
    <a:srgbClr val="990000"/>
    <a:srgbClr val="006666"/>
    <a:srgbClr val="FF66CC"/>
    <a:srgbClr val="065A5A"/>
    <a:srgbClr val="CC0066"/>
    <a:srgbClr val="66FF99"/>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5184" autoAdjust="0"/>
  </p:normalViewPr>
  <p:slideViewPr>
    <p:cSldViewPr snapToObjects="1" showGuides="1">
      <p:cViewPr varScale="1">
        <p:scale>
          <a:sx n="65" d="100"/>
          <a:sy n="65" d="100"/>
        </p:scale>
        <p:origin x="58" y="48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48" d="100"/>
          <a:sy n="48" d="100"/>
        </p:scale>
        <p:origin x="-19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151988626421697"/>
          <c:y val="0.0456893814199151"/>
          <c:w val="0.796337707786527"/>
          <c:h val="0.805106120994135"/>
        </c:manualLayout>
      </c:layout>
      <c:scatterChart>
        <c:scatterStyle val="smoothMarker"/>
        <c:varyColors val="0"/>
        <c:ser>
          <c:idx val="0"/>
          <c:order val="0"/>
          <c:dLbls>
            <c:delete val="1"/>
          </c:dLbls>
          <c:xVal>
            <c:numRef>
              <c:f>Sheet1!$A$2:$A$19</c:f>
              <c:numCache>
                <c:formatCode>General</c:formatCode>
                <c:ptCount val="18"/>
                <c:pt idx="0">
                  <c:v>507.9</c:v>
                </c:pt>
                <c:pt idx="1">
                  <c:v>508</c:v>
                </c:pt>
                <c:pt idx="2">
                  <c:v>508.1</c:v>
                </c:pt>
                <c:pt idx="3">
                  <c:v>508.2</c:v>
                </c:pt>
                <c:pt idx="4">
                  <c:v>508.3</c:v>
                </c:pt>
                <c:pt idx="5">
                  <c:v>508.4</c:v>
                </c:pt>
                <c:pt idx="6">
                  <c:v>508.5</c:v>
                </c:pt>
                <c:pt idx="7">
                  <c:v>508.6</c:v>
                </c:pt>
                <c:pt idx="8">
                  <c:v>508.7</c:v>
                </c:pt>
                <c:pt idx="9">
                  <c:v>508.8</c:v>
                </c:pt>
                <c:pt idx="10">
                  <c:v>508.9</c:v>
                </c:pt>
                <c:pt idx="11">
                  <c:v>509</c:v>
                </c:pt>
                <c:pt idx="12">
                  <c:v>509.2</c:v>
                </c:pt>
                <c:pt idx="13">
                  <c:v>509.3</c:v>
                </c:pt>
                <c:pt idx="14">
                  <c:v>509.4</c:v>
                </c:pt>
                <c:pt idx="15">
                  <c:v>509.5</c:v>
                </c:pt>
                <c:pt idx="16">
                  <c:v>509.6</c:v>
                </c:pt>
                <c:pt idx="17">
                  <c:v>509.7</c:v>
                </c:pt>
              </c:numCache>
            </c:numRef>
          </c:xVal>
          <c:yVal>
            <c:numRef>
              <c:f>Sheet1!$C$2:$C$19</c:f>
              <c:numCache>
                <c:formatCode>0.0000_ </c:formatCode>
                <c:ptCount val="18"/>
                <c:pt idx="0">
                  <c:v>0.0175</c:v>
                </c:pt>
                <c:pt idx="1">
                  <c:v>0.02</c:v>
                </c:pt>
                <c:pt idx="2">
                  <c:v>0.0225</c:v>
                </c:pt>
                <c:pt idx="3">
                  <c:v>0.02625</c:v>
                </c:pt>
                <c:pt idx="4">
                  <c:v>0.03125</c:v>
                </c:pt>
                <c:pt idx="5">
                  <c:v>0.04625</c:v>
                </c:pt>
                <c:pt idx="6">
                  <c:v>0.06375</c:v>
                </c:pt>
                <c:pt idx="7">
                  <c:v>0.08625</c:v>
                </c:pt>
                <c:pt idx="8">
                  <c:v>0.10625</c:v>
                </c:pt>
                <c:pt idx="9">
                  <c:v>0.13625</c:v>
                </c:pt>
                <c:pt idx="10">
                  <c:v>0.115</c:v>
                </c:pt>
                <c:pt idx="11">
                  <c:v>0.05</c:v>
                </c:pt>
                <c:pt idx="12">
                  <c:v>0.03</c:v>
                </c:pt>
                <c:pt idx="13">
                  <c:v>0.0285</c:v>
                </c:pt>
                <c:pt idx="14">
                  <c:v>0.0255</c:v>
                </c:pt>
                <c:pt idx="15">
                  <c:v>0.02125</c:v>
                </c:pt>
                <c:pt idx="16">
                  <c:v>0.0175</c:v>
                </c:pt>
                <c:pt idx="17">
                  <c:v>0.01625</c:v>
                </c:pt>
              </c:numCache>
            </c:numRef>
          </c:yVal>
          <c:smooth val="1"/>
        </c:ser>
        <c:dLbls>
          <c:showLegendKey val="0"/>
          <c:showVal val="0"/>
          <c:showCatName val="0"/>
          <c:showSerName val="0"/>
          <c:showPercent val="0"/>
          <c:showBubbleSize val="0"/>
        </c:dLbls>
        <c:axId val="393060264"/>
        <c:axId val="395509816"/>
      </c:scatterChart>
      <c:valAx>
        <c:axId val="393060264"/>
        <c:scaling>
          <c:orientation val="minMax"/>
        </c:scaling>
        <c:delete val="0"/>
        <c:axPos val="b"/>
        <c:title>
          <c:tx>
            <c:rich>
              <a:bodyPr rot="0" spcFirstLastPara="0" vertOverflow="ellipsis" vert="horz" wrap="square" anchor="ctr" anchorCtr="1"/>
              <a:lstStyle/>
              <a:p>
                <a:pPr>
                  <a:defRPr lang="zh-CN" sz="1800" b="1" i="0" u="none" strike="noStrike" kern="1200" baseline="0">
                    <a:solidFill>
                      <a:srgbClr val="006666"/>
                    </a:solidFill>
                    <a:latin typeface="+mn-lt"/>
                    <a:ea typeface="+mn-ea"/>
                    <a:cs typeface="+mn-cs"/>
                  </a:defRPr>
                </a:pPr>
                <a:r>
                  <a:rPr lang="en-US"/>
                  <a:t>f(Hz)</a:t>
                </a:r>
                <a:endParaRPr lang="zh-CN"/>
              </a:p>
            </c:rich>
          </c:tx>
          <c:layout>
            <c:manualLayout>
              <c:xMode val="edge"/>
              <c:yMode val="edge"/>
              <c:x val="0.88153937007874"/>
              <c:y val="0.786008230452675"/>
            </c:manualLayout>
          </c:layout>
          <c:overlay val="0"/>
        </c:title>
        <c:numFmt formatCode="General" sourceLinked="1"/>
        <c:majorTickMark val="none"/>
        <c:minorTickMark val="none"/>
        <c:tickLblPos val="nextTo"/>
        <c:txPr>
          <a:bodyPr rot="-60000000" spcFirstLastPara="0" vertOverflow="ellipsis" vert="horz" wrap="square" anchor="ctr" anchorCtr="1"/>
          <a:lstStyle/>
          <a:p>
            <a:pPr>
              <a:defRPr lang="zh-CN" sz="1800" b="0" i="0" u="none" strike="noStrike" kern="1200" baseline="0">
                <a:solidFill>
                  <a:srgbClr val="006666"/>
                </a:solidFill>
                <a:latin typeface="+mn-lt"/>
                <a:ea typeface="+mn-ea"/>
                <a:cs typeface="+mn-cs"/>
              </a:defRPr>
            </a:pPr>
          </a:p>
        </c:txPr>
        <c:crossAx val="395509816"/>
        <c:crosses val="autoZero"/>
        <c:crossBetween val="midCat"/>
      </c:valAx>
      <c:valAx>
        <c:axId val="395509816"/>
        <c:scaling>
          <c:orientation val="minMax"/>
        </c:scaling>
        <c:delete val="0"/>
        <c:axPos val="l"/>
        <c:title>
          <c:tx>
            <c:rich>
              <a:bodyPr rot="-5400000" spcFirstLastPara="0" vertOverflow="ellipsis" vert="horz" wrap="square" anchor="ctr" anchorCtr="1"/>
              <a:lstStyle/>
              <a:p>
                <a:pPr>
                  <a:defRPr lang="zh-CN" sz="1800" b="1" i="0" u="none" strike="noStrike" kern="1200" baseline="0">
                    <a:solidFill>
                      <a:srgbClr val="006666"/>
                    </a:solidFill>
                    <a:latin typeface="+mn-lt"/>
                    <a:ea typeface="+mn-ea"/>
                    <a:cs typeface="+mn-cs"/>
                  </a:defRPr>
                </a:pPr>
                <a:r>
                  <a:rPr lang="en-US"/>
                  <a:t>A(mm)</a:t>
                </a:r>
                <a:endParaRPr lang="zh-CN"/>
              </a:p>
            </c:rich>
          </c:tx>
          <c:layout>
            <c:manualLayout>
              <c:xMode val="edge"/>
              <c:yMode val="edge"/>
              <c:x val="0.185145026620974"/>
              <c:y val="0.0264317853571825"/>
            </c:manualLayout>
          </c:layout>
          <c:overlay val="0"/>
        </c:title>
        <c:numFmt formatCode="0.0000_ " sourceLinked="1"/>
        <c:majorTickMark val="none"/>
        <c:minorTickMark val="none"/>
        <c:tickLblPos val="nextTo"/>
        <c:txPr>
          <a:bodyPr rot="-60000000" spcFirstLastPara="0" vertOverflow="ellipsis" vert="horz" wrap="square" anchor="ctr" anchorCtr="1"/>
          <a:lstStyle/>
          <a:p>
            <a:pPr>
              <a:defRPr lang="zh-CN" sz="1800" b="0" i="0" u="none" strike="noStrike" kern="1200" baseline="0">
                <a:solidFill>
                  <a:srgbClr val="006666"/>
                </a:solidFill>
                <a:latin typeface="+mn-lt"/>
                <a:ea typeface="+mn-ea"/>
                <a:cs typeface="+mn-cs"/>
              </a:defRPr>
            </a:pPr>
          </a:p>
        </c:txPr>
        <c:crossAx val="393060264"/>
        <c:crosses val="autoZero"/>
        <c:crossBetween val="midCat"/>
      </c:valAx>
    </c:plotArea>
    <c:plotVisOnly val="1"/>
    <c:dispBlanksAs val="gap"/>
    <c:showDLblsOverMax val="0"/>
  </c:chart>
  <c:txPr>
    <a:bodyPr/>
    <a:lstStyle/>
    <a:p>
      <a:pPr>
        <a:defRPr lang="zh-CN" sz="1800">
          <a:solidFill>
            <a:srgbClr val="006666"/>
          </a:solidFill>
        </a:defRPr>
      </a:pPr>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7.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56217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56218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B7B5F2EC-42F1-4E01-9F65-5651DD1C799A}"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 Target="../slides/slide8.xml"/><Relationship Id="rId16" Type="http://schemas.openxmlformats.org/officeDocument/2006/relationships/slide" Target="../slides/slide11.xml"/><Relationship Id="rId15" Type="http://schemas.openxmlformats.org/officeDocument/2006/relationships/slide" Target="../slides/slide7.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40" descr="bj"/>
          <p:cNvPicPr>
            <a:picLocks noChangeAspect="1" noChangeArrowheads="1"/>
          </p:cNvPicPr>
          <p:nvPr userDrawn="1"/>
        </p:nvPicPr>
        <p:blipFill>
          <a:blip r:embed="rId12" cstate="print"/>
          <a:srcRect/>
          <a:stretch>
            <a:fillRect/>
          </a:stretch>
        </p:blipFill>
        <p:spPr bwMode="auto">
          <a:xfrm>
            <a:off x="0" y="6134100"/>
            <a:ext cx="9144000" cy="739775"/>
          </a:xfrm>
          <a:prstGeom prst="rect">
            <a:avLst/>
          </a:prstGeom>
          <a:noFill/>
          <a:ln w="9525">
            <a:noFill/>
            <a:miter lim="800000"/>
            <a:headEnd/>
            <a:tailEnd/>
          </a:ln>
        </p:spPr>
      </p:pic>
      <p:grpSp>
        <p:nvGrpSpPr>
          <p:cNvPr id="5123" name="Group 20"/>
          <p:cNvGrpSpPr/>
          <p:nvPr userDrawn="1"/>
        </p:nvGrpSpPr>
        <p:grpSpPr bwMode="auto">
          <a:xfrm>
            <a:off x="6805613" y="6415088"/>
            <a:ext cx="198437" cy="327025"/>
            <a:chOff x="3492" y="3902"/>
            <a:chExt cx="155" cy="257"/>
          </a:xfrm>
        </p:grpSpPr>
        <p:sp>
          <p:nvSpPr>
            <p:cNvPr id="462869" name="AutoShape 21">
              <a:hlinkClick r:id="" action="ppaction://hlinkshowjump?jump=lastslide"/>
            </p:cNvPr>
            <p:cNvSpPr>
              <a:spLocks noChangeArrowheads="1"/>
            </p:cNvSpPr>
            <p:nvPr userDrawn="1"/>
          </p:nvSpPr>
          <p:spPr bwMode="auto">
            <a:xfrm rot="5400000">
              <a:off x="3441" y="3953"/>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462870" name="Line 22">
              <a:hlinkClick r:id="" action="ppaction://hlinkshowjump?jump=lastslide"/>
            </p:cNvPr>
            <p:cNvSpPr>
              <a:spLocks noChangeShapeType="1"/>
            </p:cNvSpPr>
            <p:nvPr userDrawn="1"/>
          </p:nvSpPr>
          <p:spPr bwMode="auto">
            <a:xfrm>
              <a:off x="3647" y="3923"/>
              <a:ext cx="0" cy="203"/>
            </a:xfrm>
            <a:prstGeom prst="line">
              <a:avLst/>
            </a:prstGeom>
            <a:noFill/>
            <a:ln w="28575">
              <a:solidFill>
                <a:srgbClr val="ACEAFE"/>
              </a:solidFill>
              <a:round/>
            </a:ln>
            <a:effectLst>
              <a:prstShdw prst="shdw17" dist="17961" dir="2700000">
                <a:srgbClr val="ACEAFE">
                  <a:gamma/>
                  <a:shade val="60000"/>
                  <a:invGamma/>
                </a:srgbClr>
              </a:prstShdw>
            </a:effectLst>
          </p:spPr>
          <p:txBody>
            <a:bodyPr/>
            <a:lstStyle/>
            <a:p>
              <a:pPr>
                <a:defRPr/>
              </a:pPr>
              <a:endParaRPr lang="zh-CN" altLang="en-US"/>
            </a:p>
          </p:txBody>
        </p:sp>
      </p:grpSp>
      <p:sp>
        <p:nvSpPr>
          <p:cNvPr id="462871" name="AutoShape 23">
            <a:hlinkClick r:id="" action="ppaction://hlinkshowjump?jump=nextslide"/>
          </p:cNvPr>
          <p:cNvSpPr>
            <a:spLocks noChangeArrowheads="1"/>
          </p:cNvSpPr>
          <p:nvPr userDrawn="1"/>
        </p:nvSpPr>
        <p:spPr bwMode="auto">
          <a:xfrm rot="5400000">
            <a:off x="7471569" y="6479382"/>
            <a:ext cx="327025" cy="198437"/>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462872" name="AutoShape 24">
            <a:hlinkClick r:id="" action="ppaction://hlinkshowjump?jump=previousslide"/>
          </p:cNvPr>
          <p:cNvSpPr>
            <a:spLocks noChangeArrowheads="1"/>
          </p:cNvSpPr>
          <p:nvPr userDrawn="1"/>
        </p:nvSpPr>
        <p:spPr bwMode="auto">
          <a:xfrm rot="16200000">
            <a:off x="8019256" y="6479382"/>
            <a:ext cx="327025" cy="198438"/>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a:defRPr/>
            </a:pPr>
            <a:endParaRPr lang="zh-CN" altLang="en-US"/>
          </a:p>
        </p:txBody>
      </p:sp>
      <p:grpSp>
        <p:nvGrpSpPr>
          <p:cNvPr id="5126" name="Group 25"/>
          <p:cNvGrpSpPr/>
          <p:nvPr userDrawn="1"/>
        </p:nvGrpSpPr>
        <p:grpSpPr bwMode="auto">
          <a:xfrm>
            <a:off x="8766175" y="6415088"/>
            <a:ext cx="198438" cy="327025"/>
            <a:chOff x="4558" y="3875"/>
            <a:chExt cx="155" cy="257"/>
          </a:xfrm>
        </p:grpSpPr>
        <p:sp>
          <p:nvSpPr>
            <p:cNvPr id="462874" name="AutoShape 26">
              <a:hlinkClick r:id="" action="ppaction://hlinkshowjump?jump=firstslide"/>
            </p:cNvPr>
            <p:cNvSpPr>
              <a:spLocks noChangeArrowheads="1"/>
            </p:cNvSpPr>
            <p:nvPr userDrawn="1"/>
          </p:nvSpPr>
          <p:spPr bwMode="auto">
            <a:xfrm rot="16200000">
              <a:off x="4507" y="3926"/>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a:defRPr/>
              </a:pPr>
              <a:endParaRPr lang="zh-CN" altLang="en-US"/>
            </a:p>
          </p:txBody>
        </p:sp>
        <p:sp>
          <p:nvSpPr>
            <p:cNvPr id="462875" name="Line 27"/>
            <p:cNvSpPr>
              <a:spLocks noChangeShapeType="1"/>
            </p:cNvSpPr>
            <p:nvPr userDrawn="1"/>
          </p:nvSpPr>
          <p:spPr bwMode="auto">
            <a:xfrm>
              <a:off x="4558" y="3896"/>
              <a:ext cx="0" cy="203"/>
            </a:xfrm>
            <a:prstGeom prst="line">
              <a:avLst/>
            </a:prstGeom>
            <a:noFill/>
            <a:ln w="28575">
              <a:solidFill>
                <a:srgbClr val="ACEAFE"/>
              </a:solidFill>
              <a:round/>
            </a:ln>
            <a:effectLst>
              <a:prstShdw prst="shdw17" dist="17961" dir="2700000">
                <a:srgbClr val="ACEAFE">
                  <a:gamma/>
                  <a:shade val="60000"/>
                  <a:invGamma/>
                </a:srgbClr>
              </a:prstShdw>
            </a:effectLst>
          </p:spPr>
          <p:txBody>
            <a:bodyPr/>
            <a:lstStyle/>
            <a:p>
              <a:pPr>
                <a:defRPr/>
              </a:pPr>
              <a:endParaRPr lang="zh-CN" altLang="en-US"/>
            </a:p>
          </p:txBody>
        </p:sp>
      </p:grpSp>
      <p:pic>
        <p:nvPicPr>
          <p:cNvPr id="5127" name="Picture 37" descr="bj"/>
          <p:cNvPicPr>
            <a:picLocks noChangeAspect="1" noChangeArrowheads="1"/>
          </p:cNvPicPr>
          <p:nvPr userDrawn="1"/>
        </p:nvPicPr>
        <p:blipFill>
          <a:blip r:embed="rId12" cstate="print"/>
          <a:srcRect/>
          <a:stretch>
            <a:fillRect/>
          </a:stretch>
        </p:blipFill>
        <p:spPr bwMode="auto">
          <a:xfrm>
            <a:off x="0" y="0"/>
            <a:ext cx="9144000" cy="739775"/>
          </a:xfrm>
          <a:prstGeom prst="rect">
            <a:avLst/>
          </a:prstGeom>
          <a:noFill/>
          <a:ln w="9525">
            <a:noFill/>
            <a:miter lim="800000"/>
            <a:headEnd/>
            <a:tailEnd/>
          </a:ln>
        </p:spPr>
      </p:pic>
      <p:sp>
        <p:nvSpPr>
          <p:cNvPr id="462881" name="Rectangle 33"/>
          <p:cNvSpPr>
            <a:spLocks noChangeArrowheads="1"/>
          </p:cNvSpPr>
          <p:nvPr userDrawn="1"/>
        </p:nvSpPr>
        <p:spPr bwMode="auto">
          <a:xfrm>
            <a:off x="0" y="765175"/>
            <a:ext cx="9144000" cy="73025"/>
          </a:xfrm>
          <a:prstGeom prst="rect">
            <a:avLst/>
          </a:prstGeom>
          <a:gradFill rotWithShape="1">
            <a:gsLst>
              <a:gs pos="0">
                <a:srgbClr val="FF3300"/>
              </a:gs>
              <a:gs pos="100000">
                <a:schemeClr val="bg1"/>
              </a:gs>
            </a:gsLst>
            <a:lin ang="0" scaled="1"/>
          </a:gradFill>
          <a:ln w="9525">
            <a:noFill/>
            <a:miter lim="800000"/>
          </a:ln>
          <a:effectLst/>
        </p:spPr>
        <p:txBody>
          <a:bodyPr wrap="none" anchor="ctr"/>
          <a:lstStyle/>
          <a:p>
            <a:pPr>
              <a:defRPr/>
            </a:pPr>
            <a:endParaRPr lang="zh-CN" altLang="en-US"/>
          </a:p>
        </p:txBody>
      </p:sp>
      <p:sp>
        <p:nvSpPr>
          <p:cNvPr id="462882" name="Rectangle 34"/>
          <p:cNvSpPr>
            <a:spLocks noChangeArrowheads="1"/>
          </p:cNvSpPr>
          <p:nvPr userDrawn="1"/>
        </p:nvSpPr>
        <p:spPr bwMode="auto">
          <a:xfrm>
            <a:off x="0" y="6308725"/>
            <a:ext cx="9144000" cy="73025"/>
          </a:xfrm>
          <a:prstGeom prst="rect">
            <a:avLst/>
          </a:prstGeom>
          <a:gradFill rotWithShape="1">
            <a:gsLst>
              <a:gs pos="0">
                <a:schemeClr val="bg1"/>
              </a:gs>
              <a:gs pos="100000">
                <a:srgbClr val="FF3300"/>
              </a:gs>
            </a:gsLst>
            <a:lin ang="0" scaled="1"/>
          </a:gradFill>
          <a:ln w="9525">
            <a:noFill/>
            <a:miter lim="800000"/>
          </a:ln>
          <a:effectLst/>
        </p:spPr>
        <p:txBody>
          <a:bodyPr wrap="none" anchor="ctr"/>
          <a:lstStyle/>
          <a:p>
            <a:pPr>
              <a:defRPr/>
            </a:pPr>
            <a:endParaRPr lang="zh-CN" altLang="en-US"/>
          </a:p>
        </p:txBody>
      </p:sp>
      <p:sp>
        <p:nvSpPr>
          <p:cNvPr id="462889" name="Text Box 41"/>
          <p:cNvSpPr txBox="1">
            <a:spLocks noChangeArrowheads="1"/>
          </p:cNvSpPr>
          <p:nvPr userDrawn="1"/>
        </p:nvSpPr>
        <p:spPr bwMode="auto">
          <a:xfrm>
            <a:off x="6408738" y="23813"/>
            <a:ext cx="539750" cy="304800"/>
          </a:xfrm>
          <a:prstGeom prst="rect">
            <a:avLst/>
          </a:prstGeom>
          <a:noFill/>
          <a:ln w="9525">
            <a:noFill/>
            <a:miter lim="800000"/>
          </a:ln>
          <a:effectLst/>
        </p:spPr>
        <p:txBody>
          <a:bodyPr wrap="none">
            <a:spAutoFit/>
          </a:bodyPr>
          <a:lstStyle/>
          <a:p>
            <a:pPr>
              <a:defRPr/>
            </a:pPr>
            <a:r>
              <a:rPr lang="zh-CN" altLang="en-US" sz="1400">
                <a:solidFill>
                  <a:schemeClr val="folHlink"/>
                </a:solidFill>
                <a:ea typeface="华文隶书" panose="02010800040101010101" pitchFamily="2" charset="-122"/>
                <a:hlinkClick r:id="rId13" action="ppaction://hlinksldjump"/>
              </a:rPr>
              <a:t>目的</a:t>
            </a:r>
            <a:endParaRPr lang="zh-CN" altLang="en-US" sz="1400">
              <a:solidFill>
                <a:schemeClr val="folHlink"/>
              </a:solidFill>
              <a:ea typeface="华文隶书" panose="02010800040101010101" pitchFamily="2" charset="-122"/>
            </a:endParaRPr>
          </a:p>
        </p:txBody>
      </p:sp>
      <p:sp>
        <p:nvSpPr>
          <p:cNvPr id="462890" name="Text Box 42"/>
          <p:cNvSpPr txBox="1">
            <a:spLocks noChangeArrowheads="1"/>
          </p:cNvSpPr>
          <p:nvPr userDrawn="1"/>
        </p:nvSpPr>
        <p:spPr bwMode="auto">
          <a:xfrm>
            <a:off x="6840538" y="23813"/>
            <a:ext cx="539750" cy="304800"/>
          </a:xfrm>
          <a:prstGeom prst="rect">
            <a:avLst/>
          </a:prstGeom>
          <a:noFill/>
          <a:ln w="9525">
            <a:noFill/>
            <a:miter lim="800000"/>
          </a:ln>
          <a:effectLst/>
        </p:spPr>
        <p:txBody>
          <a:bodyPr wrap="none">
            <a:spAutoFit/>
          </a:bodyPr>
          <a:lstStyle/>
          <a:p>
            <a:pPr>
              <a:defRPr/>
            </a:pPr>
            <a:r>
              <a:rPr lang="zh-CN" altLang="en-US" sz="1400">
                <a:solidFill>
                  <a:schemeClr val="folHlink"/>
                </a:solidFill>
                <a:ea typeface="华文隶书" panose="02010800040101010101" pitchFamily="2" charset="-122"/>
                <a:hlinkClick r:id="rId14" action="ppaction://hlinksldjump"/>
              </a:rPr>
              <a:t>原理</a:t>
            </a:r>
            <a:endParaRPr lang="zh-CN" altLang="en-US" sz="1400">
              <a:solidFill>
                <a:schemeClr val="folHlink"/>
              </a:solidFill>
              <a:ea typeface="华文隶书" panose="02010800040101010101" pitchFamily="2" charset="-122"/>
            </a:endParaRPr>
          </a:p>
        </p:txBody>
      </p:sp>
      <p:sp>
        <p:nvSpPr>
          <p:cNvPr id="462891" name="Text Box 43"/>
          <p:cNvSpPr txBox="1">
            <a:spLocks noChangeArrowheads="1"/>
          </p:cNvSpPr>
          <p:nvPr userDrawn="1"/>
        </p:nvSpPr>
        <p:spPr bwMode="auto">
          <a:xfrm>
            <a:off x="7272338" y="23813"/>
            <a:ext cx="539750" cy="304800"/>
          </a:xfrm>
          <a:prstGeom prst="rect">
            <a:avLst/>
          </a:prstGeom>
          <a:noFill/>
          <a:ln w="9525">
            <a:noFill/>
            <a:miter lim="800000"/>
          </a:ln>
          <a:effectLst/>
        </p:spPr>
        <p:txBody>
          <a:bodyPr wrap="none">
            <a:spAutoFit/>
          </a:bodyPr>
          <a:lstStyle/>
          <a:p>
            <a:pPr>
              <a:defRPr/>
            </a:pPr>
            <a:r>
              <a:rPr lang="zh-CN" altLang="en-US" sz="1400">
                <a:solidFill>
                  <a:schemeClr val="folHlink"/>
                </a:solidFill>
                <a:ea typeface="华文隶书" panose="02010800040101010101" pitchFamily="2" charset="-122"/>
                <a:hlinkClick r:id="rId15" action="ppaction://hlinksldjump"/>
              </a:rPr>
              <a:t>仪器</a:t>
            </a:r>
            <a:endParaRPr lang="zh-CN" altLang="en-US" sz="1400">
              <a:solidFill>
                <a:schemeClr val="folHlink"/>
              </a:solidFill>
              <a:ea typeface="华文隶书" panose="02010800040101010101" pitchFamily="2" charset="-122"/>
            </a:endParaRPr>
          </a:p>
        </p:txBody>
      </p:sp>
      <p:sp>
        <p:nvSpPr>
          <p:cNvPr id="462892" name="Text Box 44"/>
          <p:cNvSpPr txBox="1">
            <a:spLocks noChangeArrowheads="1"/>
          </p:cNvSpPr>
          <p:nvPr userDrawn="1"/>
        </p:nvSpPr>
        <p:spPr bwMode="auto">
          <a:xfrm>
            <a:off x="7777163" y="23813"/>
            <a:ext cx="539750" cy="304800"/>
          </a:xfrm>
          <a:prstGeom prst="rect">
            <a:avLst/>
          </a:prstGeom>
          <a:noFill/>
          <a:ln w="9525">
            <a:noFill/>
            <a:miter lim="800000"/>
          </a:ln>
          <a:effectLst/>
        </p:spPr>
        <p:txBody>
          <a:bodyPr wrap="none">
            <a:spAutoFit/>
          </a:bodyPr>
          <a:lstStyle/>
          <a:p>
            <a:pPr>
              <a:defRPr/>
            </a:pPr>
            <a:r>
              <a:rPr lang="zh-CN" altLang="en-US" sz="1400">
                <a:solidFill>
                  <a:schemeClr val="folHlink"/>
                </a:solidFill>
                <a:ea typeface="华文隶书" panose="02010800040101010101" pitchFamily="2" charset="-122"/>
                <a:hlinkClick r:id="rId16" action="ppaction://hlinksldjump"/>
              </a:rPr>
              <a:t>步骤</a:t>
            </a:r>
            <a:endParaRPr lang="zh-CN" altLang="en-US" sz="1400">
              <a:solidFill>
                <a:schemeClr val="folHlink"/>
              </a:solidFill>
              <a:ea typeface="华文隶书" panose="02010800040101010101" pitchFamily="2" charset="-122"/>
            </a:endParaRPr>
          </a:p>
        </p:txBody>
      </p:sp>
      <p:sp>
        <p:nvSpPr>
          <p:cNvPr id="462893" name="Text Box 45"/>
          <p:cNvSpPr txBox="1">
            <a:spLocks noChangeArrowheads="1"/>
          </p:cNvSpPr>
          <p:nvPr userDrawn="1"/>
        </p:nvSpPr>
        <p:spPr bwMode="auto">
          <a:xfrm>
            <a:off x="8228013" y="23813"/>
            <a:ext cx="895350" cy="304800"/>
          </a:xfrm>
          <a:prstGeom prst="rect">
            <a:avLst/>
          </a:prstGeom>
          <a:noFill/>
          <a:ln w="9525">
            <a:noFill/>
            <a:miter lim="800000"/>
          </a:ln>
          <a:effectLst/>
        </p:spPr>
        <p:txBody>
          <a:bodyPr wrap="none">
            <a:spAutoFit/>
          </a:bodyPr>
          <a:lstStyle/>
          <a:p>
            <a:pPr>
              <a:defRPr/>
            </a:pPr>
            <a:r>
              <a:rPr lang="zh-CN" altLang="en-US" sz="1400">
                <a:solidFill>
                  <a:schemeClr val="folHlink"/>
                </a:solidFill>
                <a:ea typeface="华文隶书" panose="02010800040101010101" pitchFamily="2" charset="-122"/>
                <a:hlinkClick r:id="rId17" action="ppaction://hlinksldjump"/>
              </a:rPr>
              <a:t>报告要求</a:t>
            </a:r>
            <a:endParaRPr lang="zh-CN" altLang="en-US" sz="1400">
              <a:solidFill>
                <a:schemeClr val="folHlink"/>
              </a:solidFill>
              <a:ea typeface="华文隶书"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wmf"/><Relationship Id="rId7" Type="http://schemas.openxmlformats.org/officeDocument/2006/relationships/oleObject" Target="../embeddings/oleObject15.bin"/><Relationship Id="rId6" Type="http://schemas.openxmlformats.org/officeDocument/2006/relationships/image" Target="../media/image28.png"/><Relationship Id="rId5" Type="http://schemas.openxmlformats.org/officeDocument/2006/relationships/image" Target="../media/image27.wmf"/><Relationship Id="rId4" Type="http://schemas.openxmlformats.org/officeDocument/2006/relationships/oleObject" Target="../embeddings/oleObject14.bin"/><Relationship Id="rId3" Type="http://schemas.openxmlformats.org/officeDocument/2006/relationships/image" Target="../media/image26.png"/><Relationship Id="rId2" Type="http://schemas.openxmlformats.org/officeDocument/2006/relationships/image" Target="../media/image25.wmf"/><Relationship Id="rId10" Type="http://schemas.openxmlformats.org/officeDocument/2006/relationships/vmlDrawing" Target="../drawings/vmlDrawing5.vml"/><Relationship Id="rId1"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microsoft.com/office/2007/relationships/media" Target="file:///C:\Documents%20and%20Settings\new\&#26700;&#38754;\&#26032;&#24314;&#25991;&#20214;&#22841;%20(2)\006.06.%20&#26790;&#20013;&#30340;&#23130;&#31036;%20MARIAGE%20D'%20AMOUR.mp3" TargetMode="External"/><Relationship Id="rId2" Type="http://schemas.openxmlformats.org/officeDocument/2006/relationships/audio" Target="file:///C:\Documents%20and%20Settings\new\&#26700;&#38754;\&#26032;&#24314;&#25991;&#20214;&#22841;%20(2)\006.06.%20&#26790;&#20013;&#30340;&#23130;&#31036;%20MARIAGE%20D'%20AMOUR.mp3" TargetMode="External"/><Relationship Id="rId1" Type="http://schemas.openxmlformats.org/officeDocument/2006/relationships/image" Target="../media/image3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9" Type="http://schemas.openxmlformats.org/officeDocument/2006/relationships/image" Target="../media/image12.wmf"/><Relationship Id="rId8" Type="http://schemas.openxmlformats.org/officeDocument/2006/relationships/oleObject" Target="../embeddings/oleObject6.bin"/><Relationship Id="rId7" Type="http://schemas.openxmlformats.org/officeDocument/2006/relationships/image" Target="../media/image11.wmf"/><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 Id="rId3" Type="http://schemas.openxmlformats.org/officeDocument/2006/relationships/image" Target="../media/image9.png"/><Relationship Id="rId2" Type="http://schemas.openxmlformats.org/officeDocument/2006/relationships/image" Target="../media/image8.png"/><Relationship Id="rId15" Type="http://schemas.openxmlformats.org/officeDocument/2006/relationships/vmlDrawing" Target="../drawings/vmlDrawing3.vml"/><Relationship Id="rId14" Type="http://schemas.openxmlformats.org/officeDocument/2006/relationships/slideLayout" Target="../slideLayouts/slideLayout7.xml"/><Relationship Id="rId13" Type="http://schemas.openxmlformats.org/officeDocument/2006/relationships/image" Target="../media/image14.wmf"/><Relationship Id="rId12" Type="http://schemas.openxmlformats.org/officeDocument/2006/relationships/oleObject" Target="../embeddings/oleObject8.bin"/><Relationship Id="rId11" Type="http://schemas.openxmlformats.org/officeDocument/2006/relationships/image" Target="../media/image13.wmf"/><Relationship Id="rId10" Type="http://schemas.openxmlformats.org/officeDocument/2006/relationships/oleObject" Target="../embeddings/oleObject7.bin"/><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 Id="rId3" Type="http://schemas.openxmlformats.org/officeDocument/2006/relationships/oleObject" Target="../embeddings/oleObject10.bin"/><Relationship Id="rId2" Type="http://schemas.openxmlformats.org/officeDocument/2006/relationships/image" Target="../media/image17.wmf"/><Relationship Id="rId13" Type="http://schemas.openxmlformats.org/officeDocument/2006/relationships/vmlDrawing" Target="../drawings/vmlDrawing4.vml"/><Relationship Id="rId12" Type="http://schemas.openxmlformats.org/officeDocument/2006/relationships/slideLayout" Target="../slideLayouts/slideLayout7.xml"/><Relationship Id="rId11" Type="http://schemas.openxmlformats.org/officeDocument/2006/relationships/image" Target="../media/image23.wmf"/><Relationship Id="rId10" Type="http://schemas.openxmlformats.org/officeDocument/2006/relationships/oleObject" Target="../embeddings/oleObject12.bin"/><Relationship Id="rId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图片1a"/>
          <p:cNvPicPr>
            <a:picLocks noChangeAspect="1" noChangeArrowheads="1"/>
          </p:cNvPicPr>
          <p:nvPr/>
        </p:nvPicPr>
        <p:blipFill>
          <a:blip r:embed="rId1" cstate="print"/>
          <a:srcRect/>
          <a:stretch>
            <a:fillRect/>
          </a:stretch>
        </p:blipFill>
        <p:spPr bwMode="auto">
          <a:xfrm>
            <a:off x="0" y="577748"/>
            <a:ext cx="9144000" cy="6308725"/>
          </a:xfrm>
          <a:prstGeom prst="rect">
            <a:avLst/>
          </a:prstGeom>
          <a:noFill/>
          <a:ln w="9525">
            <a:noFill/>
            <a:miter lim="800000"/>
            <a:headEnd/>
            <a:tailEnd/>
          </a:ln>
        </p:spPr>
      </p:pic>
      <p:sp>
        <p:nvSpPr>
          <p:cNvPr id="6147" name="Rectangle 3"/>
          <p:cNvSpPr>
            <a:spLocks noChangeArrowheads="1"/>
          </p:cNvSpPr>
          <p:nvPr/>
        </p:nvSpPr>
        <p:spPr bwMode="auto">
          <a:xfrm>
            <a:off x="0" y="5949950"/>
            <a:ext cx="9144000" cy="908050"/>
          </a:xfrm>
          <a:prstGeom prst="rect">
            <a:avLst/>
          </a:prstGeom>
          <a:solidFill>
            <a:schemeClr val="tx2"/>
          </a:solidFill>
          <a:ln w="28575" algn="ctr">
            <a:noFill/>
            <a:miter lim="800000"/>
          </a:ln>
        </p:spPr>
        <p:txBody>
          <a:bodyPr wrap="none" anchor="ctr"/>
          <a:lstStyle/>
          <a:p>
            <a:pPr algn="ctr"/>
            <a:r>
              <a:rPr kumimoji="1" lang="en-US" altLang="zh-CN" sz="2800" b="1" i="1">
                <a:latin typeface="Times New Roman" panose="02020603050405020304" pitchFamily="18" charset="0"/>
              </a:rPr>
              <a:t>                                                       </a:t>
            </a:r>
            <a:endParaRPr kumimoji="1" lang="en-US" altLang="zh-CN" sz="2800" b="1" i="1">
              <a:solidFill>
                <a:srgbClr val="000066"/>
              </a:solidFill>
              <a:latin typeface="Times New Roman" panose="02020603050405020304" pitchFamily="18" charset="0"/>
            </a:endParaRPr>
          </a:p>
        </p:txBody>
      </p:sp>
      <p:sp>
        <p:nvSpPr>
          <p:cNvPr id="6148" name="Rectangle 4"/>
          <p:cNvSpPr>
            <a:spLocks noChangeArrowheads="1"/>
          </p:cNvSpPr>
          <p:nvPr/>
        </p:nvSpPr>
        <p:spPr bwMode="auto">
          <a:xfrm>
            <a:off x="0" y="0"/>
            <a:ext cx="9144000" cy="908050"/>
          </a:xfrm>
          <a:prstGeom prst="rect">
            <a:avLst/>
          </a:prstGeom>
          <a:solidFill>
            <a:schemeClr val="tx2"/>
          </a:solidFill>
          <a:ln w="28575" algn="ctr">
            <a:noFill/>
            <a:miter lim="800000"/>
          </a:ln>
        </p:spPr>
        <p:txBody>
          <a:bodyPr wrap="none" anchor="ctr"/>
          <a:lstStyle/>
          <a:p>
            <a:pPr algn="ctr"/>
            <a:endParaRPr lang="zh-CN" altLang="zh-CN" sz="2800" b="1"/>
          </a:p>
        </p:txBody>
      </p:sp>
      <p:sp>
        <p:nvSpPr>
          <p:cNvPr id="6149" name="WordArt 5"/>
          <p:cNvSpPr>
            <a:spLocks noChangeArrowheads="1" noChangeShapeType="1" noTextEdit="1"/>
          </p:cNvSpPr>
          <p:nvPr/>
        </p:nvSpPr>
        <p:spPr bwMode="auto">
          <a:xfrm>
            <a:off x="3924300" y="2276475"/>
            <a:ext cx="4752975" cy="1152525"/>
          </a:xfrm>
          <a:prstGeom prst="rect">
            <a:avLst/>
          </a:prstGeom>
        </p:spPr>
        <p:txBody>
          <a:bodyPr wrap="none" fromWordArt="1">
            <a:prstTxWarp prst="textPlain">
              <a:avLst>
                <a:gd name="adj" fmla="val 50000"/>
              </a:avLst>
            </a:prstTxWarp>
          </a:bodyPr>
          <a:lstStyle/>
          <a:p>
            <a:pPr algn="ctr"/>
            <a:r>
              <a:rPr lang="zh-CN" altLang="en-US" sz="3600" b="1" kern="10" dirty="0">
                <a:ln w="9525">
                  <a:solidFill>
                    <a:srgbClr val="000066"/>
                  </a:solidFill>
                  <a:round/>
                </a:ln>
                <a:solidFill>
                  <a:srgbClr val="000066"/>
                </a:solidFill>
                <a:effectLst>
                  <a:outerShdw dist="35921" dir="2700000" algn="ctr" rotWithShape="0">
                    <a:srgbClr val="C0C0C0">
                      <a:alpha val="79999"/>
                    </a:srgbClr>
                  </a:outerShdw>
                </a:effectLst>
                <a:latin typeface="华文中宋" panose="02010600040101010101" pitchFamily="2" charset="-122"/>
              </a:rPr>
              <a:t>双光栅测微振动</a:t>
            </a:r>
            <a:endParaRPr lang="zh-CN" altLang="en-US" sz="3600" b="1" kern="10" dirty="0">
              <a:ln w="9525">
                <a:solidFill>
                  <a:srgbClr val="000066"/>
                </a:solidFill>
                <a:round/>
              </a:ln>
              <a:solidFill>
                <a:srgbClr val="000066"/>
              </a:solidFill>
              <a:effectLst>
                <a:outerShdw dist="35921" dir="2700000" algn="ctr" rotWithShape="0">
                  <a:srgbClr val="C0C0C0">
                    <a:alpha val="79999"/>
                  </a:srgbClr>
                </a:outerShdw>
              </a:effectLst>
              <a:latin typeface="华文中宋" panose="02010600040101010101" pitchFamily="2" charset="-122"/>
            </a:endParaRPr>
          </a:p>
        </p:txBody>
      </p:sp>
      <p:sp>
        <p:nvSpPr>
          <p:cNvPr id="6150" name="WordArt 6"/>
          <p:cNvSpPr>
            <a:spLocks noChangeArrowheads="1" noChangeShapeType="1" noTextEdit="1"/>
          </p:cNvSpPr>
          <p:nvPr/>
        </p:nvSpPr>
        <p:spPr bwMode="auto">
          <a:xfrm>
            <a:off x="4787900" y="4149725"/>
            <a:ext cx="3063875" cy="647700"/>
          </a:xfrm>
          <a:prstGeom prst="rect">
            <a:avLst/>
          </a:prstGeom>
        </p:spPr>
        <p:txBody>
          <a:bodyPr wrap="none" fromWordArt="1">
            <a:prstTxWarp prst="textPlain">
              <a:avLst>
                <a:gd name="adj" fmla="val 50593"/>
              </a:avLst>
            </a:prstTxWarp>
          </a:bodyPr>
          <a:lstStyle/>
          <a:p>
            <a:pPr algn="ctr"/>
            <a:r>
              <a:rPr lang="zh-CN" altLang="en-US" sz="3600" kern="10" dirty="0">
                <a:ln w="12700">
                  <a:noFill/>
                  <a:round/>
                </a:ln>
                <a:solidFill>
                  <a:srgbClr val="000066"/>
                </a:solidFill>
                <a:effectLst>
                  <a:prstShdw prst="shdw17" dist="17961" dir="13500000">
                    <a:srgbClr val="00003D"/>
                  </a:prstShdw>
                </a:effectLst>
                <a:latin typeface="华文中宋" panose="02010600040101010101" pitchFamily="2" charset="-122"/>
              </a:rPr>
              <a:t>大学物理实验（一）</a:t>
            </a:r>
            <a:endParaRPr lang="zh-CN" altLang="en-US" sz="3600" kern="10" dirty="0">
              <a:ln w="12700">
                <a:noFill/>
                <a:round/>
              </a:ln>
              <a:solidFill>
                <a:srgbClr val="000066"/>
              </a:solidFill>
              <a:effectLst>
                <a:prstShdw prst="shdw17" dist="17961" dir="13500000">
                  <a:srgbClr val="00003D"/>
                </a:prstShdw>
              </a:effectLst>
              <a:latin typeface="华文中宋" panose="02010600040101010101" pitchFamily="2" charset="-122"/>
            </a:endParaRPr>
          </a:p>
        </p:txBody>
      </p:sp>
      <p:sp>
        <p:nvSpPr>
          <p:cNvPr id="7" name="WordArt 6"/>
          <p:cNvSpPr>
            <a:spLocks noChangeArrowheads="1" noChangeShapeType="1" noTextEdit="1"/>
          </p:cNvSpPr>
          <p:nvPr/>
        </p:nvSpPr>
        <p:spPr bwMode="auto">
          <a:xfrm>
            <a:off x="5508104" y="5121188"/>
            <a:ext cx="1800324" cy="360040"/>
          </a:xfrm>
          <a:prstGeom prst="rect">
            <a:avLst/>
          </a:prstGeom>
        </p:spPr>
        <p:txBody>
          <a:bodyPr wrap="none" fromWordArt="1">
            <a:prstTxWarp prst="textPlain">
              <a:avLst>
                <a:gd name="adj" fmla="val 50593"/>
              </a:avLst>
            </a:prstTxWarp>
          </a:bodyPr>
          <a:lstStyle/>
          <a:p>
            <a:pPr algn="ctr"/>
            <a:r>
              <a:rPr lang="zh-CN" altLang="en-US" sz="3600" kern="10" dirty="0">
                <a:ln w="12700">
                  <a:noFill/>
                  <a:round/>
                </a:ln>
                <a:solidFill>
                  <a:srgbClr val="000066"/>
                </a:solidFill>
                <a:effectLst>
                  <a:prstShdw prst="shdw17" dist="17961" dir="13500000">
                    <a:srgbClr val="00003D"/>
                  </a:prstShdw>
                </a:effectLst>
                <a:latin typeface="华文中宋" panose="02010600040101010101" pitchFamily="2" charset="-122"/>
              </a:rPr>
              <a:t>赵改清</a:t>
            </a:r>
            <a:endParaRPr lang="zh-CN" altLang="en-US" sz="3600" kern="10" dirty="0">
              <a:ln w="12700">
                <a:noFill/>
                <a:round/>
              </a:ln>
              <a:solidFill>
                <a:srgbClr val="000066"/>
              </a:solidFill>
              <a:effectLst>
                <a:prstShdw prst="shdw17" dist="17961" dir="13500000">
                  <a:srgbClr val="00003D"/>
                </a:prstShdw>
              </a:effectLst>
              <a:latin typeface="华文中宋"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三、实验仪器</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3686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6870"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6" name="Rectangle 8"/>
          <p:cNvSpPr>
            <a:spLocks noChangeArrowheads="1"/>
          </p:cNvSpPr>
          <p:nvPr/>
        </p:nvSpPr>
        <p:spPr bwMode="auto">
          <a:xfrm>
            <a:off x="6454420" y="5343785"/>
            <a:ext cx="2139815" cy="584775"/>
          </a:xfrm>
          <a:prstGeom prst="rect">
            <a:avLst/>
          </a:prstGeom>
          <a:noFill/>
          <a:ln w="9525">
            <a:noFill/>
            <a:miter lim="800000"/>
          </a:ln>
          <a:effectLst/>
        </p:spPr>
        <p:txBody>
          <a:bodyPr vert="horz" wrap="square" lIns="91440" tIns="45720" rIns="91440" bIns="45720" numCol="1" anchor="ctr" anchorCtr="0" compatLnSpc="1">
            <a:spAutoFit/>
          </a:bodyPr>
          <a:lstStyle/>
          <a:p>
            <a:pPr lvl="0"/>
            <a:r>
              <a:rPr lang="zh-CN" altLang="en-US" sz="1600" b="1" dirty="0">
                <a:solidFill>
                  <a:srgbClr val="FF66CC"/>
                </a:solidFill>
                <a:latin typeface="微软雅黑" panose="020B0503020204020204" pitchFamily="34" charset="-122"/>
                <a:ea typeface="微软雅黑" panose="020B0503020204020204" pitchFamily="34" charset="-122"/>
              </a:rPr>
              <a:t>半个周期（一个波群）内的波数</a:t>
            </a:r>
            <a:endParaRPr lang="zh-CN" altLang="en-US" sz="1600" b="1" dirty="0">
              <a:solidFill>
                <a:srgbClr val="FF66CC"/>
              </a:solidFill>
              <a:latin typeface="微软雅黑" panose="020B0503020204020204" pitchFamily="34" charset="-122"/>
              <a:ea typeface="微软雅黑" panose="020B0503020204020204" pitchFamily="34" charset="-122"/>
            </a:endParaRPr>
          </a:p>
        </p:txBody>
      </p:sp>
      <p:sp>
        <p:nvSpPr>
          <p:cNvPr id="39941"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9955" name="Rectangle 1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9954" name="Object 18"/>
          <p:cNvGraphicFramePr>
            <a:graphicFrameLocks noChangeAspect="1"/>
          </p:cNvGraphicFramePr>
          <p:nvPr/>
        </p:nvGraphicFramePr>
        <p:xfrm>
          <a:off x="1042328" y="4909919"/>
          <a:ext cx="4667150" cy="774923"/>
        </p:xfrm>
        <a:graphic>
          <a:graphicData uri="http://schemas.openxmlformats.org/presentationml/2006/ole">
            <mc:AlternateContent xmlns:mc="http://schemas.openxmlformats.org/markup-compatibility/2006">
              <mc:Choice xmlns:v="urn:schemas-microsoft-com:vml" Requires="v">
                <p:oleObj spid="_x0000_s3" name="Equation" r:id="rId1" imgW="2527300" imgH="419100" progId="Equation.DSMT4">
                  <p:embed/>
                </p:oleObj>
              </mc:Choice>
              <mc:Fallback>
                <p:oleObj name="Equation" r:id="rId1" imgW="2527300" imgH="419100" progId="Equation.DSMT4">
                  <p:embed/>
                  <p:pic>
                    <p:nvPicPr>
                      <p:cNvPr id="0"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328" y="4909919"/>
                        <a:ext cx="4667150" cy="774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9956" name="Picture 20"/>
          <p:cNvPicPr>
            <a:picLocks noChangeAspect="1" noChangeArrowheads="1"/>
          </p:cNvPicPr>
          <p:nvPr/>
        </p:nvPicPr>
        <p:blipFill>
          <a:blip r:embed="rId3" cstate="print"/>
          <a:srcRect/>
          <a:stretch>
            <a:fillRect/>
          </a:stretch>
        </p:blipFill>
        <p:spPr bwMode="auto">
          <a:xfrm>
            <a:off x="273050" y="3530625"/>
            <a:ext cx="6324517" cy="1050503"/>
          </a:xfrm>
          <a:prstGeom prst="rect">
            <a:avLst/>
          </a:prstGeom>
          <a:noFill/>
          <a:ln w="9525">
            <a:noFill/>
            <a:miter lim="800000"/>
            <a:headEnd/>
            <a:tailEnd/>
          </a:ln>
        </p:spPr>
      </p:pic>
      <p:sp>
        <p:nvSpPr>
          <p:cNvPr id="39958" name="Rectangle 2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9957" name="Object 21"/>
          <p:cNvGraphicFramePr>
            <a:graphicFrameLocks noChangeAspect="1"/>
          </p:cNvGraphicFramePr>
          <p:nvPr/>
        </p:nvGraphicFramePr>
        <p:xfrm>
          <a:off x="6854500" y="4018935"/>
          <a:ext cx="1389908" cy="1048987"/>
        </p:xfrm>
        <a:graphic>
          <a:graphicData uri="http://schemas.openxmlformats.org/presentationml/2006/ole">
            <mc:AlternateContent xmlns:mc="http://schemas.openxmlformats.org/markup-compatibility/2006">
              <mc:Choice xmlns:v="urn:schemas-microsoft-com:vml" Requires="v">
                <p:oleObj spid="_x0000_s4" name="Equation" r:id="rId4" imgW="508000" imgH="381000" progId="Equation.DSMT4">
                  <p:embed/>
                </p:oleObj>
              </mc:Choice>
              <mc:Fallback>
                <p:oleObj name="Equation" r:id="rId4" imgW="508000" imgH="381000" progId="Equation.DSMT4">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4500" y="4018935"/>
                        <a:ext cx="1389908" cy="104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 name="下箭头 94"/>
          <p:cNvSpPr/>
          <p:nvPr/>
        </p:nvSpPr>
        <p:spPr>
          <a:xfrm>
            <a:off x="7235050" y="4983186"/>
            <a:ext cx="504056" cy="2918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nvSpPr>
        <p:spPr>
          <a:xfrm>
            <a:off x="6429557" y="3860932"/>
            <a:ext cx="2189540" cy="2390097"/>
          </a:xfrm>
          <a:prstGeom prst="rect">
            <a:avLst/>
          </a:prstGeom>
          <a:noFill/>
          <a:ln>
            <a:solidFill>
              <a:srgbClr val="FF99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415632" y="814868"/>
            <a:ext cx="8728368" cy="3046064"/>
            <a:chOff x="415632" y="814868"/>
            <a:chExt cx="8728368" cy="3046064"/>
          </a:xfrm>
        </p:grpSpPr>
        <p:sp>
          <p:nvSpPr>
            <p:cNvPr id="8" name="流程图: 直接访问存储器 7"/>
            <p:cNvSpPr/>
            <p:nvPr/>
          </p:nvSpPr>
          <p:spPr>
            <a:xfrm>
              <a:off x="539552" y="2050411"/>
              <a:ext cx="432048" cy="72008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直接访问存储器 8"/>
            <p:cNvSpPr/>
            <p:nvPr/>
          </p:nvSpPr>
          <p:spPr>
            <a:xfrm>
              <a:off x="883684" y="2338443"/>
              <a:ext cx="216024" cy="14401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1139900" y="2408779"/>
              <a:ext cx="1368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938" name="Rectangle 2" descr="深色横线"/>
            <p:cNvSpPr>
              <a:spLocks noChangeArrowheads="1"/>
            </p:cNvSpPr>
            <p:nvPr/>
          </p:nvSpPr>
          <p:spPr bwMode="auto">
            <a:xfrm>
              <a:off x="2696412" y="2218085"/>
              <a:ext cx="90487" cy="709612"/>
            </a:xfrm>
            <a:prstGeom prst="rect">
              <a:avLst/>
            </a:prstGeom>
            <a:pattFill prst="dkHorz">
              <a:fgClr>
                <a:srgbClr val="00B0F0"/>
              </a:fgClr>
              <a:bgClr>
                <a:srgbClr val="FFFFFF"/>
              </a:bgClr>
            </a:pattFill>
            <a:ln w="9525">
              <a:solidFill>
                <a:srgbClr val="000000"/>
              </a:solidFill>
              <a:miter lim="800000"/>
            </a:ln>
          </p:spPr>
          <p:txBody>
            <a:bodyPr vert="horz" wrap="square" lIns="91440" tIns="45720" rIns="91440" bIns="45720" numCol="1" anchor="t" anchorCtr="0" compatLnSpc="1"/>
            <a:lstStyle/>
            <a:p>
              <a:endParaRPr lang="zh-CN" altLang="en-US"/>
            </a:p>
          </p:txBody>
        </p:sp>
        <p:sp>
          <p:nvSpPr>
            <p:cNvPr id="15" name="Rectangle 2" descr="深色横线"/>
            <p:cNvSpPr>
              <a:spLocks noChangeArrowheads="1"/>
            </p:cNvSpPr>
            <p:nvPr/>
          </p:nvSpPr>
          <p:spPr bwMode="auto">
            <a:xfrm>
              <a:off x="2523960" y="1772846"/>
              <a:ext cx="90487" cy="1419225"/>
            </a:xfrm>
            <a:prstGeom prst="rect">
              <a:avLst/>
            </a:prstGeom>
            <a:pattFill prst="dkHorz">
              <a:fgClr>
                <a:srgbClr val="00B0F0"/>
              </a:fgClr>
              <a:bgClr>
                <a:srgbClr val="FFFFFF"/>
              </a:bgClr>
            </a:pattFill>
            <a:ln w="9525">
              <a:solidFill>
                <a:srgbClr val="000000"/>
              </a:solidFill>
              <a:miter lim="800000"/>
            </a:ln>
          </p:spPr>
          <p:txBody>
            <a:bodyPr vert="horz" wrap="square" lIns="91440" tIns="45720" rIns="91440" bIns="45720" numCol="1" anchor="t" anchorCtr="0" compatLnSpc="1"/>
            <a:lstStyle/>
            <a:p>
              <a:endParaRPr lang="zh-CN" altLang="en-US"/>
            </a:p>
          </p:txBody>
        </p:sp>
        <p:cxnSp>
          <p:nvCxnSpPr>
            <p:cNvPr id="16" name="直接箭头连接符 15"/>
            <p:cNvCxnSpPr/>
            <p:nvPr/>
          </p:nvCxnSpPr>
          <p:spPr>
            <a:xfrm flipV="1">
              <a:off x="2786899" y="2410451"/>
              <a:ext cx="2772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553742" y="2050411"/>
              <a:ext cx="587784" cy="720080"/>
              <a:chOff x="6516216" y="1412776"/>
              <a:chExt cx="587784" cy="720080"/>
            </a:xfrm>
          </p:grpSpPr>
          <p:sp>
            <p:nvSpPr>
              <p:cNvPr id="18" name="流程图: 直接访问存储器 17"/>
              <p:cNvSpPr/>
              <p:nvPr/>
            </p:nvSpPr>
            <p:spPr>
              <a:xfrm>
                <a:off x="6516216" y="1630472"/>
                <a:ext cx="216024" cy="288032"/>
              </a:xfrm>
              <a:prstGeom prst="flowChartMagneticDrum">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直接访问存储器 16"/>
              <p:cNvSpPr/>
              <p:nvPr/>
            </p:nvSpPr>
            <p:spPr>
              <a:xfrm>
                <a:off x="6671952" y="1412776"/>
                <a:ext cx="432048" cy="720080"/>
              </a:xfrm>
              <a:prstGeom prst="flowChartMagneticDrum">
                <a:avLst/>
              </a:prstGeom>
              <a:solidFill>
                <a:srgbClr val="FF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流程图: 磁盘 41"/>
            <p:cNvSpPr/>
            <p:nvPr/>
          </p:nvSpPr>
          <p:spPr>
            <a:xfrm>
              <a:off x="3298527" y="2671094"/>
              <a:ext cx="261817" cy="108000"/>
            </a:xfrm>
            <a:prstGeom prst="flowChartMagneticDisk">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8"/>
            <p:cNvSpPr>
              <a:spLocks noChangeArrowheads="1"/>
            </p:cNvSpPr>
            <p:nvPr/>
          </p:nvSpPr>
          <p:spPr bwMode="auto">
            <a:xfrm>
              <a:off x="415632" y="2933796"/>
              <a:ext cx="1111936" cy="3385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rgbClr val="065A5A"/>
                  </a:solidFill>
                  <a:latin typeface="微软雅黑" panose="020B0503020204020204" pitchFamily="34" charset="-122"/>
                  <a:ea typeface="微软雅黑" panose="020B0503020204020204" pitchFamily="34" charset="-122"/>
                </a:rPr>
                <a:t>光源</a:t>
              </a:r>
              <a:endParaRPr lang="zh-CN" altLang="en-US" sz="1600" b="1" dirty="0">
                <a:solidFill>
                  <a:srgbClr val="065A5A"/>
                </a:solidFill>
                <a:latin typeface="微软雅黑" panose="020B0503020204020204" pitchFamily="34" charset="-122"/>
                <a:ea typeface="微软雅黑" panose="020B0503020204020204" pitchFamily="34" charset="-122"/>
              </a:endParaRPr>
            </a:p>
          </p:txBody>
        </p:sp>
        <p:sp>
          <p:nvSpPr>
            <p:cNvPr id="44" name="Rectangle 8"/>
            <p:cNvSpPr>
              <a:spLocks noChangeArrowheads="1"/>
            </p:cNvSpPr>
            <p:nvPr/>
          </p:nvSpPr>
          <p:spPr bwMode="auto">
            <a:xfrm>
              <a:off x="2326251" y="941849"/>
              <a:ext cx="395417" cy="83099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rgbClr val="065A5A"/>
                  </a:solidFill>
                  <a:latin typeface="微软雅黑" panose="020B0503020204020204" pitchFamily="34" charset="-122"/>
                  <a:ea typeface="微软雅黑" panose="020B0503020204020204" pitchFamily="34" charset="-122"/>
                </a:rPr>
                <a:t>静</a:t>
              </a:r>
              <a:endParaRPr lang="en-US" altLang="zh-CN" sz="1600" b="1" dirty="0">
                <a:solidFill>
                  <a:srgbClr val="065A5A"/>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rgbClr val="065A5A"/>
                  </a:solidFill>
                  <a:latin typeface="微软雅黑" panose="020B0503020204020204" pitchFamily="34" charset="-122"/>
                  <a:ea typeface="微软雅黑" panose="020B0503020204020204" pitchFamily="34" charset="-122"/>
                </a:rPr>
                <a:t>光</a:t>
              </a:r>
              <a:endParaRPr lang="en-US" altLang="zh-CN" sz="1600" b="1" dirty="0">
                <a:solidFill>
                  <a:srgbClr val="065A5A"/>
                </a:solidFill>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rgbClr val="065A5A"/>
                  </a:solidFill>
                  <a:latin typeface="微软雅黑" panose="020B0503020204020204" pitchFamily="34" charset="-122"/>
                  <a:ea typeface="微软雅黑" panose="020B0503020204020204" pitchFamily="34" charset="-122"/>
                </a:rPr>
                <a:t>栅</a:t>
              </a:r>
              <a:endParaRPr lang="zh-CN" altLang="en-US" sz="1600" b="1" dirty="0">
                <a:solidFill>
                  <a:srgbClr val="065A5A"/>
                </a:solidFill>
                <a:latin typeface="微软雅黑" panose="020B0503020204020204" pitchFamily="34" charset="-122"/>
                <a:ea typeface="微软雅黑" panose="020B0503020204020204" pitchFamily="34" charset="-122"/>
              </a:endParaRPr>
            </a:p>
          </p:txBody>
        </p:sp>
        <p:sp>
          <p:nvSpPr>
            <p:cNvPr id="45" name="Rectangle 8"/>
            <p:cNvSpPr>
              <a:spLocks noChangeArrowheads="1"/>
            </p:cNvSpPr>
            <p:nvPr/>
          </p:nvSpPr>
          <p:spPr bwMode="auto">
            <a:xfrm>
              <a:off x="2584248" y="1327203"/>
              <a:ext cx="395417" cy="83099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rgbClr val="065A5A"/>
                  </a:solidFill>
                  <a:latin typeface="微软雅黑" panose="020B0503020204020204" pitchFamily="34" charset="-122"/>
                  <a:ea typeface="微软雅黑" panose="020B0503020204020204" pitchFamily="34" charset="-122"/>
                </a:rPr>
                <a:t>动光栅</a:t>
              </a:r>
              <a:endParaRPr lang="zh-CN" altLang="en-US" sz="1600" b="1" dirty="0">
                <a:solidFill>
                  <a:srgbClr val="065A5A"/>
                </a:solidFill>
                <a:latin typeface="微软雅黑" panose="020B0503020204020204" pitchFamily="34" charset="-122"/>
                <a:ea typeface="微软雅黑" panose="020B0503020204020204" pitchFamily="34" charset="-122"/>
              </a:endParaRPr>
            </a:p>
          </p:txBody>
        </p:sp>
        <p:sp>
          <p:nvSpPr>
            <p:cNvPr id="46" name="Rectangle 8"/>
            <p:cNvSpPr>
              <a:spLocks noChangeArrowheads="1"/>
            </p:cNvSpPr>
            <p:nvPr/>
          </p:nvSpPr>
          <p:spPr bwMode="auto">
            <a:xfrm>
              <a:off x="3560344" y="2428291"/>
              <a:ext cx="1276163" cy="3385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rgbClr val="065A5A"/>
                  </a:solidFill>
                  <a:latin typeface="微软雅黑" panose="020B0503020204020204" pitchFamily="34" charset="-122"/>
                  <a:ea typeface="微软雅黑" panose="020B0503020204020204" pitchFamily="34" charset="-122"/>
                </a:rPr>
                <a:t>起振器</a:t>
              </a:r>
              <a:endParaRPr lang="zh-CN" altLang="en-US" sz="1600" b="1" dirty="0">
                <a:solidFill>
                  <a:srgbClr val="065A5A"/>
                </a:solidFill>
                <a:latin typeface="微软雅黑" panose="020B0503020204020204" pitchFamily="34" charset="-122"/>
                <a:ea typeface="微软雅黑" panose="020B0503020204020204" pitchFamily="34" charset="-122"/>
              </a:endParaRPr>
            </a:p>
          </p:txBody>
        </p:sp>
        <p:sp>
          <p:nvSpPr>
            <p:cNvPr id="47" name="Rectangle 8"/>
            <p:cNvSpPr>
              <a:spLocks noChangeArrowheads="1"/>
            </p:cNvSpPr>
            <p:nvPr/>
          </p:nvSpPr>
          <p:spPr bwMode="auto">
            <a:xfrm>
              <a:off x="3241304" y="3192071"/>
              <a:ext cx="638082" cy="3385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rgbClr val="065A5A"/>
                  </a:solidFill>
                  <a:latin typeface="微软雅黑" panose="020B0503020204020204" pitchFamily="34" charset="-122"/>
                  <a:ea typeface="微软雅黑" panose="020B0503020204020204" pitchFamily="34" charset="-122"/>
                </a:rPr>
                <a:t>音叉</a:t>
              </a:r>
              <a:endParaRPr lang="zh-CN" altLang="en-US" sz="1600" b="1" dirty="0">
                <a:solidFill>
                  <a:srgbClr val="065A5A"/>
                </a:solidFill>
                <a:latin typeface="微软雅黑" panose="020B0503020204020204" pitchFamily="34" charset="-122"/>
                <a:ea typeface="微软雅黑" panose="020B0503020204020204" pitchFamily="34" charset="-122"/>
              </a:endParaRPr>
            </a:p>
          </p:txBody>
        </p:sp>
        <p:sp>
          <p:nvSpPr>
            <p:cNvPr id="48" name="Rectangle 8"/>
            <p:cNvSpPr>
              <a:spLocks noChangeArrowheads="1"/>
            </p:cNvSpPr>
            <p:nvPr/>
          </p:nvSpPr>
          <p:spPr bwMode="auto">
            <a:xfrm>
              <a:off x="5508104" y="2825192"/>
              <a:ext cx="1266844" cy="3385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rgbClr val="065A5A"/>
                  </a:solidFill>
                  <a:latin typeface="微软雅黑" panose="020B0503020204020204" pitchFamily="34" charset="-122"/>
                  <a:ea typeface="微软雅黑" panose="020B0503020204020204" pitchFamily="34" charset="-122"/>
                </a:rPr>
                <a:t>光电检测</a:t>
              </a:r>
              <a:endParaRPr lang="zh-CN" altLang="en-US" sz="1600" b="1" dirty="0">
                <a:solidFill>
                  <a:srgbClr val="065A5A"/>
                </a:solidFill>
                <a:latin typeface="微软雅黑" panose="020B0503020204020204" pitchFamily="34" charset="-122"/>
                <a:ea typeface="微软雅黑" panose="020B0503020204020204" pitchFamily="34" charset="-122"/>
              </a:endParaRPr>
            </a:p>
          </p:txBody>
        </p:sp>
        <p:pic>
          <p:nvPicPr>
            <p:cNvPr id="39939" name="Picture 3"/>
            <p:cNvPicPr>
              <a:picLocks noChangeAspect="1" noChangeArrowheads="1"/>
            </p:cNvPicPr>
            <p:nvPr/>
          </p:nvPicPr>
          <p:blipFill>
            <a:blip r:embed="rId6" cstate="print"/>
            <a:srcRect/>
            <a:stretch>
              <a:fillRect/>
            </a:stretch>
          </p:blipFill>
          <p:spPr bwMode="auto">
            <a:xfrm>
              <a:off x="7236296" y="1656147"/>
              <a:ext cx="1526818" cy="1291342"/>
            </a:xfrm>
            <a:prstGeom prst="rect">
              <a:avLst/>
            </a:prstGeom>
            <a:noFill/>
            <a:ln w="9525">
              <a:noFill/>
              <a:miter lim="800000"/>
              <a:headEnd/>
              <a:tailEnd/>
            </a:ln>
          </p:spPr>
        </p:pic>
        <p:cxnSp>
          <p:nvCxnSpPr>
            <p:cNvPr id="71" name="肘形连接符 70"/>
            <p:cNvCxnSpPr>
              <a:stCxn id="17" idx="4"/>
            </p:cNvCxnSpPr>
            <p:nvPr/>
          </p:nvCxnSpPr>
          <p:spPr>
            <a:xfrm flipV="1">
              <a:off x="6141526" y="2050411"/>
              <a:ext cx="1094770" cy="360040"/>
            </a:xfrm>
            <a:prstGeom prst="bentConnector3">
              <a:avLst>
                <a:gd name="adj1" fmla="val 50000"/>
              </a:avLst>
            </a:prstGeom>
            <a:ln w="381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Rectangle 8"/>
            <p:cNvSpPr>
              <a:spLocks noChangeArrowheads="1"/>
            </p:cNvSpPr>
            <p:nvPr/>
          </p:nvSpPr>
          <p:spPr bwMode="auto">
            <a:xfrm>
              <a:off x="7524328" y="1317593"/>
              <a:ext cx="936104" cy="33855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600" b="1" dirty="0">
                  <a:solidFill>
                    <a:srgbClr val="065A5A"/>
                  </a:solidFill>
                  <a:latin typeface="微软雅黑" panose="020B0503020204020204" pitchFamily="34" charset="-122"/>
                  <a:ea typeface="微软雅黑" panose="020B0503020204020204" pitchFamily="34" charset="-122"/>
                </a:rPr>
                <a:t>示波器</a:t>
              </a:r>
              <a:endParaRPr lang="zh-CN" altLang="en-US" sz="1600" b="1" dirty="0">
                <a:solidFill>
                  <a:srgbClr val="065A5A"/>
                </a:solidFill>
                <a:latin typeface="微软雅黑" panose="020B0503020204020204" pitchFamily="34" charset="-122"/>
                <a:ea typeface="微软雅黑" panose="020B0503020204020204" pitchFamily="34" charset="-122"/>
              </a:endParaRPr>
            </a:p>
          </p:txBody>
        </p:sp>
        <p:sp>
          <p:nvSpPr>
            <p:cNvPr id="74" name="Rectangle 8"/>
            <p:cNvSpPr>
              <a:spLocks noChangeArrowheads="1"/>
            </p:cNvSpPr>
            <p:nvPr/>
          </p:nvSpPr>
          <p:spPr bwMode="auto">
            <a:xfrm>
              <a:off x="7004185" y="3029935"/>
              <a:ext cx="2139815" cy="830997"/>
            </a:xfrm>
            <a:prstGeom prst="rect">
              <a:avLst/>
            </a:prstGeom>
            <a:noFill/>
            <a:ln w="9525">
              <a:noFill/>
              <a:miter lim="800000"/>
            </a:ln>
            <a:effectLst/>
          </p:spPr>
          <p:txBody>
            <a:bodyPr vert="horz" wrap="square" lIns="91440" tIns="45720" rIns="91440" bIns="45720" numCol="1" anchor="ctr" anchorCtr="0" compatLnSpc="1">
              <a:spAutoFit/>
            </a:bodyPr>
            <a:lstStyle/>
            <a:p>
              <a:pPr lvl="0"/>
              <a:r>
                <a:rPr lang="zh-CN" altLang="en-US" sz="1600" b="1" dirty="0">
                  <a:solidFill>
                    <a:srgbClr val="065A5A"/>
                  </a:solidFill>
                  <a:latin typeface="微软雅黑" panose="020B0503020204020204" pitchFamily="34" charset="-122"/>
                  <a:ea typeface="微软雅黑" panose="020B0503020204020204" pitchFamily="34" charset="-122"/>
                </a:rPr>
                <a:t>光电检测器输出的信号随光拍信号的光强有节拍地变换</a:t>
              </a:r>
              <a:endParaRPr lang="zh-CN" altLang="en-US" sz="1600" b="1" dirty="0">
                <a:solidFill>
                  <a:srgbClr val="065A5A"/>
                </a:solidFill>
                <a:latin typeface="微软雅黑" panose="020B0503020204020204" pitchFamily="34" charset="-122"/>
                <a:ea typeface="微软雅黑" panose="020B0503020204020204" pitchFamily="34" charset="-122"/>
              </a:endParaRPr>
            </a:p>
          </p:txBody>
        </p:sp>
        <p:graphicFrame>
          <p:nvGraphicFramePr>
            <p:cNvPr id="39940" name="Object 4"/>
            <p:cNvGraphicFramePr>
              <a:graphicFrameLocks noChangeAspect="1"/>
            </p:cNvGraphicFramePr>
            <p:nvPr/>
          </p:nvGraphicFramePr>
          <p:xfrm>
            <a:off x="4365484" y="814868"/>
            <a:ext cx="2687988" cy="841279"/>
          </p:xfrm>
          <a:graphic>
            <a:graphicData uri="http://schemas.openxmlformats.org/presentationml/2006/ole">
              <mc:AlternateContent xmlns:mc="http://schemas.openxmlformats.org/markup-compatibility/2006">
                <mc:Choice xmlns:v="urn:schemas-microsoft-com:vml" Requires="v">
                  <p:oleObj spid="_x0000_s5" name="Equation" r:id="rId7" imgW="1244600" imgH="393700" progId="Equation.DSMT4">
                    <p:embed/>
                  </p:oleObj>
                </mc:Choice>
                <mc:Fallback>
                  <p:oleObj name="Equation" r:id="rId7" imgW="1244600" imgH="3937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5484" y="814868"/>
                          <a:ext cx="2687988" cy="841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 name="任意多边形 97"/>
            <p:cNvSpPr/>
            <p:nvPr/>
          </p:nvSpPr>
          <p:spPr>
            <a:xfrm>
              <a:off x="2681592" y="2805096"/>
              <a:ext cx="1692000" cy="324000"/>
            </a:xfrm>
            <a:custGeom>
              <a:avLst/>
              <a:gdLst>
                <a:gd name="connsiteX0" fmla="*/ 50241 w 5245239"/>
                <a:gd name="connsiteY0" fmla="*/ 0 h 834013"/>
                <a:gd name="connsiteX1" fmla="*/ 3125037 w 5245239"/>
                <a:gd name="connsiteY1" fmla="*/ 0 h 834013"/>
                <a:gd name="connsiteX2" fmla="*/ 3255666 w 5245239"/>
                <a:gd name="connsiteY2" fmla="*/ 321547 h 834013"/>
                <a:gd name="connsiteX3" fmla="*/ 5245239 w 5245239"/>
                <a:gd name="connsiteY3" fmla="*/ 311499 h 834013"/>
                <a:gd name="connsiteX4" fmla="*/ 5245239 w 5245239"/>
                <a:gd name="connsiteY4" fmla="*/ 442127 h 834013"/>
                <a:gd name="connsiteX5" fmla="*/ 3346101 w 5245239"/>
                <a:gd name="connsiteY5" fmla="*/ 442127 h 834013"/>
                <a:gd name="connsiteX6" fmla="*/ 3094892 w 5245239"/>
                <a:gd name="connsiteY6" fmla="*/ 823964 h 834013"/>
                <a:gd name="connsiteX7" fmla="*/ 0 w 5245239"/>
                <a:gd name="connsiteY7" fmla="*/ 834013 h 834013"/>
                <a:gd name="connsiteX8" fmla="*/ 20096 w 5245239"/>
                <a:gd name="connsiteY8" fmla="*/ 673239 h 834013"/>
                <a:gd name="connsiteX9" fmla="*/ 2954215 w 5245239"/>
                <a:gd name="connsiteY9" fmla="*/ 643094 h 834013"/>
                <a:gd name="connsiteX10" fmla="*/ 3175279 w 5245239"/>
                <a:gd name="connsiteY10" fmla="*/ 422030 h 834013"/>
                <a:gd name="connsiteX11" fmla="*/ 3034602 w 5245239"/>
                <a:gd name="connsiteY11" fmla="*/ 160773 h 834013"/>
                <a:gd name="connsiteX12" fmla="*/ 100483 w 5245239"/>
                <a:gd name="connsiteY12" fmla="*/ 160773 h 834013"/>
                <a:gd name="connsiteX13" fmla="*/ 50241 w 5245239"/>
                <a:gd name="connsiteY13" fmla="*/ 0 h 834013"/>
                <a:gd name="connsiteX0-1" fmla="*/ 50241 w 5245239"/>
                <a:gd name="connsiteY0-2" fmla="*/ 0 h 834013"/>
                <a:gd name="connsiteX1-3" fmla="*/ 3125037 w 5245239"/>
                <a:gd name="connsiteY1-4" fmla="*/ 0 h 834013"/>
                <a:gd name="connsiteX2-5" fmla="*/ 3255666 w 5245239"/>
                <a:gd name="connsiteY2-6" fmla="*/ 321547 h 834013"/>
                <a:gd name="connsiteX3-7" fmla="*/ 5245239 w 5245239"/>
                <a:gd name="connsiteY3-8" fmla="*/ 311499 h 834013"/>
                <a:gd name="connsiteX4-9" fmla="*/ 5245239 w 5245239"/>
                <a:gd name="connsiteY4-10" fmla="*/ 442127 h 834013"/>
                <a:gd name="connsiteX5-11" fmla="*/ 3346101 w 5245239"/>
                <a:gd name="connsiteY5-12" fmla="*/ 442127 h 834013"/>
                <a:gd name="connsiteX6-13" fmla="*/ 3094892 w 5245239"/>
                <a:gd name="connsiteY6-14" fmla="*/ 823964 h 834013"/>
                <a:gd name="connsiteX7-15" fmla="*/ 0 w 5245239"/>
                <a:gd name="connsiteY7-16" fmla="*/ 834013 h 834013"/>
                <a:gd name="connsiteX8-17" fmla="*/ 20096 w 5245239"/>
                <a:gd name="connsiteY8-18" fmla="*/ 673239 h 834013"/>
                <a:gd name="connsiteX9-19" fmla="*/ 2954215 w 5245239"/>
                <a:gd name="connsiteY9-20" fmla="*/ 643094 h 834013"/>
                <a:gd name="connsiteX10-21" fmla="*/ 3175279 w 5245239"/>
                <a:gd name="connsiteY10-22" fmla="*/ 422030 h 834013"/>
                <a:gd name="connsiteX11-23" fmla="*/ 3034602 w 5245239"/>
                <a:gd name="connsiteY11-24" fmla="*/ 160773 h 834013"/>
                <a:gd name="connsiteX12-25" fmla="*/ 50460 w 5245239"/>
                <a:gd name="connsiteY12-26" fmla="*/ 128560 h 834013"/>
                <a:gd name="connsiteX13-27" fmla="*/ 50241 w 5245239"/>
                <a:gd name="connsiteY13-28" fmla="*/ 0 h 834013"/>
                <a:gd name="connsiteX0-29" fmla="*/ 50241 w 5245239"/>
                <a:gd name="connsiteY0-30" fmla="*/ 0 h 834013"/>
                <a:gd name="connsiteX1-31" fmla="*/ 3125037 w 5245239"/>
                <a:gd name="connsiteY1-32" fmla="*/ 0 h 834013"/>
                <a:gd name="connsiteX2-33" fmla="*/ 3255666 w 5245239"/>
                <a:gd name="connsiteY2-34" fmla="*/ 321547 h 834013"/>
                <a:gd name="connsiteX3-35" fmla="*/ 5245239 w 5245239"/>
                <a:gd name="connsiteY3-36" fmla="*/ 311499 h 834013"/>
                <a:gd name="connsiteX4-37" fmla="*/ 5245239 w 5245239"/>
                <a:gd name="connsiteY4-38" fmla="*/ 442127 h 834013"/>
                <a:gd name="connsiteX5-39" fmla="*/ 3346101 w 5245239"/>
                <a:gd name="connsiteY5-40" fmla="*/ 442127 h 834013"/>
                <a:gd name="connsiteX6-41" fmla="*/ 3094892 w 5245239"/>
                <a:gd name="connsiteY6-42" fmla="*/ 823964 h 834013"/>
                <a:gd name="connsiteX7-43" fmla="*/ 0 w 5245239"/>
                <a:gd name="connsiteY7-44" fmla="*/ 834013 h 834013"/>
                <a:gd name="connsiteX8-45" fmla="*/ 0 w 5245239"/>
                <a:gd name="connsiteY8-46" fmla="*/ 677203 h 834013"/>
                <a:gd name="connsiteX9-47" fmla="*/ 2954215 w 5245239"/>
                <a:gd name="connsiteY9-48" fmla="*/ 643094 h 834013"/>
                <a:gd name="connsiteX10-49" fmla="*/ 3175279 w 5245239"/>
                <a:gd name="connsiteY10-50" fmla="*/ 422030 h 834013"/>
                <a:gd name="connsiteX11-51" fmla="*/ 3034602 w 5245239"/>
                <a:gd name="connsiteY11-52" fmla="*/ 160773 h 834013"/>
                <a:gd name="connsiteX12-53" fmla="*/ 50460 w 5245239"/>
                <a:gd name="connsiteY12-54" fmla="*/ 128560 h 834013"/>
                <a:gd name="connsiteX13-55" fmla="*/ 50241 w 5245239"/>
                <a:gd name="connsiteY13-56" fmla="*/ 0 h 834013"/>
                <a:gd name="connsiteX0-57" fmla="*/ 50241 w 5245239"/>
                <a:gd name="connsiteY0-58" fmla="*/ 0 h 834013"/>
                <a:gd name="connsiteX1-59" fmla="*/ 3125037 w 5245239"/>
                <a:gd name="connsiteY1-60" fmla="*/ 0 h 834013"/>
                <a:gd name="connsiteX2-61" fmla="*/ 3255666 w 5245239"/>
                <a:gd name="connsiteY2-62" fmla="*/ 321547 h 834013"/>
                <a:gd name="connsiteX3-63" fmla="*/ 5245239 w 5245239"/>
                <a:gd name="connsiteY3-64" fmla="*/ 311499 h 834013"/>
                <a:gd name="connsiteX4-65" fmla="*/ 5245239 w 5245239"/>
                <a:gd name="connsiteY4-66" fmla="*/ 442127 h 834013"/>
                <a:gd name="connsiteX5-67" fmla="*/ 3346101 w 5245239"/>
                <a:gd name="connsiteY5-68" fmla="*/ 442127 h 834013"/>
                <a:gd name="connsiteX6-69" fmla="*/ 3094892 w 5245239"/>
                <a:gd name="connsiteY6-70" fmla="*/ 823964 h 834013"/>
                <a:gd name="connsiteX7-71" fmla="*/ 0 w 5245239"/>
                <a:gd name="connsiteY7-72" fmla="*/ 834013 h 834013"/>
                <a:gd name="connsiteX8-73" fmla="*/ 0 w 5245239"/>
                <a:gd name="connsiteY8-74" fmla="*/ 677203 h 834013"/>
                <a:gd name="connsiteX9-75" fmla="*/ 3094892 w 5245239"/>
                <a:gd name="connsiteY9-76" fmla="*/ 605195 h 834013"/>
                <a:gd name="connsiteX10-77" fmla="*/ 3175279 w 5245239"/>
                <a:gd name="connsiteY10-78" fmla="*/ 422030 h 834013"/>
                <a:gd name="connsiteX11-79" fmla="*/ 3034602 w 5245239"/>
                <a:gd name="connsiteY11-80" fmla="*/ 160773 h 834013"/>
                <a:gd name="connsiteX12-81" fmla="*/ 50460 w 5245239"/>
                <a:gd name="connsiteY12-82" fmla="*/ 128560 h 834013"/>
                <a:gd name="connsiteX13-83" fmla="*/ 50241 w 5245239"/>
                <a:gd name="connsiteY13-84" fmla="*/ 0 h 834013"/>
                <a:gd name="connsiteX0-85" fmla="*/ 50241 w 5245239"/>
                <a:gd name="connsiteY0-86" fmla="*/ 0 h 834013"/>
                <a:gd name="connsiteX1-87" fmla="*/ 3125037 w 5245239"/>
                <a:gd name="connsiteY1-88" fmla="*/ 0 h 834013"/>
                <a:gd name="connsiteX2-89" fmla="*/ 3255666 w 5245239"/>
                <a:gd name="connsiteY2-90" fmla="*/ 321547 h 834013"/>
                <a:gd name="connsiteX3-91" fmla="*/ 5245239 w 5245239"/>
                <a:gd name="connsiteY3-92" fmla="*/ 311499 h 834013"/>
                <a:gd name="connsiteX4-93" fmla="*/ 5245239 w 5245239"/>
                <a:gd name="connsiteY4-94" fmla="*/ 442127 h 834013"/>
                <a:gd name="connsiteX5-95" fmla="*/ 3346101 w 5245239"/>
                <a:gd name="connsiteY5-96" fmla="*/ 442127 h 834013"/>
                <a:gd name="connsiteX6-97" fmla="*/ 3094892 w 5245239"/>
                <a:gd name="connsiteY6-98" fmla="*/ 823964 h 834013"/>
                <a:gd name="connsiteX7-99" fmla="*/ 0 w 5245239"/>
                <a:gd name="connsiteY7-100" fmla="*/ 834013 h 834013"/>
                <a:gd name="connsiteX8-101" fmla="*/ 0 w 5245239"/>
                <a:gd name="connsiteY8-102" fmla="*/ 677203 h 834013"/>
                <a:gd name="connsiteX9-103" fmla="*/ 3022884 w 5245239"/>
                <a:gd name="connsiteY9-104" fmla="*/ 605195 h 834013"/>
                <a:gd name="connsiteX10-105" fmla="*/ 3175279 w 5245239"/>
                <a:gd name="connsiteY10-106" fmla="*/ 422030 h 834013"/>
                <a:gd name="connsiteX11-107" fmla="*/ 3034602 w 5245239"/>
                <a:gd name="connsiteY11-108" fmla="*/ 160773 h 834013"/>
                <a:gd name="connsiteX12-109" fmla="*/ 50460 w 5245239"/>
                <a:gd name="connsiteY12-110" fmla="*/ 128560 h 834013"/>
                <a:gd name="connsiteX13-111" fmla="*/ 50241 w 5245239"/>
                <a:gd name="connsiteY13-112" fmla="*/ 0 h 834013"/>
                <a:gd name="connsiteX0-113" fmla="*/ 50241 w 5245239"/>
                <a:gd name="connsiteY0-114" fmla="*/ 0 h 834013"/>
                <a:gd name="connsiteX1-115" fmla="*/ 3125037 w 5245239"/>
                <a:gd name="connsiteY1-116" fmla="*/ 0 h 834013"/>
                <a:gd name="connsiteX2-117" fmla="*/ 3255666 w 5245239"/>
                <a:gd name="connsiteY2-118" fmla="*/ 321547 h 834013"/>
                <a:gd name="connsiteX3-119" fmla="*/ 5245239 w 5245239"/>
                <a:gd name="connsiteY3-120" fmla="*/ 311499 h 834013"/>
                <a:gd name="connsiteX4-121" fmla="*/ 5245239 w 5245239"/>
                <a:gd name="connsiteY4-122" fmla="*/ 442127 h 834013"/>
                <a:gd name="connsiteX5-123" fmla="*/ 3346101 w 5245239"/>
                <a:gd name="connsiteY5-124" fmla="*/ 442127 h 834013"/>
                <a:gd name="connsiteX6-125" fmla="*/ 3094892 w 5245239"/>
                <a:gd name="connsiteY6-126" fmla="*/ 823964 h 834013"/>
                <a:gd name="connsiteX7-127" fmla="*/ 0 w 5245239"/>
                <a:gd name="connsiteY7-128" fmla="*/ 834013 h 834013"/>
                <a:gd name="connsiteX8-129" fmla="*/ 0 w 5245239"/>
                <a:gd name="connsiteY8-130" fmla="*/ 677203 h 834013"/>
                <a:gd name="connsiteX9-131" fmla="*/ 3047225 w 5245239"/>
                <a:gd name="connsiteY9-132" fmla="*/ 607903 h 834013"/>
                <a:gd name="connsiteX10-133" fmla="*/ 3175279 w 5245239"/>
                <a:gd name="connsiteY10-134" fmla="*/ 422030 h 834013"/>
                <a:gd name="connsiteX11-135" fmla="*/ 3034602 w 5245239"/>
                <a:gd name="connsiteY11-136" fmla="*/ 160773 h 834013"/>
                <a:gd name="connsiteX12-137" fmla="*/ 50460 w 5245239"/>
                <a:gd name="connsiteY12-138" fmla="*/ 128560 h 834013"/>
                <a:gd name="connsiteX13-139" fmla="*/ 50241 w 5245239"/>
                <a:gd name="connsiteY13-140" fmla="*/ 0 h 834013"/>
                <a:gd name="connsiteX0-141" fmla="*/ 50241 w 5245239"/>
                <a:gd name="connsiteY0-142" fmla="*/ 0 h 834013"/>
                <a:gd name="connsiteX1-143" fmla="*/ 3125037 w 5245239"/>
                <a:gd name="connsiteY1-144" fmla="*/ 0 h 834013"/>
                <a:gd name="connsiteX2-145" fmla="*/ 3255666 w 5245239"/>
                <a:gd name="connsiteY2-146" fmla="*/ 321547 h 834013"/>
                <a:gd name="connsiteX3-147" fmla="*/ 5245239 w 5245239"/>
                <a:gd name="connsiteY3-148" fmla="*/ 311499 h 834013"/>
                <a:gd name="connsiteX4-149" fmla="*/ 5245239 w 5245239"/>
                <a:gd name="connsiteY4-150" fmla="*/ 442127 h 834013"/>
                <a:gd name="connsiteX5-151" fmla="*/ 3346101 w 5245239"/>
                <a:gd name="connsiteY5-152" fmla="*/ 442127 h 834013"/>
                <a:gd name="connsiteX6-153" fmla="*/ 3094892 w 5245239"/>
                <a:gd name="connsiteY6-154" fmla="*/ 823964 h 834013"/>
                <a:gd name="connsiteX7-155" fmla="*/ 0 w 5245239"/>
                <a:gd name="connsiteY7-156" fmla="*/ 834013 h 834013"/>
                <a:gd name="connsiteX8-157" fmla="*/ 0 w 5245239"/>
                <a:gd name="connsiteY8-158" fmla="*/ 677203 h 834013"/>
                <a:gd name="connsiteX9-159" fmla="*/ 3047225 w 5245239"/>
                <a:gd name="connsiteY9-160" fmla="*/ 607903 h 834013"/>
                <a:gd name="connsiteX10-161" fmla="*/ 3175279 w 5245239"/>
                <a:gd name="connsiteY10-162" fmla="*/ 422030 h 834013"/>
                <a:gd name="connsiteX11-163" fmla="*/ 3034602 w 5245239"/>
                <a:gd name="connsiteY11-164" fmla="*/ 160773 h 834013"/>
                <a:gd name="connsiteX12-165" fmla="*/ 50460 w 5245239"/>
                <a:gd name="connsiteY12-166" fmla="*/ 128560 h 834013"/>
                <a:gd name="connsiteX13-167" fmla="*/ 50241 w 5245239"/>
                <a:gd name="connsiteY13-168" fmla="*/ 0 h 834013"/>
                <a:gd name="connsiteX0-169" fmla="*/ 50241 w 5245239"/>
                <a:gd name="connsiteY0-170" fmla="*/ 0 h 834013"/>
                <a:gd name="connsiteX1-171" fmla="*/ 3125037 w 5245239"/>
                <a:gd name="connsiteY1-172" fmla="*/ 0 h 834013"/>
                <a:gd name="connsiteX2-173" fmla="*/ 3255666 w 5245239"/>
                <a:gd name="connsiteY2-174" fmla="*/ 321547 h 834013"/>
                <a:gd name="connsiteX3-175" fmla="*/ 5245239 w 5245239"/>
                <a:gd name="connsiteY3-176" fmla="*/ 311499 h 834013"/>
                <a:gd name="connsiteX4-177" fmla="*/ 5245239 w 5245239"/>
                <a:gd name="connsiteY4-178" fmla="*/ 442127 h 834013"/>
                <a:gd name="connsiteX5-179" fmla="*/ 3346101 w 5245239"/>
                <a:gd name="connsiteY5-180" fmla="*/ 442127 h 834013"/>
                <a:gd name="connsiteX6-181" fmla="*/ 3094892 w 5245239"/>
                <a:gd name="connsiteY6-182" fmla="*/ 823964 h 834013"/>
                <a:gd name="connsiteX7-183" fmla="*/ 0 w 5245239"/>
                <a:gd name="connsiteY7-184" fmla="*/ 834013 h 834013"/>
                <a:gd name="connsiteX8-185" fmla="*/ 0 w 5245239"/>
                <a:gd name="connsiteY8-186" fmla="*/ 677203 h 834013"/>
                <a:gd name="connsiteX9-187" fmla="*/ 3047225 w 5245239"/>
                <a:gd name="connsiteY9-188" fmla="*/ 607903 h 834013"/>
                <a:gd name="connsiteX10-189" fmla="*/ 3175279 w 5245239"/>
                <a:gd name="connsiteY10-190" fmla="*/ 422030 h 834013"/>
                <a:gd name="connsiteX11-191" fmla="*/ 3047225 w 5245239"/>
                <a:gd name="connsiteY11-192" fmla="*/ 201683 h 834013"/>
                <a:gd name="connsiteX12-193" fmla="*/ 50460 w 5245239"/>
                <a:gd name="connsiteY12-194" fmla="*/ 128560 h 834013"/>
                <a:gd name="connsiteX13-195" fmla="*/ 50241 w 5245239"/>
                <a:gd name="connsiteY13-196" fmla="*/ 0 h 834013"/>
                <a:gd name="connsiteX0-197" fmla="*/ 50241 w 5245239"/>
                <a:gd name="connsiteY0-198" fmla="*/ 0 h 834013"/>
                <a:gd name="connsiteX1-199" fmla="*/ 3125037 w 5245239"/>
                <a:gd name="connsiteY1-200" fmla="*/ 0 h 834013"/>
                <a:gd name="connsiteX2-201" fmla="*/ 3255666 w 5245239"/>
                <a:gd name="connsiteY2-202" fmla="*/ 321547 h 834013"/>
                <a:gd name="connsiteX3-203" fmla="*/ 5245239 w 5245239"/>
                <a:gd name="connsiteY3-204" fmla="*/ 311499 h 834013"/>
                <a:gd name="connsiteX4-205" fmla="*/ 5245239 w 5245239"/>
                <a:gd name="connsiteY4-206" fmla="*/ 442127 h 834013"/>
                <a:gd name="connsiteX5-207" fmla="*/ 3346101 w 5245239"/>
                <a:gd name="connsiteY5-208" fmla="*/ 442127 h 834013"/>
                <a:gd name="connsiteX6-209" fmla="*/ 3094892 w 5245239"/>
                <a:gd name="connsiteY6-210" fmla="*/ 823964 h 834013"/>
                <a:gd name="connsiteX7-211" fmla="*/ 0 w 5245239"/>
                <a:gd name="connsiteY7-212" fmla="*/ 834013 h 834013"/>
                <a:gd name="connsiteX8-213" fmla="*/ 0 w 5245239"/>
                <a:gd name="connsiteY8-214" fmla="*/ 677203 h 834013"/>
                <a:gd name="connsiteX9-215" fmla="*/ 3047225 w 5245239"/>
                <a:gd name="connsiteY9-216" fmla="*/ 607903 h 834013"/>
                <a:gd name="connsiteX10-217" fmla="*/ 3218949 w 5245239"/>
                <a:gd name="connsiteY10-218" fmla="*/ 392394 h 834013"/>
                <a:gd name="connsiteX11-219" fmla="*/ 3047225 w 5245239"/>
                <a:gd name="connsiteY11-220" fmla="*/ 201683 h 834013"/>
                <a:gd name="connsiteX12-221" fmla="*/ 50460 w 5245239"/>
                <a:gd name="connsiteY12-222" fmla="*/ 128560 h 834013"/>
                <a:gd name="connsiteX13-223" fmla="*/ 50241 w 5245239"/>
                <a:gd name="connsiteY13-224" fmla="*/ 0 h 834013"/>
                <a:gd name="connsiteX0-225" fmla="*/ 50241 w 5245239"/>
                <a:gd name="connsiteY0-226" fmla="*/ 0 h 834013"/>
                <a:gd name="connsiteX1-227" fmla="*/ 3125037 w 5245239"/>
                <a:gd name="connsiteY1-228" fmla="*/ 0 h 834013"/>
                <a:gd name="connsiteX2-229" fmla="*/ 3296883 w 5245239"/>
                <a:gd name="connsiteY2-230" fmla="*/ 275616 h 834013"/>
                <a:gd name="connsiteX3-231" fmla="*/ 5245239 w 5245239"/>
                <a:gd name="connsiteY3-232" fmla="*/ 311499 h 834013"/>
                <a:gd name="connsiteX4-233" fmla="*/ 5245239 w 5245239"/>
                <a:gd name="connsiteY4-234" fmla="*/ 442127 h 834013"/>
                <a:gd name="connsiteX5-235" fmla="*/ 3346101 w 5245239"/>
                <a:gd name="connsiteY5-236" fmla="*/ 442127 h 834013"/>
                <a:gd name="connsiteX6-237" fmla="*/ 3094892 w 5245239"/>
                <a:gd name="connsiteY6-238" fmla="*/ 823964 h 834013"/>
                <a:gd name="connsiteX7-239" fmla="*/ 0 w 5245239"/>
                <a:gd name="connsiteY7-240" fmla="*/ 834013 h 834013"/>
                <a:gd name="connsiteX8-241" fmla="*/ 0 w 5245239"/>
                <a:gd name="connsiteY8-242" fmla="*/ 677203 h 834013"/>
                <a:gd name="connsiteX9-243" fmla="*/ 3047225 w 5245239"/>
                <a:gd name="connsiteY9-244" fmla="*/ 607903 h 834013"/>
                <a:gd name="connsiteX10-245" fmla="*/ 3218949 w 5245239"/>
                <a:gd name="connsiteY10-246" fmla="*/ 392394 h 834013"/>
                <a:gd name="connsiteX11-247" fmla="*/ 3047225 w 5245239"/>
                <a:gd name="connsiteY11-248" fmla="*/ 201683 h 834013"/>
                <a:gd name="connsiteX12-249" fmla="*/ 50460 w 5245239"/>
                <a:gd name="connsiteY12-250" fmla="*/ 128560 h 834013"/>
                <a:gd name="connsiteX13-251" fmla="*/ 50241 w 5245239"/>
                <a:gd name="connsiteY13-252" fmla="*/ 0 h 834013"/>
                <a:gd name="connsiteX0-253" fmla="*/ 50241 w 5245239"/>
                <a:gd name="connsiteY0-254" fmla="*/ 0 h 834013"/>
                <a:gd name="connsiteX1-255" fmla="*/ 3125037 w 5245239"/>
                <a:gd name="connsiteY1-256" fmla="*/ 0 h 834013"/>
                <a:gd name="connsiteX2-257" fmla="*/ 3374818 w 5245239"/>
                <a:gd name="connsiteY2-258" fmla="*/ 275616 h 834013"/>
                <a:gd name="connsiteX3-259" fmla="*/ 5245239 w 5245239"/>
                <a:gd name="connsiteY3-260" fmla="*/ 311499 h 834013"/>
                <a:gd name="connsiteX4-261" fmla="*/ 5245239 w 5245239"/>
                <a:gd name="connsiteY4-262" fmla="*/ 442127 h 834013"/>
                <a:gd name="connsiteX5-263" fmla="*/ 3346101 w 5245239"/>
                <a:gd name="connsiteY5-264" fmla="*/ 442127 h 834013"/>
                <a:gd name="connsiteX6-265" fmla="*/ 3094892 w 5245239"/>
                <a:gd name="connsiteY6-266" fmla="*/ 823964 h 834013"/>
                <a:gd name="connsiteX7-267" fmla="*/ 0 w 5245239"/>
                <a:gd name="connsiteY7-268" fmla="*/ 834013 h 834013"/>
                <a:gd name="connsiteX8-269" fmla="*/ 0 w 5245239"/>
                <a:gd name="connsiteY8-270" fmla="*/ 677203 h 834013"/>
                <a:gd name="connsiteX9-271" fmla="*/ 3047225 w 5245239"/>
                <a:gd name="connsiteY9-272" fmla="*/ 607903 h 834013"/>
                <a:gd name="connsiteX10-273" fmla="*/ 3218949 w 5245239"/>
                <a:gd name="connsiteY10-274" fmla="*/ 392394 h 834013"/>
                <a:gd name="connsiteX11-275" fmla="*/ 3047225 w 5245239"/>
                <a:gd name="connsiteY11-276" fmla="*/ 201683 h 834013"/>
                <a:gd name="connsiteX12-277" fmla="*/ 50460 w 5245239"/>
                <a:gd name="connsiteY12-278" fmla="*/ 128560 h 834013"/>
                <a:gd name="connsiteX13-279" fmla="*/ 50241 w 5245239"/>
                <a:gd name="connsiteY13-280" fmla="*/ 0 h 834013"/>
                <a:gd name="connsiteX0-281" fmla="*/ 50241 w 5245239"/>
                <a:gd name="connsiteY0-282" fmla="*/ 0 h 834013"/>
                <a:gd name="connsiteX1-283" fmla="*/ 3125037 w 5245239"/>
                <a:gd name="connsiteY1-284" fmla="*/ 0 h 834013"/>
                <a:gd name="connsiteX2-285" fmla="*/ 3374818 w 5245239"/>
                <a:gd name="connsiteY2-286" fmla="*/ 275616 h 834013"/>
                <a:gd name="connsiteX3-287" fmla="*/ 5245239 w 5245239"/>
                <a:gd name="connsiteY3-288" fmla="*/ 275616 h 834013"/>
                <a:gd name="connsiteX4-289" fmla="*/ 5245239 w 5245239"/>
                <a:gd name="connsiteY4-290" fmla="*/ 442127 h 834013"/>
                <a:gd name="connsiteX5-291" fmla="*/ 3346101 w 5245239"/>
                <a:gd name="connsiteY5-292" fmla="*/ 442127 h 834013"/>
                <a:gd name="connsiteX6-293" fmla="*/ 3094892 w 5245239"/>
                <a:gd name="connsiteY6-294" fmla="*/ 823964 h 834013"/>
                <a:gd name="connsiteX7-295" fmla="*/ 0 w 5245239"/>
                <a:gd name="connsiteY7-296" fmla="*/ 834013 h 834013"/>
                <a:gd name="connsiteX8-297" fmla="*/ 0 w 5245239"/>
                <a:gd name="connsiteY8-298" fmla="*/ 677203 h 834013"/>
                <a:gd name="connsiteX9-299" fmla="*/ 3047225 w 5245239"/>
                <a:gd name="connsiteY9-300" fmla="*/ 607903 h 834013"/>
                <a:gd name="connsiteX10-301" fmla="*/ 3218949 w 5245239"/>
                <a:gd name="connsiteY10-302" fmla="*/ 392394 h 834013"/>
                <a:gd name="connsiteX11-303" fmla="*/ 3047225 w 5245239"/>
                <a:gd name="connsiteY11-304" fmla="*/ 201683 h 834013"/>
                <a:gd name="connsiteX12-305" fmla="*/ 50460 w 5245239"/>
                <a:gd name="connsiteY12-306" fmla="*/ 128560 h 834013"/>
                <a:gd name="connsiteX13-307" fmla="*/ 50241 w 5245239"/>
                <a:gd name="connsiteY13-308" fmla="*/ 0 h 834013"/>
                <a:gd name="connsiteX0-309" fmla="*/ 50241 w 5245239"/>
                <a:gd name="connsiteY0-310" fmla="*/ 0 h 834013"/>
                <a:gd name="connsiteX1-311" fmla="*/ 3125037 w 5245239"/>
                <a:gd name="connsiteY1-312" fmla="*/ 0 h 834013"/>
                <a:gd name="connsiteX2-313" fmla="*/ 3374818 w 5245239"/>
                <a:gd name="connsiteY2-314" fmla="*/ 275616 h 834013"/>
                <a:gd name="connsiteX3-315" fmla="*/ 5245239 w 5245239"/>
                <a:gd name="connsiteY3-316" fmla="*/ 275616 h 834013"/>
                <a:gd name="connsiteX4-317" fmla="*/ 5245239 w 5245239"/>
                <a:gd name="connsiteY4-318" fmla="*/ 442127 h 834013"/>
                <a:gd name="connsiteX5-319" fmla="*/ 3346101 w 5245239"/>
                <a:gd name="connsiteY5-320" fmla="*/ 442127 h 834013"/>
                <a:gd name="connsiteX6-321" fmla="*/ 3094892 w 5245239"/>
                <a:gd name="connsiteY6-322" fmla="*/ 823964 h 834013"/>
                <a:gd name="connsiteX7-323" fmla="*/ 0 w 5245239"/>
                <a:gd name="connsiteY7-324" fmla="*/ 834013 h 834013"/>
                <a:gd name="connsiteX8-325" fmla="*/ 0 w 5245239"/>
                <a:gd name="connsiteY8-326" fmla="*/ 702457 h 834013"/>
                <a:gd name="connsiteX9-327" fmla="*/ 3047225 w 5245239"/>
                <a:gd name="connsiteY9-328" fmla="*/ 607903 h 834013"/>
                <a:gd name="connsiteX10-329" fmla="*/ 3218949 w 5245239"/>
                <a:gd name="connsiteY10-330" fmla="*/ 392394 h 834013"/>
                <a:gd name="connsiteX11-331" fmla="*/ 3047225 w 5245239"/>
                <a:gd name="connsiteY11-332" fmla="*/ 201683 h 834013"/>
                <a:gd name="connsiteX12-333" fmla="*/ 50460 w 5245239"/>
                <a:gd name="connsiteY12-334" fmla="*/ 128560 h 834013"/>
                <a:gd name="connsiteX13-335" fmla="*/ 50241 w 5245239"/>
                <a:gd name="connsiteY13-336" fmla="*/ 0 h 834013"/>
                <a:gd name="connsiteX0-337" fmla="*/ 50241 w 5245239"/>
                <a:gd name="connsiteY0-338" fmla="*/ 0 h 834013"/>
                <a:gd name="connsiteX1-339" fmla="*/ 3125037 w 5245239"/>
                <a:gd name="connsiteY1-340" fmla="*/ 0 h 834013"/>
                <a:gd name="connsiteX2-341" fmla="*/ 3374818 w 5245239"/>
                <a:gd name="connsiteY2-342" fmla="*/ 275616 h 834013"/>
                <a:gd name="connsiteX3-343" fmla="*/ 5245239 w 5245239"/>
                <a:gd name="connsiteY3-344" fmla="*/ 275616 h 834013"/>
                <a:gd name="connsiteX4-345" fmla="*/ 5245239 w 5245239"/>
                <a:gd name="connsiteY4-346" fmla="*/ 442127 h 834013"/>
                <a:gd name="connsiteX5-347" fmla="*/ 3346101 w 5245239"/>
                <a:gd name="connsiteY5-348" fmla="*/ 442127 h 834013"/>
                <a:gd name="connsiteX6-349" fmla="*/ 3094892 w 5245239"/>
                <a:gd name="connsiteY6-350" fmla="*/ 823964 h 834013"/>
                <a:gd name="connsiteX7-351" fmla="*/ 0 w 5245239"/>
                <a:gd name="connsiteY7-352" fmla="*/ 834013 h 834013"/>
                <a:gd name="connsiteX8-353" fmla="*/ 0 w 5245239"/>
                <a:gd name="connsiteY8-354" fmla="*/ 702457 h 834013"/>
                <a:gd name="connsiteX9-355" fmla="*/ 3047225 w 5245239"/>
                <a:gd name="connsiteY9-356" fmla="*/ 607903 h 834013"/>
                <a:gd name="connsiteX10-357" fmla="*/ 3218949 w 5245239"/>
                <a:gd name="connsiteY10-358" fmla="*/ 392394 h 834013"/>
                <a:gd name="connsiteX11-359" fmla="*/ 3047225 w 5245239"/>
                <a:gd name="connsiteY11-360" fmla="*/ 201683 h 834013"/>
                <a:gd name="connsiteX12-361" fmla="*/ 50460 w 5245239"/>
                <a:gd name="connsiteY12-362" fmla="*/ 128560 h 834013"/>
                <a:gd name="connsiteX13-363" fmla="*/ 50241 w 5245239"/>
                <a:gd name="connsiteY13-364" fmla="*/ 0 h 834013"/>
                <a:gd name="connsiteX0-365" fmla="*/ 50241 w 5245239"/>
                <a:gd name="connsiteY0-366" fmla="*/ 0 h 834013"/>
                <a:gd name="connsiteX1-367" fmla="*/ 3125037 w 5245239"/>
                <a:gd name="connsiteY1-368" fmla="*/ 0 h 834013"/>
                <a:gd name="connsiteX2-369" fmla="*/ 3374818 w 5245239"/>
                <a:gd name="connsiteY2-370" fmla="*/ 275616 h 834013"/>
                <a:gd name="connsiteX3-371" fmla="*/ 5245239 w 5245239"/>
                <a:gd name="connsiteY3-372" fmla="*/ 275616 h 834013"/>
                <a:gd name="connsiteX4-373" fmla="*/ 5245239 w 5245239"/>
                <a:gd name="connsiteY4-374" fmla="*/ 442127 h 834013"/>
                <a:gd name="connsiteX5-375" fmla="*/ 3346101 w 5245239"/>
                <a:gd name="connsiteY5-376" fmla="*/ 442127 h 834013"/>
                <a:gd name="connsiteX6-377" fmla="*/ 3112475 w 5245239"/>
                <a:gd name="connsiteY6-378" fmla="*/ 777921 h 834013"/>
                <a:gd name="connsiteX7-379" fmla="*/ 0 w 5245239"/>
                <a:gd name="connsiteY7-380" fmla="*/ 834013 h 834013"/>
                <a:gd name="connsiteX8-381" fmla="*/ 0 w 5245239"/>
                <a:gd name="connsiteY8-382" fmla="*/ 702457 h 834013"/>
                <a:gd name="connsiteX9-383" fmla="*/ 3047225 w 5245239"/>
                <a:gd name="connsiteY9-384" fmla="*/ 607903 h 834013"/>
                <a:gd name="connsiteX10-385" fmla="*/ 3218949 w 5245239"/>
                <a:gd name="connsiteY10-386" fmla="*/ 392394 h 834013"/>
                <a:gd name="connsiteX11-387" fmla="*/ 3047225 w 5245239"/>
                <a:gd name="connsiteY11-388" fmla="*/ 201683 h 834013"/>
                <a:gd name="connsiteX12-389" fmla="*/ 50460 w 5245239"/>
                <a:gd name="connsiteY12-390" fmla="*/ 128560 h 834013"/>
                <a:gd name="connsiteX13-391" fmla="*/ 50241 w 5245239"/>
                <a:gd name="connsiteY13-392" fmla="*/ 0 h 834013"/>
                <a:gd name="connsiteX0-393" fmla="*/ 50241 w 5245239"/>
                <a:gd name="connsiteY0-394" fmla="*/ 0 h 834013"/>
                <a:gd name="connsiteX1-395" fmla="*/ 3125037 w 5245239"/>
                <a:gd name="connsiteY1-396" fmla="*/ 0 h 834013"/>
                <a:gd name="connsiteX2-397" fmla="*/ 3374818 w 5245239"/>
                <a:gd name="connsiteY2-398" fmla="*/ 275616 h 834013"/>
                <a:gd name="connsiteX3-399" fmla="*/ 5245239 w 5245239"/>
                <a:gd name="connsiteY3-400" fmla="*/ 275616 h 834013"/>
                <a:gd name="connsiteX4-401" fmla="*/ 5245239 w 5245239"/>
                <a:gd name="connsiteY4-402" fmla="*/ 442127 h 834013"/>
                <a:gd name="connsiteX5-403" fmla="*/ 3346101 w 5245239"/>
                <a:gd name="connsiteY5-404" fmla="*/ 442127 h 834013"/>
                <a:gd name="connsiteX6-405" fmla="*/ 3112475 w 5245239"/>
                <a:gd name="connsiteY6-406" fmla="*/ 777921 h 834013"/>
                <a:gd name="connsiteX7-407" fmla="*/ 0 w 5245239"/>
                <a:gd name="connsiteY7-408" fmla="*/ 834013 h 834013"/>
                <a:gd name="connsiteX8-409" fmla="*/ 0 w 5245239"/>
                <a:gd name="connsiteY8-410" fmla="*/ 702457 h 834013"/>
                <a:gd name="connsiteX9-411" fmla="*/ 3047225 w 5245239"/>
                <a:gd name="connsiteY9-412" fmla="*/ 607903 h 834013"/>
                <a:gd name="connsiteX10-413" fmla="*/ 3218949 w 5245239"/>
                <a:gd name="connsiteY10-414" fmla="*/ 392394 h 834013"/>
                <a:gd name="connsiteX11-415" fmla="*/ 3047225 w 5245239"/>
                <a:gd name="connsiteY11-416" fmla="*/ 201683 h 834013"/>
                <a:gd name="connsiteX12-417" fmla="*/ 50460 w 5245239"/>
                <a:gd name="connsiteY12-418" fmla="*/ 128560 h 834013"/>
                <a:gd name="connsiteX13-419" fmla="*/ 50241 w 5245239"/>
                <a:gd name="connsiteY13-420" fmla="*/ 0 h 8340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5245239" h="834013">
                  <a:moveTo>
                    <a:pt x="50241" y="0"/>
                  </a:moveTo>
                  <a:lnTo>
                    <a:pt x="3125037" y="0"/>
                  </a:lnTo>
                  <a:lnTo>
                    <a:pt x="3374818" y="275616"/>
                  </a:lnTo>
                  <a:lnTo>
                    <a:pt x="5245239" y="275616"/>
                  </a:lnTo>
                  <a:lnTo>
                    <a:pt x="5245239" y="442127"/>
                  </a:lnTo>
                  <a:lnTo>
                    <a:pt x="3346101" y="442127"/>
                  </a:lnTo>
                  <a:lnTo>
                    <a:pt x="3112475" y="777921"/>
                  </a:lnTo>
                  <a:lnTo>
                    <a:pt x="0" y="834013"/>
                  </a:lnTo>
                  <a:lnTo>
                    <a:pt x="0" y="702457"/>
                  </a:lnTo>
                  <a:lnTo>
                    <a:pt x="3047225" y="607903"/>
                  </a:lnTo>
                  <a:lnTo>
                    <a:pt x="3218949" y="392394"/>
                  </a:lnTo>
                  <a:lnTo>
                    <a:pt x="3047225" y="201683"/>
                  </a:lnTo>
                  <a:lnTo>
                    <a:pt x="50460" y="128560"/>
                  </a:lnTo>
                  <a:lnTo>
                    <a:pt x="50241"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Rectangle 8"/>
          <p:cNvSpPr>
            <a:spLocks noChangeArrowheads="1"/>
          </p:cNvSpPr>
          <p:nvPr/>
        </p:nvSpPr>
        <p:spPr bwMode="auto">
          <a:xfrm>
            <a:off x="3275856" y="246457"/>
            <a:ext cx="3506862"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065A5A"/>
                </a:solidFill>
                <a:latin typeface="微软雅黑" panose="020B0503020204020204" pitchFamily="34" charset="-122"/>
                <a:ea typeface="微软雅黑" panose="020B0503020204020204" pitchFamily="34" charset="-122"/>
              </a:rPr>
              <a:t>3.2</a:t>
            </a:r>
            <a:r>
              <a:rPr lang="zh-CN" altLang="en-US" b="1" dirty="0">
                <a:solidFill>
                  <a:srgbClr val="065A5A"/>
                </a:solidFill>
                <a:latin typeface="微软雅黑" panose="020B0503020204020204" pitchFamily="34" charset="-122"/>
                <a:ea typeface="微软雅黑" panose="020B0503020204020204" pitchFamily="34" charset="-122"/>
              </a:rPr>
              <a:t>、仪器原理</a:t>
            </a:r>
            <a:endParaRPr lang="zh-CN" altLang="en-US" b="1" dirty="0">
              <a:solidFill>
                <a:srgbClr val="065A5A"/>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3308331" y="185545"/>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四、实验内容</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nvGraphicFramePr>
        <p:xfrm>
          <a:off x="683568" y="4221088"/>
          <a:ext cx="8208912" cy="1920240"/>
        </p:xfrm>
        <a:graphic>
          <a:graphicData uri="http://schemas.openxmlformats.org/drawingml/2006/table">
            <a:tbl>
              <a:tblPr firstRow="1" bandRow="1">
                <a:effectLst>
                  <a:outerShdw blurRad="152400" dist="317500" dir="5400000" sx="90000" sy="-19000" rotWithShape="0">
                    <a:prstClr val="black">
                      <a:alpha val="15000"/>
                    </a:prstClr>
                  </a:outerShdw>
                </a:effectLst>
                <a:tableStyleId>{5C22544A-7EE6-4342-B048-85BDC9FD1C3A}</a:tableStyleId>
              </a:tblPr>
              <a:tblGrid>
                <a:gridCol w="581207"/>
                <a:gridCol w="581207"/>
                <a:gridCol w="581207"/>
                <a:gridCol w="581207"/>
                <a:gridCol w="581207"/>
                <a:gridCol w="581207"/>
                <a:gridCol w="581207"/>
                <a:gridCol w="581207"/>
                <a:gridCol w="581207"/>
                <a:gridCol w="581207"/>
                <a:gridCol w="581207"/>
                <a:gridCol w="581207"/>
                <a:gridCol w="581207"/>
                <a:gridCol w="653221"/>
              </a:tblGrid>
              <a:tr h="576064">
                <a:tc>
                  <a:txBody>
                    <a:bodyPr/>
                    <a:lstStyle/>
                    <a:p>
                      <a:r>
                        <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rPr>
                        <a:t>频率</a:t>
                      </a:r>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r>
              <a:tr h="576064">
                <a:tc>
                  <a:txBody>
                    <a:bodyPr/>
                    <a:lstStyle/>
                    <a:p>
                      <a:r>
                        <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rPr>
                        <a:t>波数</a:t>
                      </a:r>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tcPr>
                </a:tc>
              </a:tr>
              <a:tr h="576064">
                <a:tc>
                  <a:txBody>
                    <a:bodyPr/>
                    <a:lstStyle/>
                    <a:p>
                      <a:r>
                        <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rPr>
                        <a:t>振幅</a:t>
                      </a:r>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c>
                  <a:txBody>
                    <a:bodyPr/>
                    <a:lstStyle/>
                    <a:p>
                      <a:endParaRPr lang="zh-CN" altLang="en-US"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BlToTr w="12700" cap="flat" cmpd="sng" algn="ctr">
                      <a:noFill/>
                      <a:prstDash val="solid"/>
                      <a:round/>
                      <a:headEnd type="none" w="med" len="med"/>
                      <a:tailEnd type="none" w="med" len="med"/>
                    </a:lnBlToTr>
                    <a:solidFill>
                      <a:srgbClr val="FF99CC"/>
                    </a:solidFill>
                  </a:tcPr>
                </a:tc>
              </a:tr>
            </a:tbl>
          </a:graphicData>
        </a:graphic>
      </p:graphicFrame>
      <p:grpSp>
        <p:nvGrpSpPr>
          <p:cNvPr id="23" name="组合 22"/>
          <p:cNvGrpSpPr/>
          <p:nvPr/>
        </p:nvGrpSpPr>
        <p:grpSpPr>
          <a:xfrm>
            <a:off x="683568" y="1207435"/>
            <a:ext cx="7920873" cy="2553288"/>
            <a:chOff x="683568" y="692696"/>
            <a:chExt cx="7920873" cy="2553288"/>
          </a:xfrm>
        </p:grpSpPr>
        <p:grpSp>
          <p:nvGrpSpPr>
            <p:cNvPr id="14" name="组合 13"/>
            <p:cNvGrpSpPr/>
            <p:nvPr/>
          </p:nvGrpSpPr>
          <p:grpSpPr>
            <a:xfrm>
              <a:off x="683568" y="692696"/>
              <a:ext cx="7920873" cy="2553288"/>
              <a:chOff x="971601" y="371275"/>
              <a:chExt cx="7026506" cy="3176146"/>
            </a:xfrm>
          </p:grpSpPr>
          <p:pic>
            <p:nvPicPr>
              <p:cNvPr id="4" name="Picture 6"/>
              <p:cNvPicPr>
                <a:picLocks noChangeAspect="1" noChangeArrowheads="1"/>
              </p:cNvPicPr>
              <p:nvPr/>
            </p:nvPicPr>
            <p:blipFill>
              <a:blip r:embed="rId1" cstate="print"/>
              <a:srcRect/>
              <a:stretch>
                <a:fillRect/>
              </a:stretch>
            </p:blipFill>
            <p:spPr bwMode="auto">
              <a:xfrm>
                <a:off x="971601" y="371275"/>
                <a:ext cx="7026506" cy="2977800"/>
              </a:xfrm>
              <a:prstGeom prst="rect">
                <a:avLst/>
              </a:prstGeom>
              <a:noFill/>
              <a:ln w="9525">
                <a:noFill/>
                <a:miter lim="800000"/>
                <a:headEnd/>
                <a:tailEnd/>
              </a:ln>
            </p:spPr>
          </p:pic>
          <p:sp>
            <p:nvSpPr>
              <p:cNvPr id="4104" name="Text Box 8"/>
              <p:cNvSpPr txBox="1">
                <a:spLocks noChangeArrowheads="1"/>
              </p:cNvSpPr>
              <p:nvPr/>
            </p:nvSpPr>
            <p:spPr bwMode="auto">
              <a:xfrm>
                <a:off x="2494979" y="2984499"/>
                <a:ext cx="1049544" cy="562922"/>
              </a:xfrm>
              <a:prstGeom prst="rect">
                <a:avLst/>
              </a:prstGeom>
              <a:noFill/>
              <a:ln w="9525">
                <a:noFill/>
                <a:miter lim="800000"/>
              </a:ln>
            </p:spPr>
            <p:txBody>
              <a:bodyPr vert="horz" wrap="square" lIns="91440" tIns="45720" rIns="91440" bIns="45720" numCol="1" anchor="t" anchorCtr="0" compatLnSpc="1"/>
              <a:lstStyle/>
              <a:p>
                <a:pPr algn="just"/>
                <a:r>
                  <a:rPr lang="en-US" altLang="zh-CN" sz="1600" b="1" i="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600" b="1" i="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波群首</a:t>
                </a:r>
                <a:endParaRPr lang="zh-CN" altLang="en-US" sz="16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106" name="Text Box 10"/>
              <p:cNvSpPr txBox="1">
                <a:spLocks noChangeArrowheads="1"/>
              </p:cNvSpPr>
              <p:nvPr/>
            </p:nvSpPr>
            <p:spPr bwMode="auto">
              <a:xfrm>
                <a:off x="5426674" y="3007478"/>
                <a:ext cx="1049544" cy="539942"/>
              </a:xfrm>
              <a:prstGeom prst="rect">
                <a:avLst/>
              </a:prstGeom>
              <a:noFill/>
              <a:ln w="9525">
                <a:noFill/>
                <a:miter lim="800000"/>
              </a:ln>
            </p:spPr>
            <p:txBody>
              <a:bodyPr vert="horz" wrap="square" lIns="91440" tIns="45720" rIns="91440" bIns="45720" numCol="1" anchor="t" anchorCtr="0" compatLnSpc="1"/>
              <a:lstStyle/>
              <a:p>
                <a:pPr lvl="0" algn="just"/>
                <a:r>
                  <a:rPr lang="en-US" altLang="zh-CN" sz="1600" b="1" i="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6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波群尾</a:t>
                </a:r>
                <a:endParaRPr lang="zh-CN" altLang="en-US" sz="1600" b="1"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cxnSp>
          <p:nvCxnSpPr>
            <p:cNvPr id="19" name="直接箭头连接符 18"/>
            <p:cNvCxnSpPr/>
            <p:nvPr/>
          </p:nvCxnSpPr>
          <p:spPr>
            <a:xfrm>
              <a:off x="2875624" y="2643528"/>
              <a:ext cx="0" cy="216000"/>
            </a:xfrm>
            <a:prstGeom prst="straightConnector1">
              <a:avLst/>
            </a:prstGeom>
            <a:ln w="28575">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032256" y="2439312"/>
              <a:ext cx="0" cy="324000"/>
            </a:xfrm>
            <a:prstGeom prst="straightConnector1">
              <a:avLst/>
            </a:prstGeom>
            <a:ln w="28575">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 name="Rectangle 8"/>
          <p:cNvSpPr>
            <a:spLocks noChangeArrowheads="1"/>
          </p:cNvSpPr>
          <p:nvPr/>
        </p:nvSpPr>
        <p:spPr bwMode="auto">
          <a:xfrm>
            <a:off x="3248227" y="193932"/>
            <a:ext cx="3827335"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065A5A"/>
                </a:solidFill>
                <a:latin typeface="微软雅黑" panose="020B0503020204020204" pitchFamily="34" charset="-122"/>
                <a:ea typeface="微软雅黑" panose="020B0503020204020204" pitchFamily="34" charset="-122"/>
              </a:rPr>
              <a:t>4.1</a:t>
            </a:r>
            <a:r>
              <a:rPr lang="zh-CN" altLang="en-US" b="1" dirty="0">
                <a:solidFill>
                  <a:srgbClr val="065A5A"/>
                </a:solidFill>
                <a:latin typeface="微软雅黑" panose="020B0503020204020204" pitchFamily="34" charset="-122"/>
                <a:ea typeface="微软雅黑" panose="020B0503020204020204" pitchFamily="34" charset="-122"/>
              </a:rPr>
              <a:t>测量音叉的谐振曲线</a:t>
            </a:r>
            <a:endParaRPr lang="zh-CN" altLang="en-US" b="1" dirty="0">
              <a:solidFill>
                <a:srgbClr val="065A5A"/>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251520" y="223768"/>
            <a:ext cx="3827335"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b="1" dirty="0">
                <a:solidFill>
                  <a:srgbClr val="065A5A"/>
                </a:solidFill>
                <a:latin typeface="微软雅黑" panose="020B0503020204020204" pitchFamily="34" charset="-122"/>
                <a:ea typeface="微软雅黑" panose="020B0503020204020204" pitchFamily="34" charset="-122"/>
              </a:rPr>
              <a:t>实验步骤</a:t>
            </a:r>
            <a:endParaRPr lang="zh-CN" altLang="en-US" b="1" dirty="0">
              <a:solidFill>
                <a:srgbClr val="065A5A"/>
              </a:solidFill>
              <a:latin typeface="微软雅黑" panose="020B0503020204020204" pitchFamily="34" charset="-122"/>
              <a:ea typeface="微软雅黑" panose="020B0503020204020204" pitchFamily="34" charset="-122"/>
            </a:endParaRPr>
          </a:p>
        </p:txBody>
      </p:sp>
      <p:sp>
        <p:nvSpPr>
          <p:cNvPr id="3" name="矩形 2"/>
          <p:cNvSpPr/>
          <p:nvPr/>
        </p:nvSpPr>
        <p:spPr>
          <a:xfrm>
            <a:off x="-325" y="828846"/>
            <a:ext cx="8352928" cy="1169551"/>
          </a:xfrm>
          <a:prstGeom prst="rect">
            <a:avLst/>
          </a:prstGeom>
        </p:spPr>
        <p:txBody>
          <a:bodyPr wrap="square">
            <a:spAutoFit/>
          </a:bodyPr>
          <a:lstStyle/>
          <a:p>
            <a:pPr>
              <a:lnSpc>
                <a:spcPts val="2100"/>
              </a:lnSpc>
              <a:spcAft>
                <a:spcPts val="0"/>
              </a:spcAft>
            </a:pPr>
            <a:r>
              <a:rPr lang="zh-CN" altLang="en-US"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1</a:t>
            </a:r>
            <a:r>
              <a:rPr lang="zh-CN" altLang="zh-CN" b="1" kern="100" dirty="0">
                <a:solidFill>
                  <a:srgbClr val="FF0000"/>
                </a:solidFill>
                <a:latin typeface="华文中宋" panose="02010600040101010101" pitchFamily="2" charset="-122"/>
              </a:rPr>
              <a:t>）几何光路调整</a:t>
            </a:r>
            <a:endParaRPr lang="zh-CN" altLang="zh-CN" b="1" kern="100" dirty="0">
              <a:solidFill>
                <a:srgbClr val="FF0000"/>
              </a:solidFill>
              <a:latin typeface="华文中宋" panose="02010600040101010101" pitchFamily="2" charset="-122"/>
            </a:endParaRPr>
          </a:p>
          <a:p>
            <a:pPr indent="276225">
              <a:lnSpc>
                <a:spcPts val="2100"/>
              </a:lnSpc>
              <a:spcAft>
                <a:spcPts val="0"/>
              </a:spcAft>
            </a:pPr>
            <a:r>
              <a:rPr lang="zh-CN" altLang="zh-CN" sz="2000" b="1" kern="100" dirty="0">
                <a:solidFill>
                  <a:srgbClr val="000066"/>
                </a:solidFill>
                <a:latin typeface="华文中宋" panose="02010600040101010101" pitchFamily="2" charset="-122"/>
              </a:rPr>
              <a:t>微调半导体激光器的左右、俯昂调节手轮，让光束从安装静止光栅架的孔中心通过。调节光电池架手轮，让某一级衍射光正好落入光电池前的小孔内。锁紧激光器。</a:t>
            </a:r>
            <a:endParaRPr lang="zh-CN" altLang="zh-CN" sz="2000" b="1" kern="100" dirty="0">
              <a:solidFill>
                <a:srgbClr val="000066"/>
              </a:solidFill>
              <a:latin typeface="华文中宋" panose="02010600040101010101" pitchFamily="2" charset="-122"/>
            </a:endParaRPr>
          </a:p>
        </p:txBody>
      </p:sp>
      <p:sp>
        <p:nvSpPr>
          <p:cNvPr id="4" name="矩形 3"/>
          <p:cNvSpPr/>
          <p:nvPr/>
        </p:nvSpPr>
        <p:spPr>
          <a:xfrm>
            <a:off x="0" y="1998397"/>
            <a:ext cx="8352928" cy="900246"/>
          </a:xfrm>
          <a:prstGeom prst="rect">
            <a:avLst/>
          </a:prstGeom>
        </p:spPr>
        <p:txBody>
          <a:bodyPr wrap="square">
            <a:spAutoFit/>
          </a:bodyPr>
          <a:lstStyle/>
          <a:p>
            <a:pPr>
              <a:lnSpc>
                <a:spcPts val="2100"/>
              </a:lnSpc>
              <a:spcAft>
                <a:spcPts val="0"/>
              </a:spcAft>
            </a:pPr>
            <a:r>
              <a:rPr lang="zh-CN" alt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2</a:t>
            </a:r>
            <a:r>
              <a:rPr lang="zh-CN" altLang="zh-CN" b="1" kern="100" dirty="0">
                <a:solidFill>
                  <a:srgbClr val="FF0000"/>
                </a:solidFill>
                <a:latin typeface="华文中宋" panose="02010600040101010101" pitchFamily="2" charset="-122"/>
              </a:rPr>
              <a:t>）双光栅调整</a:t>
            </a:r>
            <a:endParaRPr lang="zh-CN" altLang="zh-CN" b="1" kern="100" dirty="0">
              <a:solidFill>
                <a:srgbClr val="FF0000"/>
              </a:solidFill>
              <a:latin typeface="华文中宋" panose="02010600040101010101" pitchFamily="2" charset="-122"/>
            </a:endParaRPr>
          </a:p>
          <a:p>
            <a:pPr indent="266700">
              <a:lnSpc>
                <a:spcPts val="2100"/>
              </a:lnSpc>
              <a:spcAft>
                <a:spcPts val="0"/>
              </a:spcAft>
            </a:pPr>
            <a:r>
              <a:rPr lang="zh-CN" altLang="zh-CN" sz="2000" b="1" kern="100" dirty="0">
                <a:solidFill>
                  <a:srgbClr val="000066"/>
                </a:solidFill>
                <a:latin typeface="华文中宋" panose="02010600040101010101" pitchFamily="2" charset="-122"/>
              </a:rPr>
              <a:t>慢慢转动光栅架，务必仔细观察调节，使得二个光束尽可能重合。去掉观察屏，轻轻敲击音叉，在示波器上应看到拍频波。</a:t>
            </a:r>
            <a:endParaRPr lang="zh-CN" altLang="zh-CN" sz="2000" b="1" kern="100" dirty="0">
              <a:solidFill>
                <a:srgbClr val="FF99CC"/>
              </a:solidFill>
              <a:latin typeface="华文中宋" panose="02010600040101010101" pitchFamily="2" charset="-122"/>
            </a:endParaRPr>
          </a:p>
        </p:txBody>
      </p:sp>
      <p:sp>
        <p:nvSpPr>
          <p:cNvPr id="5" name="Rectangle 2"/>
          <p:cNvSpPr>
            <a:spLocks noChangeArrowheads="1"/>
          </p:cNvSpPr>
          <p:nvPr/>
        </p:nvSpPr>
        <p:spPr bwMode="auto">
          <a:xfrm>
            <a:off x="37821" y="2874563"/>
            <a:ext cx="8276635" cy="159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defTabSz="914400" eaLnBrk="0" latinLnBrk="0" hangingPunct="0">
              <a:lnSpc>
                <a:spcPts val="2100"/>
              </a:lnSpc>
              <a:spcAft>
                <a:spcPts val="0"/>
              </a:spcAft>
              <a:buClrTx/>
              <a:buSzTx/>
              <a:buFontTx/>
              <a:buNone/>
            </a:pPr>
            <a:r>
              <a:rPr 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3</a:t>
            </a:r>
            <a:r>
              <a:rPr lang="zh-CN" altLang="en-US" b="1" kern="100" dirty="0">
                <a:solidFill>
                  <a:srgbClr val="FF0000"/>
                </a:solidFill>
                <a:latin typeface="华文中宋" panose="02010600040101010101" pitchFamily="2" charset="-122"/>
              </a:rPr>
              <a:t>）音叉谐振调节</a:t>
            </a:r>
            <a:endParaRPr lang="zh-CN" altLang="en-US" b="1" kern="100" dirty="0">
              <a:solidFill>
                <a:srgbClr val="FF0000"/>
              </a:solidFill>
              <a:latin typeface="华文中宋" panose="02010600040101010101" pitchFamily="2" charset="-122"/>
            </a:endParaRPr>
          </a:p>
          <a:p>
            <a:pPr eaLnBrk="0" hangingPunct="0"/>
            <a:r>
              <a:rPr lang="zh-CN" altLang="en-US" sz="2000" b="1" kern="100" dirty="0">
                <a:solidFill>
                  <a:srgbClr val="000066"/>
                </a:solidFill>
                <a:latin typeface="华文中宋" panose="02010600040101010101" pitchFamily="2" charset="-122"/>
              </a:rPr>
              <a:t>  先将“功率”旋钮置于</a:t>
            </a:r>
            <a:r>
              <a:rPr lang="en-US" altLang="zh-CN" sz="2000" b="1" kern="100" dirty="0">
                <a:solidFill>
                  <a:srgbClr val="000066"/>
                </a:solidFill>
                <a:latin typeface="华文中宋" panose="02010600040101010101" pitchFamily="2" charset="-122"/>
              </a:rPr>
              <a:t>6--7</a:t>
            </a:r>
            <a:r>
              <a:rPr lang="zh-CN" altLang="en-US" sz="2000" b="1" kern="100" dirty="0">
                <a:solidFill>
                  <a:srgbClr val="000066"/>
                </a:solidFill>
                <a:latin typeface="华文中宋" panose="02010600040101010101" pitchFamily="2" charset="-122"/>
              </a:rPr>
              <a:t>点钟附近，调节“频率”旋钮，（</a:t>
            </a:r>
            <a:r>
              <a:rPr lang="en-US" altLang="zh-CN" sz="2000" b="1" kern="100" dirty="0">
                <a:solidFill>
                  <a:srgbClr val="000066"/>
                </a:solidFill>
                <a:latin typeface="华文中宋" panose="02010600040101010101" pitchFamily="2" charset="-122"/>
              </a:rPr>
              <a:t>500Hz</a:t>
            </a:r>
            <a:r>
              <a:rPr lang="zh-CN" altLang="zh-CN" sz="2000" b="1" kern="100" dirty="0">
                <a:solidFill>
                  <a:srgbClr val="000066"/>
                </a:solidFill>
                <a:latin typeface="华文中宋" panose="02010600040101010101" pitchFamily="2" charset="-122"/>
              </a:rPr>
              <a:t>附近），使音叉谐振。如音叉谐振太强烈，将“功率”旋钮向小钟方向转动，使在示波器上看到的</a:t>
            </a:r>
            <a:r>
              <a:rPr lang="en-US" altLang="zh-CN" sz="2000" b="1" kern="100" dirty="0">
                <a:solidFill>
                  <a:srgbClr val="000066"/>
                </a:solidFill>
                <a:latin typeface="华文中宋" panose="02010600040101010101" pitchFamily="2" charset="-122"/>
              </a:rPr>
              <a:t>T/2</a:t>
            </a:r>
            <a:r>
              <a:rPr lang="zh-CN" altLang="en-US" sz="2000" b="1" kern="100" dirty="0">
                <a:solidFill>
                  <a:srgbClr val="000066"/>
                </a:solidFill>
                <a:latin typeface="华文中宋" panose="02010600040101010101" pitchFamily="2" charset="-122"/>
              </a:rPr>
              <a:t>内光拍的波数为</a:t>
            </a:r>
            <a:r>
              <a:rPr lang="en-US" altLang="zh-CN" sz="2000" b="1" kern="100" dirty="0">
                <a:solidFill>
                  <a:srgbClr val="000066"/>
                </a:solidFill>
                <a:latin typeface="华文中宋" panose="02010600040101010101" pitchFamily="2" charset="-122"/>
              </a:rPr>
              <a:t>10</a:t>
            </a:r>
            <a:r>
              <a:rPr lang="zh-CN" altLang="en-US" sz="2000" b="1" kern="100" dirty="0">
                <a:solidFill>
                  <a:srgbClr val="000066"/>
                </a:solidFill>
                <a:latin typeface="华文中宋" panose="02010600040101010101" pitchFamily="2" charset="-122"/>
              </a:rPr>
              <a:t>～</a:t>
            </a:r>
            <a:r>
              <a:rPr lang="en-US" altLang="zh-CN" sz="2000" b="1" kern="100" dirty="0">
                <a:solidFill>
                  <a:srgbClr val="000066"/>
                </a:solidFill>
                <a:latin typeface="华文中宋" panose="02010600040101010101" pitchFamily="2" charset="-122"/>
              </a:rPr>
              <a:t>20</a:t>
            </a:r>
            <a:r>
              <a:rPr lang="zh-CN" altLang="en-US" sz="2000" b="1" kern="100" dirty="0">
                <a:solidFill>
                  <a:srgbClr val="000066"/>
                </a:solidFill>
                <a:latin typeface="华文中宋" panose="02010600040101010101" pitchFamily="2" charset="-122"/>
              </a:rPr>
              <a:t>个左右较合适。</a:t>
            </a:r>
            <a:endParaRPr lang="zh-CN" altLang="en-US" sz="2000" b="1" kern="100" dirty="0">
              <a:solidFill>
                <a:srgbClr val="000066"/>
              </a:solidFill>
              <a:latin typeface="华文中宋"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2000" b="1" kern="100" dirty="0">
              <a:solidFill>
                <a:srgbClr val="000066"/>
              </a:solidFill>
              <a:latin typeface="华文中宋" panose="02010600040101010101" pitchFamily="2" charset="-122"/>
            </a:endParaRPr>
          </a:p>
        </p:txBody>
      </p:sp>
      <p:sp>
        <p:nvSpPr>
          <p:cNvPr id="9" name="矩形 8"/>
          <p:cNvSpPr/>
          <p:nvPr/>
        </p:nvSpPr>
        <p:spPr>
          <a:xfrm>
            <a:off x="69888" y="4102271"/>
            <a:ext cx="9182631" cy="1977464"/>
          </a:xfrm>
          <a:prstGeom prst="rect">
            <a:avLst/>
          </a:prstGeom>
        </p:spPr>
        <p:txBody>
          <a:bodyPr wrap="square">
            <a:spAutoFit/>
          </a:bodyPr>
          <a:lstStyle/>
          <a:p>
            <a:pPr eaLnBrk="0" hangingPunct="0">
              <a:lnSpc>
                <a:spcPts val="2100"/>
              </a:lnSpc>
              <a:spcAft>
                <a:spcPts val="0"/>
              </a:spcAft>
            </a:pPr>
            <a:r>
              <a:rPr lang="zh-CN" alt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4</a:t>
            </a:r>
            <a:r>
              <a:rPr lang="zh-CN" altLang="zh-CN" b="1" kern="100" dirty="0">
                <a:solidFill>
                  <a:srgbClr val="FF0000"/>
                </a:solidFill>
                <a:latin typeface="华文中宋" panose="02010600040101010101" pitchFamily="2" charset="-122"/>
              </a:rPr>
              <a:t>）波形调节</a:t>
            </a:r>
            <a:endParaRPr lang="zh-CN" altLang="zh-CN" b="1" kern="100" dirty="0">
              <a:solidFill>
                <a:srgbClr val="FF0000"/>
              </a:solidFill>
              <a:latin typeface="华文中宋" panose="02010600040101010101" pitchFamily="2" charset="-122"/>
            </a:endParaRPr>
          </a:p>
          <a:p>
            <a:pPr>
              <a:lnSpc>
                <a:spcPts val="2100"/>
              </a:lnSpc>
              <a:spcAft>
                <a:spcPts val="0"/>
              </a:spcAft>
            </a:pPr>
            <a:r>
              <a:rPr lang="en-US" altLang="zh-CN" sz="2000" b="1" kern="100" dirty="0">
                <a:solidFill>
                  <a:srgbClr val="000066"/>
                </a:solidFill>
                <a:latin typeface="华文中宋" panose="02010600040101010101" pitchFamily="2" charset="-122"/>
              </a:rPr>
              <a:t>    </a:t>
            </a:r>
            <a:r>
              <a:rPr lang="zh-CN" altLang="zh-CN" sz="2000" b="1" kern="100" dirty="0">
                <a:solidFill>
                  <a:srgbClr val="000066"/>
                </a:solidFill>
                <a:latin typeface="华文中宋" panose="02010600040101010101" pitchFamily="2" charset="-122"/>
              </a:rPr>
              <a:t>光路粗调完成后，就可以看到一些拍频波，但欲获得光滑细腻的波形，还须作些仔细的反复调节。稍稍松开固定静光栅架的手轮，试着微微转动光栅架，改善动光栅衍射光斑与静光栅衍射光斑的重合度，在两光栅产生的衍射光斑重合区域中，不是每一点都能产生拍频波，所以光斑正中心对准光电池上的小孔时，并不一定都能产生好的波形，有时光斑的边缘即能产生好的波形，可以微调光电池架或激光器的</a:t>
            </a:r>
            <a:r>
              <a:rPr lang="en-US" altLang="zh-CN" sz="2000" b="1" kern="100" dirty="0">
                <a:solidFill>
                  <a:srgbClr val="000066"/>
                </a:solidFill>
                <a:latin typeface="华文中宋" panose="02010600040101010101" pitchFamily="2" charset="-122"/>
              </a:rPr>
              <a:t>X-Y</a:t>
            </a:r>
            <a:r>
              <a:rPr lang="zh-CN" altLang="zh-CN" sz="2000" b="1" kern="100" dirty="0">
                <a:solidFill>
                  <a:srgbClr val="000066"/>
                </a:solidFill>
                <a:latin typeface="华文中宋" panose="02010600040101010101" pitchFamily="2" charset="-122"/>
              </a:rPr>
              <a:t>微调手轮，改变一下光斑在光电池上的位置，看看波形有否改善。</a:t>
            </a:r>
            <a:endParaRPr lang="zh-CN" altLang="zh-CN" sz="2000" b="1" kern="100" dirty="0">
              <a:solidFill>
                <a:srgbClr val="000066"/>
              </a:solidFill>
              <a:latin typeface="华文中宋" panose="0201060004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268760"/>
            <a:ext cx="7920880" cy="1015663"/>
          </a:xfrm>
          <a:prstGeom prst="rect">
            <a:avLst/>
          </a:prstGeom>
        </p:spPr>
        <p:txBody>
          <a:bodyPr wrap="square">
            <a:spAutoFit/>
          </a:bodyPr>
          <a:lstStyle/>
          <a:p>
            <a:pPr>
              <a:lnSpc>
                <a:spcPts val="2400"/>
              </a:lnSpc>
              <a:spcAft>
                <a:spcPts val="0"/>
              </a:spcAft>
            </a:pPr>
            <a:r>
              <a:rPr lang="zh-CN" altLang="zh-CN" b="1" kern="100" dirty="0">
                <a:solidFill>
                  <a:srgbClr val="FF0000"/>
                </a:solidFill>
                <a:latin typeface="华文中宋" panose="02010600040101010101" pitchFamily="2" charset="-122"/>
              </a:rPr>
              <a:t>（</a:t>
            </a:r>
            <a:r>
              <a:rPr lang="en-US" altLang="zh-CN" b="1" kern="100" dirty="0">
                <a:solidFill>
                  <a:srgbClr val="FF0000"/>
                </a:solidFill>
                <a:latin typeface="华文中宋" panose="02010600040101010101" pitchFamily="2" charset="-122"/>
              </a:rPr>
              <a:t>5</a:t>
            </a:r>
            <a:r>
              <a:rPr lang="zh-CN" altLang="zh-CN" b="1" kern="100" dirty="0">
                <a:solidFill>
                  <a:srgbClr val="FF0000"/>
                </a:solidFill>
                <a:latin typeface="华文中宋" panose="02010600040101010101" pitchFamily="2" charset="-122"/>
              </a:rPr>
              <a:t>）测出外力驱动音叉时的揩振曲线</a:t>
            </a:r>
            <a:endParaRPr lang="zh-CN" altLang="zh-CN" b="1" kern="100" dirty="0">
              <a:solidFill>
                <a:srgbClr val="FF0000"/>
              </a:solidFill>
              <a:latin typeface="华文中宋" panose="02010600040101010101" pitchFamily="2" charset="-122"/>
            </a:endParaRPr>
          </a:p>
          <a:p>
            <a:pPr>
              <a:lnSpc>
                <a:spcPts val="2400"/>
              </a:lnSpc>
              <a:spcAft>
                <a:spcPts val="0"/>
              </a:spcAft>
            </a:pPr>
            <a:r>
              <a:rPr lang="en-US" altLang="zh-CN" sz="2000" b="1" kern="100" dirty="0">
                <a:solidFill>
                  <a:srgbClr val="000066"/>
                </a:solidFill>
                <a:latin typeface="华文中宋" panose="02010600040101010101" pitchFamily="2" charset="-122"/>
              </a:rPr>
              <a:t>     </a:t>
            </a:r>
            <a:r>
              <a:rPr lang="zh-CN" altLang="zh-CN" sz="2000" b="1" kern="100" dirty="0">
                <a:solidFill>
                  <a:srgbClr val="000066"/>
                </a:solidFill>
                <a:latin typeface="华文中宋" panose="02010600040101010101" pitchFamily="2" charset="-122"/>
              </a:rPr>
              <a:t>固定“功率”旋钮位置，小心调节“频率”旋钮，作出音叉的频率－－振幅曲线。</a:t>
            </a:r>
            <a:endParaRPr lang="zh-CN" altLang="zh-CN" sz="2000" b="1" kern="100" dirty="0">
              <a:solidFill>
                <a:srgbClr val="000066"/>
              </a:solidFill>
              <a:latin typeface="华文中宋" panose="0201060004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nvGraphicFramePr>
        <p:xfrm>
          <a:off x="3707904" y="1124744"/>
          <a:ext cx="4968552" cy="43204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表格 4"/>
          <p:cNvGraphicFramePr>
            <a:graphicFrameLocks noGrp="1"/>
          </p:cNvGraphicFramePr>
          <p:nvPr/>
        </p:nvGraphicFramePr>
        <p:xfrm>
          <a:off x="323528" y="1124744"/>
          <a:ext cx="2448273" cy="4320486"/>
        </p:xfrm>
        <a:graphic>
          <a:graphicData uri="http://schemas.openxmlformats.org/drawingml/2006/table">
            <a:tbl>
              <a:tblPr/>
              <a:tblGrid>
                <a:gridCol w="816091"/>
                <a:gridCol w="816091"/>
                <a:gridCol w="816091"/>
              </a:tblGrid>
              <a:tr h="227394">
                <a:tc>
                  <a:txBody>
                    <a:bodyPr/>
                    <a:lstStyle/>
                    <a:p>
                      <a:pPr algn="l" fontAlgn="ctr"/>
                      <a:r>
                        <a:rPr lang="zh-CN" altLang="en-US" sz="1400" b="1" i="0" u="none" strike="noStrike" dirty="0">
                          <a:solidFill>
                            <a:srgbClr val="006666"/>
                          </a:solidFill>
                          <a:latin typeface="宋体" panose="02010600030101010101" pitchFamily="2" charset="-122"/>
                        </a:rPr>
                        <a:t>频率</a:t>
                      </a:r>
                      <a:r>
                        <a:rPr lang="en-US" sz="1400" b="1" i="0" u="none" strike="noStrike" dirty="0">
                          <a:solidFill>
                            <a:srgbClr val="006666"/>
                          </a:solidFill>
                          <a:latin typeface="宋体" panose="02010600030101010101" pitchFamily="2" charset="-122"/>
                        </a:rPr>
                        <a:t>Hz</a:t>
                      </a:r>
                      <a:endParaRPr lang="en-US"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1" i="0" u="none" strike="noStrike">
                          <a:solidFill>
                            <a:srgbClr val="006666"/>
                          </a:solidFill>
                          <a:latin typeface="宋体" panose="02010600030101010101" pitchFamily="2" charset="-122"/>
                        </a:rPr>
                        <a:t>波数</a:t>
                      </a:r>
                      <a:endParaRPr lang="zh-CN" altLang="en-US"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1" i="0" u="none" strike="noStrike">
                          <a:solidFill>
                            <a:srgbClr val="006666"/>
                          </a:solidFill>
                          <a:latin typeface="宋体" panose="02010600030101010101" pitchFamily="2" charset="-122"/>
                        </a:rPr>
                        <a:t>A（mm)</a:t>
                      </a:r>
                      <a:endParaRPr lang="en-US"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dirty="0">
                          <a:solidFill>
                            <a:srgbClr val="006666"/>
                          </a:solidFill>
                          <a:latin typeface="宋体" panose="02010600030101010101" pitchFamily="2" charset="-122"/>
                        </a:rPr>
                        <a:t>507.9</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3.50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0.0175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4.00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0.0200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508.1</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4.50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0.0225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508.2</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5.25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0.0263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508.3</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6.25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0.0313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508.4</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9.25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0.0463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508.5</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12.75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0.0638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508.6</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17.25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0.0863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508.7</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21.25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0.1063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508.8</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27.25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0.1363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508.9</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23.00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0.1150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509</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10.00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0.0500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509.2</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6.00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0.0300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509.3</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5.70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0.0285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509.4</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5.10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0.0255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509.5</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4.25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0.0213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509.6</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3.50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0.0175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7394">
                <a:tc>
                  <a:txBody>
                    <a:bodyPr/>
                    <a:lstStyle/>
                    <a:p>
                      <a:pPr algn="l" fontAlgn="ctr"/>
                      <a:r>
                        <a:rPr lang="en-US" altLang="zh-CN" sz="1400" b="1" i="0" u="none" strike="noStrike">
                          <a:solidFill>
                            <a:srgbClr val="006666"/>
                          </a:solidFill>
                          <a:latin typeface="宋体" panose="02010600030101010101" pitchFamily="2" charset="-122"/>
                        </a:rPr>
                        <a:t>509.7</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a:solidFill>
                            <a:srgbClr val="006666"/>
                          </a:solidFill>
                          <a:latin typeface="宋体" panose="02010600030101010101" pitchFamily="2" charset="-122"/>
                        </a:rPr>
                        <a:t>3.25 </a:t>
                      </a:r>
                      <a:endParaRPr lang="en-US" altLang="zh-CN" sz="1400" b="1" i="0" u="none" strike="noStrike">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400" b="1" i="0" u="none" strike="noStrike" dirty="0">
                          <a:solidFill>
                            <a:srgbClr val="006666"/>
                          </a:solidFill>
                          <a:latin typeface="宋体" panose="02010600030101010101" pitchFamily="2" charset="-122"/>
                        </a:rPr>
                        <a:t>0.0163 </a:t>
                      </a:r>
                      <a:endParaRPr lang="en-US" altLang="zh-CN" sz="1400" b="1" i="0" u="none" strike="noStrike" dirty="0">
                        <a:solidFill>
                          <a:srgbClr val="006666"/>
                        </a:solidFill>
                        <a:latin typeface="宋体" panose="02010600030101010101" pitchFamily="2"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8"/>
          <p:cNvSpPr>
            <a:spLocks noChangeArrowheads="1"/>
          </p:cNvSpPr>
          <p:nvPr/>
        </p:nvSpPr>
        <p:spPr bwMode="auto">
          <a:xfrm>
            <a:off x="5220072" y="5445223"/>
            <a:ext cx="2592288"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b="1" dirty="0">
                <a:solidFill>
                  <a:srgbClr val="065A5A"/>
                </a:solidFill>
                <a:latin typeface="微软雅黑" panose="020B0503020204020204" pitchFamily="34" charset="-122"/>
                <a:ea typeface="微软雅黑" panose="020B0503020204020204" pitchFamily="34" charset="-122"/>
              </a:rPr>
              <a:t>音叉的谐振曲线</a:t>
            </a:r>
            <a:endParaRPr lang="zh-CN" altLang="en-US" b="1" dirty="0">
              <a:solidFill>
                <a:srgbClr val="065A5A"/>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五、报告要求</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8"/>
          <p:cNvSpPr>
            <a:spLocks noChangeArrowheads="1"/>
          </p:cNvSpPr>
          <p:nvPr/>
        </p:nvSpPr>
        <p:spPr bwMode="auto">
          <a:xfrm>
            <a:off x="3222084" y="193932"/>
            <a:ext cx="5454372"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065A5A"/>
                </a:solidFill>
                <a:latin typeface="微软雅黑" panose="020B0503020204020204" pitchFamily="34" charset="-122"/>
                <a:ea typeface="微软雅黑" panose="020B0503020204020204" pitchFamily="34" charset="-122"/>
              </a:rPr>
              <a:t>5.1</a:t>
            </a:r>
            <a:r>
              <a:rPr lang="zh-CN" altLang="en-US" b="1" dirty="0">
                <a:solidFill>
                  <a:srgbClr val="065A5A"/>
                </a:solidFill>
                <a:latin typeface="微软雅黑" panose="020B0503020204020204" pitchFamily="34" charset="-122"/>
                <a:ea typeface="微软雅黑" panose="020B0503020204020204" pitchFamily="34" charset="-122"/>
              </a:rPr>
              <a:t>数据处理：做音叉的谐振曲线</a:t>
            </a:r>
            <a:endParaRPr lang="zh-CN" altLang="en-US" b="1" dirty="0">
              <a:solidFill>
                <a:srgbClr val="065A5A"/>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3950" y="2060848"/>
            <a:ext cx="7848872" cy="2308324"/>
          </a:xfrm>
          <a:prstGeom prst="rect">
            <a:avLst/>
          </a:prstGeom>
        </p:spPr>
        <p:txBody>
          <a:bodyPr wrap="square">
            <a:spAutoFit/>
          </a:bodyPr>
          <a:lstStyle/>
          <a:p>
            <a:pPr indent="133350">
              <a:lnSpc>
                <a:spcPct val="150000"/>
              </a:lnSpc>
              <a:spcAft>
                <a:spcPts val="0"/>
              </a:spcAft>
            </a:pPr>
            <a:r>
              <a:rPr lang="en-US" altLang="zh-CN" b="1" kern="100" dirty="0">
                <a:solidFill>
                  <a:srgbClr val="000066"/>
                </a:solidFill>
                <a:latin typeface="微软雅黑" panose="020B0503020204020204" pitchFamily="34" charset="-122"/>
                <a:ea typeface="微软雅黑" panose="020B0503020204020204" pitchFamily="34" charset="-122"/>
              </a:rPr>
              <a:t>1</a:t>
            </a:r>
            <a:r>
              <a:rPr lang="zh-CN" altLang="zh-CN" b="1" kern="100" dirty="0">
                <a:solidFill>
                  <a:srgbClr val="000066"/>
                </a:solidFill>
                <a:latin typeface="微软雅黑" panose="020B0503020204020204" pitchFamily="34" charset="-122"/>
                <a:ea typeface="微软雅黑" panose="020B0503020204020204" pitchFamily="34" charset="-122"/>
              </a:rPr>
              <a:t>．如何判断动光栅与静光栅的刻痕已平行？</a:t>
            </a:r>
            <a:endParaRPr lang="zh-CN" altLang="zh-CN" b="1" kern="100" dirty="0">
              <a:solidFill>
                <a:srgbClr val="000066"/>
              </a:solidFill>
              <a:latin typeface="微软雅黑" panose="020B0503020204020204" pitchFamily="34" charset="-122"/>
              <a:ea typeface="微软雅黑" panose="020B0503020204020204" pitchFamily="34" charset="-122"/>
            </a:endParaRPr>
          </a:p>
          <a:p>
            <a:pPr indent="133350">
              <a:lnSpc>
                <a:spcPct val="150000"/>
              </a:lnSpc>
              <a:spcAft>
                <a:spcPts val="0"/>
              </a:spcAft>
            </a:pPr>
            <a:r>
              <a:rPr lang="en-US" altLang="zh-CN" b="1" kern="100" dirty="0">
                <a:solidFill>
                  <a:srgbClr val="000066"/>
                </a:solidFill>
                <a:latin typeface="微软雅黑" panose="020B0503020204020204" pitchFamily="34" charset="-122"/>
                <a:ea typeface="微软雅黑" panose="020B0503020204020204" pitchFamily="34" charset="-122"/>
              </a:rPr>
              <a:t>2</a:t>
            </a:r>
            <a:r>
              <a:rPr lang="zh-CN" altLang="zh-CN" b="1" kern="100" dirty="0">
                <a:solidFill>
                  <a:srgbClr val="000066"/>
                </a:solidFill>
                <a:latin typeface="微软雅黑" panose="020B0503020204020204" pitchFamily="34" charset="-122"/>
                <a:ea typeface="微软雅黑" panose="020B0503020204020204" pitchFamily="34" charset="-122"/>
              </a:rPr>
              <a:t>．作外力驱动音叉谐振曲线时，为什么要固定信号功率？</a:t>
            </a:r>
            <a:endParaRPr lang="zh-CN" altLang="zh-CN" b="1" kern="100" dirty="0">
              <a:solidFill>
                <a:srgbClr val="000066"/>
              </a:solidFill>
              <a:latin typeface="微软雅黑" panose="020B0503020204020204" pitchFamily="34" charset="-122"/>
              <a:ea typeface="微软雅黑" panose="020B0503020204020204" pitchFamily="34" charset="-122"/>
            </a:endParaRPr>
          </a:p>
          <a:p>
            <a:pPr indent="133350">
              <a:lnSpc>
                <a:spcPct val="150000"/>
              </a:lnSpc>
              <a:spcAft>
                <a:spcPts val="0"/>
              </a:spcAft>
            </a:pPr>
            <a:r>
              <a:rPr lang="en-US" altLang="zh-CN" b="1" kern="100" dirty="0">
                <a:solidFill>
                  <a:srgbClr val="000066"/>
                </a:solidFill>
                <a:latin typeface="微软雅黑" panose="020B0503020204020204" pitchFamily="34" charset="-122"/>
                <a:ea typeface="微软雅黑" panose="020B0503020204020204" pitchFamily="34" charset="-122"/>
              </a:rPr>
              <a:t>3</a:t>
            </a:r>
            <a:r>
              <a:rPr lang="zh-CN" altLang="zh-CN" b="1" kern="100" dirty="0">
                <a:solidFill>
                  <a:srgbClr val="000066"/>
                </a:solidFill>
                <a:latin typeface="微软雅黑" panose="020B0503020204020204" pitchFamily="34" charset="-122"/>
                <a:ea typeface="微软雅黑" panose="020B0503020204020204" pitchFamily="34" charset="-122"/>
              </a:rPr>
              <a:t>．本实验测量方法有何优点？测量微振动位移的灵敏度是多少？</a:t>
            </a:r>
            <a:endParaRPr lang="zh-CN" altLang="zh-CN" b="1" kern="100" dirty="0">
              <a:solidFill>
                <a:srgbClr val="000066"/>
              </a:solidFill>
              <a:effectLst/>
              <a:latin typeface="微软雅黑" panose="020B0503020204020204" pitchFamily="34" charset="-122"/>
              <a:ea typeface="微软雅黑" panose="020B0503020204020204" pitchFamily="34" charset="-122"/>
            </a:endParaRPr>
          </a:p>
        </p:txBody>
      </p:sp>
      <p:sp>
        <p:nvSpPr>
          <p:cNvPr id="4" name="Text Box 2"/>
          <p:cNvSpPr txBox="1">
            <a:spLocks noChangeArrowheads="1"/>
          </p:cNvSpPr>
          <p:nvPr/>
        </p:nvSpPr>
        <p:spPr bwMode="auto">
          <a:xfrm>
            <a:off x="179512" y="170797"/>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五、报告要求</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Rectangle 8"/>
          <p:cNvSpPr>
            <a:spLocks noChangeArrowheads="1"/>
          </p:cNvSpPr>
          <p:nvPr/>
        </p:nvSpPr>
        <p:spPr bwMode="auto">
          <a:xfrm>
            <a:off x="494898" y="884297"/>
            <a:ext cx="5454372"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800" b="1" dirty="0">
                <a:solidFill>
                  <a:srgbClr val="065A5A"/>
                </a:solidFill>
                <a:latin typeface="微软雅黑" panose="020B0503020204020204" pitchFamily="34" charset="-122"/>
                <a:ea typeface="微软雅黑" panose="020B0503020204020204" pitchFamily="34" charset="-122"/>
              </a:rPr>
              <a:t>5.2 </a:t>
            </a:r>
            <a:r>
              <a:rPr lang="zh-CN" altLang="en-US" sz="2800" b="1" dirty="0">
                <a:solidFill>
                  <a:srgbClr val="065A5A"/>
                </a:solidFill>
                <a:latin typeface="微软雅黑" panose="020B0503020204020204" pitchFamily="34" charset="-122"/>
                <a:ea typeface="微软雅黑" panose="020B0503020204020204" pitchFamily="34" charset="-122"/>
              </a:rPr>
              <a:t>写实验结论</a:t>
            </a:r>
            <a:endParaRPr lang="zh-CN" altLang="en-US" sz="2800" b="1" dirty="0">
              <a:solidFill>
                <a:srgbClr val="065A5A"/>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49079" y="1578461"/>
            <a:ext cx="5454372" cy="523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800" b="1" dirty="0">
                <a:solidFill>
                  <a:srgbClr val="065A5A"/>
                </a:solidFill>
                <a:latin typeface="微软雅黑" panose="020B0503020204020204" pitchFamily="34" charset="-122"/>
                <a:ea typeface="微软雅黑" panose="020B0503020204020204" pitchFamily="34" charset="-122"/>
              </a:rPr>
              <a:t>5.3 </a:t>
            </a:r>
            <a:r>
              <a:rPr lang="zh-CN" altLang="en-US" sz="2800" b="1" dirty="0">
                <a:solidFill>
                  <a:srgbClr val="065A5A"/>
                </a:solidFill>
                <a:latin typeface="微软雅黑" panose="020B0503020204020204" pitchFamily="34" charset="-122"/>
                <a:ea typeface="微软雅黑" panose="020B0503020204020204" pitchFamily="34" charset="-122"/>
              </a:rPr>
              <a:t>问答题</a:t>
            </a:r>
            <a:endParaRPr lang="zh-CN" altLang="en-US" sz="2800" b="1" dirty="0">
              <a:solidFill>
                <a:srgbClr val="065A5A"/>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s://gimg2.baidu.com/image_search/src=http%3A%2F%2Fn.sinaimg.cn%2Fsinacn14%2F647%2Fw870h577%2F20180617%2Ff527-heauxvy4788128.jpg&amp;refer=http%3A%2F%2Fn.sinaimg.cn&amp;app=2002&amp;size=f9999,10000&amp;q=a80&amp;n=0&amp;g=0n&amp;fmt=jpeg?sec=1634924487&amp;t=71fb9bce4d1de92c82edef55e6e2ab42"/>
          <p:cNvPicPr>
            <a:picLocks noChangeAspect="1" noChangeArrowheads="1"/>
          </p:cNvPicPr>
          <p:nvPr/>
        </p:nvPicPr>
        <p:blipFill rotWithShape="1">
          <a:blip r:embed="rId1">
            <a:extLst>
              <a:ext uri="{28A0092B-C50C-407E-A947-70E740481C1C}">
                <a14:useLocalDpi xmlns:a14="http://schemas.microsoft.com/office/drawing/2010/main" val="0"/>
              </a:ext>
            </a:extLst>
          </a:blip>
          <a:srcRect t="-178" r="4737"/>
          <a:stretch>
            <a:fillRect/>
          </a:stretch>
        </p:blipFill>
        <p:spPr bwMode="auto">
          <a:xfrm>
            <a:off x="-35936" y="0"/>
            <a:ext cx="917993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1"/>
          <p:cNvGrpSpPr/>
          <p:nvPr/>
        </p:nvGrpSpPr>
        <p:grpSpPr bwMode="auto">
          <a:xfrm>
            <a:off x="2027238" y="812800"/>
            <a:ext cx="5873750" cy="2260601"/>
            <a:chOff x="1277" y="391"/>
            <a:chExt cx="3700" cy="1424"/>
          </a:xfrm>
        </p:grpSpPr>
        <p:grpSp>
          <p:nvGrpSpPr>
            <p:cNvPr id="12294" name="Group 4"/>
            <p:cNvGrpSpPr/>
            <p:nvPr/>
          </p:nvGrpSpPr>
          <p:grpSpPr bwMode="auto">
            <a:xfrm>
              <a:off x="1565" y="391"/>
              <a:ext cx="2578" cy="654"/>
              <a:chOff x="2294" y="3125"/>
              <a:chExt cx="2578" cy="654"/>
            </a:xfrm>
          </p:grpSpPr>
          <p:sp>
            <p:nvSpPr>
              <p:cNvPr id="12297" name="Text Box 5"/>
              <p:cNvSpPr txBox="1">
                <a:spLocks noChangeArrowheads="1"/>
              </p:cNvSpPr>
              <p:nvPr/>
            </p:nvSpPr>
            <p:spPr bwMode="auto">
              <a:xfrm>
                <a:off x="2294" y="3125"/>
                <a:ext cx="116" cy="327"/>
              </a:xfrm>
              <a:prstGeom prst="rect">
                <a:avLst/>
              </a:prstGeom>
              <a:noFill/>
              <a:ln w="9525">
                <a:noFill/>
                <a:miter lim="800000"/>
              </a:ln>
            </p:spPr>
            <p:txBody>
              <a:bodyPr wrap="none">
                <a:spAutoFit/>
              </a:bodyPr>
              <a:lstStyle/>
              <a:p>
                <a:pPr eaLnBrk="0" hangingPunct="0"/>
                <a:endParaRPr lang="zh-CN" altLang="zh-CN" sz="2800" b="1">
                  <a:solidFill>
                    <a:srgbClr val="990000"/>
                  </a:solidFill>
                  <a:latin typeface="华文新魏" panose="02010800040101010101" pitchFamily="2" charset="-122"/>
                  <a:ea typeface="华文新魏" panose="02010800040101010101" pitchFamily="2" charset="-122"/>
                </a:endParaRPr>
              </a:p>
            </p:txBody>
          </p:sp>
          <p:sp>
            <p:nvSpPr>
              <p:cNvPr id="12298" name="Text Box 6"/>
              <p:cNvSpPr txBox="1">
                <a:spLocks noChangeArrowheads="1"/>
              </p:cNvSpPr>
              <p:nvPr/>
            </p:nvSpPr>
            <p:spPr bwMode="auto">
              <a:xfrm>
                <a:off x="2304" y="3452"/>
                <a:ext cx="2568" cy="327"/>
              </a:xfrm>
              <a:prstGeom prst="rect">
                <a:avLst/>
              </a:prstGeom>
              <a:noFill/>
              <a:ln w="9525">
                <a:noFill/>
                <a:miter lim="800000"/>
              </a:ln>
            </p:spPr>
            <p:txBody>
              <a:bodyPr wrap="none">
                <a:spAutoFit/>
              </a:bodyPr>
              <a:lstStyle/>
              <a:p>
                <a:pPr eaLnBrk="0" hangingPunct="0"/>
                <a:r>
                  <a:rPr lang="zh-CN" altLang="en-US" sz="2800" b="1">
                    <a:solidFill>
                      <a:srgbClr val="990000"/>
                    </a:solidFill>
                    <a:latin typeface="华文新魏" panose="02010800040101010101" pitchFamily="2" charset="-122"/>
                    <a:ea typeface="华文新魏" panose="02010800040101010101" pitchFamily="2" charset="-122"/>
                  </a:rPr>
                  <a:t>课    件    制    作：赵改清</a:t>
                </a:r>
                <a:endParaRPr lang="zh-CN" altLang="en-US" sz="2800" b="1">
                  <a:solidFill>
                    <a:srgbClr val="990000"/>
                  </a:solidFill>
                  <a:latin typeface="华文新魏" panose="02010800040101010101" pitchFamily="2" charset="-122"/>
                  <a:ea typeface="华文新魏" panose="02010800040101010101" pitchFamily="2" charset="-122"/>
                </a:endParaRPr>
              </a:p>
            </p:txBody>
          </p:sp>
        </p:grpSp>
        <p:sp>
          <p:nvSpPr>
            <p:cNvPr id="12295" name="Text Box 7"/>
            <p:cNvSpPr txBox="1">
              <a:spLocks noChangeArrowheads="1"/>
            </p:cNvSpPr>
            <p:nvPr/>
          </p:nvSpPr>
          <p:spPr bwMode="auto">
            <a:xfrm>
              <a:off x="1277" y="1082"/>
              <a:ext cx="3700" cy="365"/>
            </a:xfrm>
            <a:prstGeom prst="rect">
              <a:avLst/>
            </a:prstGeom>
            <a:noFill/>
            <a:ln w="9525">
              <a:noFill/>
              <a:miter lim="800000"/>
            </a:ln>
          </p:spPr>
          <p:txBody>
            <a:bodyPr wrap="none">
              <a:spAutoFit/>
            </a:bodyPr>
            <a:lstStyle/>
            <a:p>
              <a:pPr eaLnBrk="0" hangingPunct="0"/>
              <a:r>
                <a:rPr lang="zh-CN" altLang="en-US" sz="3200" b="1" dirty="0">
                  <a:solidFill>
                    <a:srgbClr val="990000"/>
                  </a:solidFill>
                  <a:latin typeface="Times New Roman" panose="02020603050405020304" pitchFamily="18" charset="0"/>
                  <a:ea typeface="华文行楷" panose="02010800040101010101" pitchFamily="2" charset="-122"/>
                </a:rPr>
                <a:t>深圳大学物理教学实验实验中心</a:t>
              </a:r>
              <a:endParaRPr lang="zh-CN" altLang="en-US" sz="3200" b="1" dirty="0">
                <a:solidFill>
                  <a:srgbClr val="990000"/>
                </a:solidFill>
                <a:latin typeface="Times New Roman" panose="02020603050405020304" pitchFamily="18" charset="0"/>
                <a:ea typeface="华文行楷" panose="02010800040101010101" pitchFamily="2" charset="-122"/>
              </a:endParaRPr>
            </a:p>
          </p:txBody>
        </p:sp>
        <p:sp>
          <p:nvSpPr>
            <p:cNvPr id="12296" name="Text Box 8"/>
            <p:cNvSpPr txBox="1">
              <a:spLocks noChangeArrowheads="1"/>
            </p:cNvSpPr>
            <p:nvPr/>
          </p:nvSpPr>
          <p:spPr bwMode="auto">
            <a:xfrm>
              <a:off x="1949" y="1447"/>
              <a:ext cx="898" cy="368"/>
            </a:xfrm>
            <a:prstGeom prst="rect">
              <a:avLst/>
            </a:prstGeom>
            <a:noFill/>
            <a:ln w="9525">
              <a:noFill/>
              <a:miter lim="800000"/>
            </a:ln>
          </p:spPr>
          <p:txBody>
            <a:bodyPr wrap="none">
              <a:spAutoFit/>
            </a:bodyPr>
            <a:lstStyle/>
            <a:p>
              <a:pPr eaLnBrk="0" hangingPunct="0"/>
              <a:r>
                <a:rPr lang="en-US" altLang="zh-CN" sz="3200" b="1" dirty="0">
                  <a:solidFill>
                    <a:srgbClr val="990000"/>
                  </a:solidFill>
                  <a:latin typeface="楷体_GB2312" pitchFamily="49" charset="-122"/>
                  <a:ea typeface="楷体_GB2312" pitchFamily="49" charset="-122"/>
                </a:rPr>
                <a:t>2021.9</a:t>
              </a:r>
              <a:endParaRPr lang="en-US" altLang="zh-CN" sz="3200" b="1" dirty="0">
                <a:solidFill>
                  <a:srgbClr val="990000"/>
                </a:solidFill>
                <a:latin typeface="楷体_GB2312" pitchFamily="49" charset="-122"/>
                <a:ea typeface="楷体_GB2312" pitchFamily="49" charset="-122"/>
              </a:endParaRPr>
            </a:p>
          </p:txBody>
        </p:sp>
      </p:grpSp>
      <p:sp>
        <p:nvSpPr>
          <p:cNvPr id="591881" name="WordArt 9"/>
          <p:cNvSpPr>
            <a:spLocks noChangeArrowheads="1" noChangeShapeType="1" noTextEdit="1"/>
          </p:cNvSpPr>
          <p:nvPr/>
        </p:nvSpPr>
        <p:spPr bwMode="auto">
          <a:xfrm>
            <a:off x="3681413" y="4005263"/>
            <a:ext cx="2895600" cy="1219200"/>
          </a:xfrm>
          <a:prstGeom prst="rect">
            <a:avLst/>
          </a:prstGeom>
        </p:spPr>
        <p:txBody>
          <a:bodyPr wrap="none" fromWordArt="1">
            <a:prstTxWarp prst="textPlain">
              <a:avLst>
                <a:gd name="adj" fmla="val 50000"/>
              </a:avLst>
            </a:prstTxWarp>
            <a:scene3d>
              <a:camera prst="legacyObliqueBottomLeft"/>
              <a:lightRig rig="legacyFlat3" dir="t"/>
            </a:scene3d>
            <a:sp3d extrusionH="430200" prstMaterial="legacyMatte">
              <a:extrusionClr>
                <a:srgbClr val="FF66FF"/>
              </a:extrusionClr>
            </a:sp3d>
          </a:bodyPr>
          <a:lstStyle/>
          <a:p>
            <a:pPr algn="ctr"/>
            <a:r>
              <a:rPr lang="zh-CN" altLang="en-US" sz="5400" kern="10" dirty="0">
                <a:ln w="9525">
                  <a:round/>
                </a:ln>
                <a:gradFill rotWithShape="1">
                  <a:gsLst>
                    <a:gs pos="0">
                      <a:srgbClr val="FF66FF"/>
                    </a:gs>
                    <a:gs pos="100000">
                      <a:schemeClr val="hlink"/>
                    </a:gs>
                  </a:gsLst>
                  <a:lin ang="5400000" scaled="1"/>
                </a:gradFill>
                <a:latin typeface="华文中宋" panose="02010600040101010101" pitchFamily="2" charset="-122"/>
              </a:rPr>
              <a:t>谢谢！</a:t>
            </a:r>
            <a:endParaRPr lang="zh-CN" altLang="en-US" sz="5400" kern="10" dirty="0">
              <a:ln w="9525">
                <a:round/>
              </a:ln>
              <a:gradFill rotWithShape="1">
                <a:gsLst>
                  <a:gs pos="0">
                    <a:srgbClr val="FF66FF"/>
                  </a:gs>
                  <a:gs pos="100000">
                    <a:schemeClr val="hlink"/>
                  </a:gs>
                </a:gsLst>
                <a:lin ang="5400000" scaled="1"/>
              </a:gradFill>
              <a:latin typeface="华文中宋" panose="02010600040101010101" pitchFamily="2" charset="-122"/>
            </a:endParaRPr>
          </a:p>
        </p:txBody>
      </p:sp>
      <p:pic>
        <p:nvPicPr>
          <p:cNvPr id="591882" name="006.06. 梦中的婚礼 MARIAGE D' AMOUR.mp3">
            <a:hlinkClick r:id="" action="ppaction://media"/>
          </p:cNvPr>
          <p:cNvPicPr>
            <a:picLocks noRot="1" noChangeAspect="1" noChangeArrowheads="1"/>
          </p:cNvPicPr>
          <p:nvPr>
            <a:audioFile r:link="rId2"/>
            <p:extLst>
              <p:ext uri="{DAA4B4D4-6D71-4841-9C94-3DE7FCFB9230}">
                <p14:media xmlns:p14="http://schemas.microsoft.com/office/powerpoint/2010/main" r:link="rId3"/>
              </p:ext>
            </p:extLst>
          </p:nvPr>
        </p:nvPicPr>
        <p:blipFill>
          <a:blip r:embed="rId4" cstate="print"/>
          <a:srcRect/>
          <a:stretch>
            <a:fillRect/>
          </a:stretch>
        </p:blipFill>
        <p:spPr bwMode="auto">
          <a:xfrm>
            <a:off x="7596188" y="6553200"/>
            <a:ext cx="304800" cy="304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591881"/>
                                        </p:tgtEl>
                                        <p:attrNameLst>
                                          <p:attrName>style.visibility</p:attrName>
                                        </p:attrNameLst>
                                      </p:cBhvr>
                                      <p:to>
                                        <p:strVal val="visible"/>
                                      </p:to>
                                    </p:set>
                                    <p:anim calcmode="lin" valueType="num">
                                      <p:cBhvr>
                                        <p:cTn id="11" dur="250" fill="hold"/>
                                        <p:tgtEl>
                                          <p:spTgt spid="591881"/>
                                        </p:tgtEl>
                                        <p:attrNameLst>
                                          <p:attrName>ppt_w</p:attrName>
                                        </p:attrNameLst>
                                      </p:cBhvr>
                                      <p:tavLst>
                                        <p:tav tm="0">
                                          <p:val>
                                            <p:fltVal val="0"/>
                                          </p:val>
                                        </p:tav>
                                        <p:tav tm="100000">
                                          <p:val>
                                            <p:strVal val="#ppt_w"/>
                                          </p:val>
                                        </p:tav>
                                      </p:tavLst>
                                    </p:anim>
                                    <p:anim calcmode="lin" valueType="num">
                                      <p:cBhvr>
                                        <p:cTn id="12" dur="250" fill="hold"/>
                                        <p:tgtEl>
                                          <p:spTgt spid="591881"/>
                                        </p:tgtEl>
                                        <p:attrNameLst>
                                          <p:attrName>ppt_h</p:attrName>
                                        </p:attrNameLst>
                                      </p:cBhvr>
                                      <p:tavLst>
                                        <p:tav tm="0">
                                          <p:val>
                                            <p:fltVal val="0"/>
                                          </p:val>
                                        </p:tav>
                                        <p:tav tm="100000">
                                          <p:val>
                                            <p:strVal val="#ppt_h"/>
                                          </p:val>
                                        </p:tav>
                                      </p:tavLst>
                                    </p:anim>
                                    <p:anim calcmode="lin" valueType="num">
                                      <p:cBhvr>
                                        <p:cTn id="13" dur="250" fill="hold"/>
                                        <p:tgtEl>
                                          <p:spTgt spid="591881"/>
                                        </p:tgtEl>
                                        <p:attrNameLst>
                                          <p:attrName>ppt_x</p:attrName>
                                        </p:attrNameLst>
                                      </p:cBhvr>
                                      <p:tavLst>
                                        <p:tav tm="0">
                                          <p:val>
                                            <p:fltVal val="0.5"/>
                                          </p:val>
                                        </p:tav>
                                        <p:tav tm="100000">
                                          <p:val>
                                            <p:strVal val="#ppt_x"/>
                                          </p:val>
                                        </p:tav>
                                      </p:tavLst>
                                    </p:anim>
                                    <p:anim calcmode="lin" valueType="num">
                                      <p:cBhvr>
                                        <p:cTn id="14" dur="250" fill="hold"/>
                                        <p:tgtEl>
                                          <p:spTgt spid="591881"/>
                                        </p:tgtEl>
                                        <p:attrNameLst>
                                          <p:attrName>ppt_y</p:attrName>
                                        </p:attrNameLst>
                                      </p:cBhvr>
                                      <p:tavLst>
                                        <p:tav tm="0">
                                          <p:val>
                                            <p:fltVal val="0.5"/>
                                          </p:val>
                                        </p:tav>
                                        <p:tav tm="100000">
                                          <p:val>
                                            <p:strVal val="#ppt_y"/>
                                          </p:val>
                                        </p:tav>
                                      </p:tavLst>
                                    </p:anim>
                                  </p:childTnLst>
                                </p:cTn>
                              </p:par>
                            </p:childTnLst>
                          </p:cTn>
                        </p:par>
                        <p:par>
                          <p:cTn id="15" fill="hold">
                            <p:stCondLst>
                              <p:cond delay="1000"/>
                            </p:stCondLst>
                            <p:childTnLst>
                              <p:par>
                                <p:cTn id="16" presetID="1" presetClass="mediacall" presetSubtype="0" fill="hold" nodeType="afterEffect">
                                  <p:stCondLst>
                                    <p:cond delay="0"/>
                                  </p:stCondLst>
                                  <p:childTnLst>
                                    <p:cmd type="call" cmd="playFrom(0.0)">
                                      <p:cBhvr>
                                        <p:cTn id="17" dur="336860" fill="hold"/>
                                        <p:tgtEl>
                                          <p:spTgt spid="59188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8" fill="hold" display="0">
                  <p:stCondLst>
                    <p:cond delay="indefinite"/>
                  </p:stCondLst>
                  <p:endCondLst>
                    <p:cond evt="onNext" delay="0">
                      <p:tgtEl>
                        <p:sldTgt/>
                      </p:tgtEl>
                    </p:cond>
                    <p:cond evt="onPrev" delay="0">
                      <p:tgtEl>
                        <p:sldTgt/>
                      </p:tgtEl>
                    </p:cond>
                    <p:cond evt="onStopAudio" delay="0">
                      <p:tgtEl>
                        <p:sldTgt/>
                      </p:tgtEl>
                    </p:cond>
                  </p:endCondLst>
                </p:cTn>
                <p:tgtEl>
                  <p:spTgt spid="591882"/>
                </p:tgtEl>
              </p:cMediaNode>
            </p:audio>
          </p:childTnLst>
        </p:cTn>
      </p:par>
    </p:tnLst>
    <p:bldLst>
      <p:bldP spid="5918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49"/>
          <p:cNvGrpSpPr/>
          <p:nvPr/>
        </p:nvGrpSpPr>
        <p:grpSpPr bwMode="auto">
          <a:xfrm>
            <a:off x="2141538" y="1268413"/>
            <a:ext cx="5022850" cy="4117975"/>
            <a:chOff x="1481" y="979"/>
            <a:chExt cx="3164" cy="2594"/>
          </a:xfrm>
        </p:grpSpPr>
        <p:grpSp>
          <p:nvGrpSpPr>
            <p:cNvPr id="7172" name="Group 5"/>
            <p:cNvGrpSpPr/>
            <p:nvPr/>
          </p:nvGrpSpPr>
          <p:grpSpPr bwMode="auto">
            <a:xfrm>
              <a:off x="1522" y="979"/>
              <a:ext cx="3123" cy="369"/>
              <a:chOff x="1152" y="1275"/>
              <a:chExt cx="3408" cy="448"/>
            </a:xfrm>
          </p:grpSpPr>
          <p:grpSp>
            <p:nvGrpSpPr>
              <p:cNvPr id="7205" name="Group 6"/>
              <p:cNvGrpSpPr/>
              <p:nvPr/>
            </p:nvGrpSpPr>
            <p:grpSpPr bwMode="auto">
              <a:xfrm>
                <a:off x="1152" y="1275"/>
                <a:ext cx="480" cy="419"/>
                <a:chOff x="1110" y="2656"/>
                <a:chExt cx="1549" cy="1351"/>
              </a:xfrm>
            </p:grpSpPr>
            <p:sp>
              <p:nvSpPr>
                <p:cNvPr id="7209" name="AutoShape 7"/>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ln>
              </p:spPr>
              <p:txBody>
                <a:bodyPr wrap="none" anchor="ctr"/>
                <a:lstStyle/>
                <a:p>
                  <a:endParaRPr lang="zh-CN" altLang="en-US"/>
                </a:p>
              </p:txBody>
            </p:sp>
            <p:sp>
              <p:nvSpPr>
                <p:cNvPr id="7210" name="AutoShape 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p>
                  <a:endParaRPr lang="zh-CN" altLang="en-US"/>
                </a:p>
              </p:txBody>
            </p:sp>
            <p:sp>
              <p:nvSpPr>
                <p:cNvPr id="606217" name="AutoShape 9"/>
                <p:cNvSpPr>
                  <a:spLocks noChangeArrowheads="1"/>
                </p:cNvSpPr>
                <p:nvPr/>
              </p:nvSpPr>
              <p:spPr bwMode="gray">
                <a:xfrm>
                  <a:off x="1202" y="2734"/>
                  <a:ext cx="1349"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p:spPr>
              <p:txBody>
                <a:bodyPr wrap="none" anchor="ctr"/>
                <a:lstStyle/>
                <a:p>
                  <a:pPr>
                    <a:defRPr/>
                  </a:pPr>
                  <a:endParaRPr lang="zh-CN" altLang="en-US"/>
                </a:p>
              </p:txBody>
            </p:sp>
          </p:grpSp>
          <p:sp>
            <p:nvSpPr>
              <p:cNvPr id="7206" name="Line 10"/>
              <p:cNvSpPr>
                <a:spLocks noChangeShapeType="1"/>
              </p:cNvSpPr>
              <p:nvPr/>
            </p:nvSpPr>
            <p:spPr bwMode="auto">
              <a:xfrm>
                <a:off x="1536" y="1659"/>
                <a:ext cx="3024" cy="0"/>
              </a:xfrm>
              <a:prstGeom prst="line">
                <a:avLst/>
              </a:prstGeom>
              <a:noFill/>
              <a:ln w="25400">
                <a:solidFill>
                  <a:schemeClr val="tx2"/>
                </a:solidFill>
                <a:prstDash val="sysDot"/>
                <a:round/>
                <a:tailEnd type="oval" w="med" len="med"/>
              </a:ln>
            </p:spPr>
            <p:txBody>
              <a:bodyPr wrap="none" anchor="ctr"/>
              <a:lstStyle/>
              <a:p>
                <a:endParaRPr lang="zh-CN" altLang="en-US"/>
              </a:p>
            </p:txBody>
          </p:sp>
          <p:sp>
            <p:nvSpPr>
              <p:cNvPr id="7207" name="Text Box 11"/>
              <p:cNvSpPr txBox="1">
                <a:spLocks noChangeArrowheads="1"/>
              </p:cNvSpPr>
              <p:nvPr/>
            </p:nvSpPr>
            <p:spPr bwMode="auto">
              <a:xfrm>
                <a:off x="2160" y="1313"/>
                <a:ext cx="1105" cy="397"/>
              </a:xfrm>
              <a:prstGeom prst="rect">
                <a:avLst/>
              </a:prstGeom>
              <a:noFill/>
              <a:ln w="9525" algn="ctr">
                <a:noFill/>
                <a:miter lim="800000"/>
              </a:ln>
            </p:spPr>
            <p:txBody>
              <a:bodyPr wrap="none">
                <a:spAutoFit/>
              </a:bodyPr>
              <a:lstStyle/>
              <a:p>
                <a:pPr eaLnBrk="0" hangingPunct="0"/>
                <a:r>
                  <a:rPr lang="zh-CN" altLang="en-US" sz="2800" b="1">
                    <a:solidFill>
                      <a:schemeClr val="tx2"/>
                    </a:solidFill>
                    <a:latin typeface="华文隶书" panose="02010800040101010101" pitchFamily="2" charset="-122"/>
                    <a:ea typeface="华文隶书" panose="02010800040101010101" pitchFamily="2" charset="-122"/>
                  </a:rPr>
                  <a:t>实验目的</a:t>
                </a:r>
                <a:endParaRPr lang="zh-CN" altLang="en-US" sz="2800" b="1">
                  <a:solidFill>
                    <a:schemeClr val="tx2"/>
                  </a:solidFill>
                  <a:latin typeface="华文隶书" panose="02010800040101010101" pitchFamily="2" charset="-122"/>
                  <a:ea typeface="华文隶书" panose="02010800040101010101" pitchFamily="2" charset="-122"/>
                </a:endParaRPr>
              </a:p>
            </p:txBody>
          </p:sp>
          <p:sp>
            <p:nvSpPr>
              <p:cNvPr id="7208" name="Text Box 12"/>
              <p:cNvSpPr txBox="1">
                <a:spLocks noChangeArrowheads="1"/>
              </p:cNvSpPr>
              <p:nvPr/>
            </p:nvSpPr>
            <p:spPr bwMode="gray">
              <a:xfrm>
                <a:off x="1271" y="1326"/>
                <a:ext cx="235" cy="397"/>
              </a:xfrm>
              <a:prstGeom prst="rect">
                <a:avLst/>
              </a:prstGeom>
              <a:noFill/>
              <a:ln w="9525" algn="ctr">
                <a:noFill/>
                <a:miter lim="800000"/>
              </a:ln>
            </p:spPr>
            <p:txBody>
              <a:bodyPr wrap="none">
                <a:spAutoFit/>
              </a:bodyPr>
              <a:lstStyle/>
              <a:p>
                <a:pPr algn="ctr" eaLnBrk="0" hangingPunct="0"/>
                <a:r>
                  <a:rPr lang="en-US" altLang="zh-CN" sz="2800" b="1">
                    <a:solidFill>
                      <a:srgbClr val="FFFFFF"/>
                    </a:solidFill>
                    <a:latin typeface="华文隶书" panose="02010800040101010101" pitchFamily="2" charset="-122"/>
                    <a:ea typeface="华文隶书" panose="02010800040101010101" pitchFamily="2" charset="-122"/>
                  </a:rPr>
                  <a:t>1</a:t>
                </a:r>
                <a:endParaRPr lang="en-US" altLang="zh-CN" sz="2800" b="1">
                  <a:solidFill>
                    <a:srgbClr val="FFFFFF"/>
                  </a:solidFill>
                  <a:latin typeface="华文隶书" panose="02010800040101010101" pitchFamily="2" charset="-122"/>
                  <a:ea typeface="华文隶书" panose="02010800040101010101" pitchFamily="2" charset="-122"/>
                </a:endParaRPr>
              </a:p>
            </p:txBody>
          </p:sp>
        </p:grpSp>
        <p:grpSp>
          <p:nvGrpSpPr>
            <p:cNvPr id="7173" name="Group 13"/>
            <p:cNvGrpSpPr/>
            <p:nvPr/>
          </p:nvGrpSpPr>
          <p:grpSpPr bwMode="auto">
            <a:xfrm>
              <a:off x="1522" y="1536"/>
              <a:ext cx="3123" cy="812"/>
              <a:chOff x="1152" y="1851"/>
              <a:chExt cx="3408" cy="985"/>
            </a:xfrm>
          </p:grpSpPr>
          <p:grpSp>
            <p:nvGrpSpPr>
              <p:cNvPr id="7198" name="Group 14"/>
              <p:cNvGrpSpPr/>
              <p:nvPr/>
            </p:nvGrpSpPr>
            <p:grpSpPr bwMode="auto">
              <a:xfrm>
                <a:off x="1152" y="1851"/>
                <a:ext cx="480" cy="419"/>
                <a:chOff x="3174" y="2656"/>
                <a:chExt cx="1549" cy="1351"/>
              </a:xfrm>
            </p:grpSpPr>
            <p:sp>
              <p:nvSpPr>
                <p:cNvPr id="7202" name="AutoShape 15"/>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ln>
              </p:spPr>
              <p:txBody>
                <a:bodyPr wrap="none" anchor="ctr"/>
                <a:lstStyle/>
                <a:p>
                  <a:endParaRPr lang="zh-CN" altLang="en-US"/>
                </a:p>
              </p:txBody>
            </p:sp>
            <p:sp>
              <p:nvSpPr>
                <p:cNvPr id="7203" name="AutoShape 16"/>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p>
                  <a:endParaRPr lang="zh-CN" altLang="en-US"/>
                </a:p>
              </p:txBody>
            </p:sp>
            <p:sp>
              <p:nvSpPr>
                <p:cNvPr id="606225" name="AutoShape 17"/>
                <p:cNvSpPr>
                  <a:spLocks noChangeArrowheads="1"/>
                </p:cNvSpPr>
                <p:nvPr/>
              </p:nvSpPr>
              <p:spPr bwMode="gray">
                <a:xfrm>
                  <a:off x="3266" y="2734"/>
                  <a:ext cx="1349" cy="1170"/>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defRPr/>
                  </a:pPr>
                  <a:endParaRPr lang="zh-CN" altLang="en-US"/>
                </a:p>
              </p:txBody>
            </p:sp>
          </p:grpSp>
          <p:sp>
            <p:nvSpPr>
              <p:cNvPr id="7199" name="Line 18"/>
              <p:cNvSpPr>
                <a:spLocks noChangeShapeType="1"/>
              </p:cNvSpPr>
              <p:nvPr/>
            </p:nvSpPr>
            <p:spPr bwMode="auto">
              <a:xfrm>
                <a:off x="1536" y="2235"/>
                <a:ext cx="3024" cy="0"/>
              </a:xfrm>
              <a:prstGeom prst="line">
                <a:avLst/>
              </a:prstGeom>
              <a:noFill/>
              <a:ln w="25400">
                <a:solidFill>
                  <a:schemeClr val="tx2"/>
                </a:solidFill>
                <a:prstDash val="sysDot"/>
                <a:round/>
                <a:tailEnd type="oval" w="med" len="med"/>
              </a:ln>
            </p:spPr>
            <p:txBody>
              <a:bodyPr wrap="none" anchor="ctr"/>
              <a:lstStyle/>
              <a:p>
                <a:endParaRPr lang="zh-CN" altLang="en-US"/>
              </a:p>
            </p:txBody>
          </p:sp>
          <p:sp>
            <p:nvSpPr>
              <p:cNvPr id="7200" name="Text Box 19"/>
              <p:cNvSpPr txBox="1">
                <a:spLocks noChangeArrowheads="1"/>
              </p:cNvSpPr>
              <p:nvPr/>
            </p:nvSpPr>
            <p:spPr bwMode="auto">
              <a:xfrm>
                <a:off x="2155" y="2439"/>
                <a:ext cx="1105" cy="397"/>
              </a:xfrm>
              <a:prstGeom prst="rect">
                <a:avLst/>
              </a:prstGeom>
              <a:noFill/>
              <a:ln w="9525" algn="ctr">
                <a:noFill/>
                <a:miter lim="800000"/>
              </a:ln>
            </p:spPr>
            <p:txBody>
              <a:bodyPr wrap="none">
                <a:spAutoFit/>
              </a:bodyPr>
              <a:lstStyle/>
              <a:p>
                <a:pPr eaLnBrk="0" hangingPunct="0"/>
                <a:r>
                  <a:rPr lang="zh-CN" altLang="en-US" sz="2800" b="1" dirty="0">
                    <a:solidFill>
                      <a:schemeClr val="tx2"/>
                    </a:solidFill>
                    <a:latin typeface="华文隶书" panose="02010800040101010101" pitchFamily="2" charset="-122"/>
                    <a:ea typeface="华文隶书" panose="02010800040101010101" pitchFamily="2" charset="-122"/>
                  </a:rPr>
                  <a:t>实验仪器</a:t>
                </a:r>
                <a:endParaRPr lang="zh-CN" altLang="en-US" sz="2800" b="1" dirty="0">
                  <a:solidFill>
                    <a:schemeClr val="tx2"/>
                  </a:solidFill>
                  <a:latin typeface="华文隶书" panose="02010800040101010101" pitchFamily="2" charset="-122"/>
                  <a:ea typeface="华文隶书" panose="02010800040101010101" pitchFamily="2" charset="-122"/>
                </a:endParaRPr>
              </a:p>
            </p:txBody>
          </p:sp>
          <p:sp>
            <p:nvSpPr>
              <p:cNvPr id="7201" name="Text Box 20"/>
              <p:cNvSpPr txBox="1">
                <a:spLocks noChangeArrowheads="1"/>
              </p:cNvSpPr>
              <p:nvPr/>
            </p:nvSpPr>
            <p:spPr bwMode="gray">
              <a:xfrm>
                <a:off x="1270" y="1902"/>
                <a:ext cx="234" cy="397"/>
              </a:xfrm>
              <a:prstGeom prst="rect">
                <a:avLst/>
              </a:prstGeom>
              <a:noFill/>
              <a:ln w="9525" algn="ctr">
                <a:noFill/>
                <a:miter lim="800000"/>
              </a:ln>
            </p:spPr>
            <p:txBody>
              <a:bodyPr wrap="none">
                <a:spAutoFit/>
              </a:bodyPr>
              <a:lstStyle/>
              <a:p>
                <a:pPr algn="ctr" eaLnBrk="0" hangingPunct="0"/>
                <a:r>
                  <a:rPr lang="en-US" altLang="zh-CN" sz="2800" b="1">
                    <a:solidFill>
                      <a:srgbClr val="FFFFFF"/>
                    </a:solidFill>
                    <a:latin typeface="华文隶书" panose="02010800040101010101" pitchFamily="2" charset="-122"/>
                    <a:ea typeface="华文隶书" panose="02010800040101010101" pitchFamily="2" charset="-122"/>
                  </a:rPr>
                  <a:t>2</a:t>
                </a:r>
                <a:endParaRPr lang="en-US" altLang="zh-CN" sz="2800" b="1">
                  <a:solidFill>
                    <a:srgbClr val="FFFFFF"/>
                  </a:solidFill>
                  <a:latin typeface="华文隶书" panose="02010800040101010101" pitchFamily="2" charset="-122"/>
                  <a:ea typeface="华文隶书" panose="02010800040101010101" pitchFamily="2" charset="-122"/>
                </a:endParaRPr>
              </a:p>
            </p:txBody>
          </p:sp>
        </p:grpSp>
        <p:grpSp>
          <p:nvGrpSpPr>
            <p:cNvPr id="7174" name="Group 21"/>
            <p:cNvGrpSpPr/>
            <p:nvPr/>
          </p:nvGrpSpPr>
          <p:grpSpPr bwMode="auto">
            <a:xfrm>
              <a:off x="1522" y="1501"/>
              <a:ext cx="3123" cy="959"/>
              <a:chOff x="1152" y="1697"/>
              <a:chExt cx="3408" cy="1164"/>
            </a:xfrm>
          </p:grpSpPr>
          <p:grpSp>
            <p:nvGrpSpPr>
              <p:cNvPr id="7191" name="Group 22"/>
              <p:cNvGrpSpPr/>
              <p:nvPr/>
            </p:nvGrpSpPr>
            <p:grpSpPr bwMode="auto">
              <a:xfrm>
                <a:off x="1152" y="2413"/>
                <a:ext cx="480" cy="419"/>
                <a:chOff x="1110" y="2656"/>
                <a:chExt cx="1549" cy="1351"/>
              </a:xfrm>
            </p:grpSpPr>
            <p:sp>
              <p:nvSpPr>
                <p:cNvPr id="7195" name="AutoShape 23"/>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ln>
              </p:spPr>
              <p:txBody>
                <a:bodyPr wrap="none" anchor="ctr"/>
                <a:lstStyle/>
                <a:p>
                  <a:endParaRPr lang="zh-CN" altLang="en-US"/>
                </a:p>
              </p:txBody>
            </p:sp>
            <p:sp>
              <p:nvSpPr>
                <p:cNvPr id="7196" name="AutoShape 24"/>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p>
                  <a:endParaRPr lang="zh-CN" altLang="en-US"/>
                </a:p>
              </p:txBody>
            </p:sp>
            <p:sp>
              <p:nvSpPr>
                <p:cNvPr id="606233" name="AutoShape 25"/>
                <p:cNvSpPr>
                  <a:spLocks noChangeArrowheads="1"/>
                </p:cNvSpPr>
                <p:nvPr/>
              </p:nvSpPr>
              <p:spPr bwMode="gray">
                <a:xfrm>
                  <a:off x="1202" y="2734"/>
                  <a:ext cx="1349" cy="1170"/>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p:spPr>
              <p:txBody>
                <a:bodyPr wrap="none" anchor="ctr"/>
                <a:lstStyle/>
                <a:p>
                  <a:pPr>
                    <a:defRPr/>
                  </a:pPr>
                  <a:endParaRPr lang="zh-CN" altLang="en-US"/>
                </a:p>
              </p:txBody>
            </p:sp>
          </p:grpSp>
          <p:sp>
            <p:nvSpPr>
              <p:cNvPr id="7192" name="Line 26"/>
              <p:cNvSpPr>
                <a:spLocks noChangeShapeType="1"/>
              </p:cNvSpPr>
              <p:nvPr/>
            </p:nvSpPr>
            <p:spPr bwMode="auto">
              <a:xfrm>
                <a:off x="1536" y="2797"/>
                <a:ext cx="3024" cy="0"/>
              </a:xfrm>
              <a:prstGeom prst="line">
                <a:avLst/>
              </a:prstGeom>
              <a:noFill/>
              <a:ln w="25400">
                <a:solidFill>
                  <a:schemeClr val="tx2"/>
                </a:solidFill>
                <a:prstDash val="sysDot"/>
                <a:round/>
                <a:tailEnd type="oval" w="med" len="med"/>
              </a:ln>
            </p:spPr>
            <p:txBody>
              <a:bodyPr wrap="none" anchor="ctr"/>
              <a:lstStyle/>
              <a:p>
                <a:endParaRPr lang="zh-CN" altLang="en-US"/>
              </a:p>
            </p:txBody>
          </p:sp>
          <p:sp>
            <p:nvSpPr>
              <p:cNvPr id="7193" name="Text Box 27"/>
              <p:cNvSpPr txBox="1">
                <a:spLocks noChangeArrowheads="1"/>
              </p:cNvSpPr>
              <p:nvPr/>
            </p:nvSpPr>
            <p:spPr bwMode="auto">
              <a:xfrm>
                <a:off x="2129" y="1697"/>
                <a:ext cx="1105" cy="397"/>
              </a:xfrm>
              <a:prstGeom prst="rect">
                <a:avLst/>
              </a:prstGeom>
              <a:noFill/>
              <a:ln w="9525" algn="ctr">
                <a:noFill/>
                <a:miter lim="800000"/>
              </a:ln>
            </p:spPr>
            <p:txBody>
              <a:bodyPr wrap="none">
                <a:spAutoFit/>
              </a:bodyPr>
              <a:lstStyle/>
              <a:p>
                <a:pPr eaLnBrk="0" hangingPunct="0"/>
                <a:r>
                  <a:rPr lang="zh-CN" altLang="en-US" sz="2800" b="1" dirty="0">
                    <a:solidFill>
                      <a:schemeClr val="tx2"/>
                    </a:solidFill>
                    <a:latin typeface="华文隶书" panose="02010800040101010101" pitchFamily="2" charset="-122"/>
                    <a:ea typeface="华文隶书" panose="02010800040101010101" pitchFamily="2" charset="-122"/>
                  </a:rPr>
                  <a:t>实验原理</a:t>
                </a:r>
                <a:endParaRPr lang="zh-CN" altLang="en-US" sz="2800" b="1" dirty="0">
                  <a:solidFill>
                    <a:schemeClr val="tx2"/>
                  </a:solidFill>
                  <a:latin typeface="华文隶书" panose="02010800040101010101" pitchFamily="2" charset="-122"/>
                  <a:ea typeface="华文隶书" panose="02010800040101010101" pitchFamily="2" charset="-122"/>
                </a:endParaRPr>
              </a:p>
            </p:txBody>
          </p:sp>
          <p:sp>
            <p:nvSpPr>
              <p:cNvPr id="7194" name="Text Box 28"/>
              <p:cNvSpPr txBox="1">
                <a:spLocks noChangeArrowheads="1"/>
              </p:cNvSpPr>
              <p:nvPr/>
            </p:nvSpPr>
            <p:spPr bwMode="gray">
              <a:xfrm>
                <a:off x="1271" y="2464"/>
                <a:ext cx="235" cy="397"/>
              </a:xfrm>
              <a:prstGeom prst="rect">
                <a:avLst/>
              </a:prstGeom>
              <a:noFill/>
              <a:ln w="9525" algn="ctr">
                <a:noFill/>
                <a:miter lim="800000"/>
              </a:ln>
            </p:spPr>
            <p:txBody>
              <a:bodyPr wrap="none">
                <a:spAutoFit/>
              </a:bodyPr>
              <a:lstStyle/>
              <a:p>
                <a:pPr algn="ctr" eaLnBrk="0" hangingPunct="0"/>
                <a:r>
                  <a:rPr lang="en-US" altLang="zh-CN" sz="2800" b="1">
                    <a:solidFill>
                      <a:srgbClr val="FFFFFF"/>
                    </a:solidFill>
                    <a:latin typeface="华文隶书" panose="02010800040101010101" pitchFamily="2" charset="-122"/>
                    <a:ea typeface="华文隶书" panose="02010800040101010101" pitchFamily="2" charset="-122"/>
                  </a:rPr>
                  <a:t>3</a:t>
                </a:r>
                <a:endParaRPr lang="en-US" altLang="zh-CN" sz="2800" b="1">
                  <a:solidFill>
                    <a:srgbClr val="FFFFFF"/>
                  </a:solidFill>
                  <a:latin typeface="华文隶书" panose="02010800040101010101" pitchFamily="2" charset="-122"/>
                  <a:ea typeface="华文隶书" panose="02010800040101010101" pitchFamily="2" charset="-122"/>
                </a:endParaRPr>
              </a:p>
            </p:txBody>
          </p:sp>
        </p:grpSp>
        <p:grpSp>
          <p:nvGrpSpPr>
            <p:cNvPr id="7175" name="Group 29"/>
            <p:cNvGrpSpPr/>
            <p:nvPr/>
          </p:nvGrpSpPr>
          <p:grpSpPr bwMode="auto">
            <a:xfrm>
              <a:off x="1516" y="2646"/>
              <a:ext cx="3123" cy="369"/>
              <a:chOff x="1152" y="2989"/>
              <a:chExt cx="3408" cy="448"/>
            </a:xfrm>
          </p:grpSpPr>
          <p:grpSp>
            <p:nvGrpSpPr>
              <p:cNvPr id="7184" name="Group 30"/>
              <p:cNvGrpSpPr/>
              <p:nvPr/>
            </p:nvGrpSpPr>
            <p:grpSpPr bwMode="auto">
              <a:xfrm>
                <a:off x="1152" y="2989"/>
                <a:ext cx="480" cy="419"/>
                <a:chOff x="3174" y="2656"/>
                <a:chExt cx="1549" cy="1351"/>
              </a:xfrm>
            </p:grpSpPr>
            <p:sp>
              <p:nvSpPr>
                <p:cNvPr id="7188" name="AutoShape 3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ln>
              </p:spPr>
              <p:txBody>
                <a:bodyPr wrap="none" anchor="ctr"/>
                <a:lstStyle/>
                <a:p>
                  <a:endParaRPr lang="zh-CN" altLang="en-US"/>
                </a:p>
              </p:txBody>
            </p:sp>
            <p:sp>
              <p:nvSpPr>
                <p:cNvPr id="7189" name="AutoShape 3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p>
                  <a:endParaRPr lang="zh-CN" altLang="en-US"/>
                </a:p>
              </p:txBody>
            </p:sp>
            <p:sp>
              <p:nvSpPr>
                <p:cNvPr id="606241" name="AutoShape 33"/>
                <p:cNvSpPr>
                  <a:spLocks noChangeArrowheads="1"/>
                </p:cNvSpPr>
                <p:nvPr/>
              </p:nvSpPr>
              <p:spPr bwMode="gray">
                <a:xfrm>
                  <a:off x="3266" y="2734"/>
                  <a:ext cx="1349" cy="1170"/>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ln>
                <a:effectLst/>
              </p:spPr>
              <p:txBody>
                <a:bodyPr wrap="none" anchor="ctr"/>
                <a:lstStyle/>
                <a:p>
                  <a:pPr>
                    <a:defRPr/>
                  </a:pPr>
                  <a:endParaRPr lang="zh-CN" altLang="en-US"/>
                </a:p>
              </p:txBody>
            </p:sp>
          </p:grpSp>
          <p:sp>
            <p:nvSpPr>
              <p:cNvPr id="7185" name="Line 34"/>
              <p:cNvSpPr>
                <a:spLocks noChangeShapeType="1"/>
              </p:cNvSpPr>
              <p:nvPr/>
            </p:nvSpPr>
            <p:spPr bwMode="auto">
              <a:xfrm>
                <a:off x="1536" y="3373"/>
                <a:ext cx="3024" cy="0"/>
              </a:xfrm>
              <a:prstGeom prst="line">
                <a:avLst/>
              </a:prstGeom>
              <a:noFill/>
              <a:ln w="25400">
                <a:solidFill>
                  <a:schemeClr val="tx2"/>
                </a:solidFill>
                <a:prstDash val="sysDot"/>
                <a:round/>
                <a:tailEnd type="oval" w="med" len="med"/>
              </a:ln>
            </p:spPr>
            <p:txBody>
              <a:bodyPr wrap="none" anchor="ctr"/>
              <a:lstStyle/>
              <a:p>
                <a:endParaRPr lang="zh-CN" altLang="en-US"/>
              </a:p>
            </p:txBody>
          </p:sp>
          <p:sp>
            <p:nvSpPr>
              <p:cNvPr id="7186" name="Text Box 35"/>
              <p:cNvSpPr txBox="1">
                <a:spLocks noChangeArrowheads="1"/>
              </p:cNvSpPr>
              <p:nvPr/>
            </p:nvSpPr>
            <p:spPr bwMode="auto">
              <a:xfrm>
                <a:off x="2160" y="3027"/>
                <a:ext cx="1114" cy="400"/>
              </a:xfrm>
              <a:prstGeom prst="rect">
                <a:avLst/>
              </a:prstGeom>
              <a:noFill/>
              <a:ln w="9525" algn="ctr">
                <a:noFill/>
                <a:miter lim="800000"/>
              </a:ln>
            </p:spPr>
            <p:txBody>
              <a:bodyPr wrap="none">
                <a:spAutoFit/>
              </a:bodyPr>
              <a:lstStyle/>
              <a:p>
                <a:pPr eaLnBrk="0" hangingPunct="0"/>
                <a:r>
                  <a:rPr lang="zh-CN" altLang="en-US" sz="2800" b="1" dirty="0">
                    <a:solidFill>
                      <a:schemeClr val="tx2"/>
                    </a:solidFill>
                    <a:latin typeface="华文隶书" panose="02010800040101010101" pitchFamily="2" charset="-122"/>
                    <a:ea typeface="华文隶书" panose="02010800040101010101" pitchFamily="2" charset="-122"/>
                  </a:rPr>
                  <a:t>实验内容</a:t>
                </a:r>
                <a:endParaRPr lang="zh-CN" altLang="en-US" sz="2800" b="1" dirty="0">
                  <a:solidFill>
                    <a:schemeClr val="tx2"/>
                  </a:solidFill>
                  <a:latin typeface="华文隶书" panose="02010800040101010101" pitchFamily="2" charset="-122"/>
                  <a:ea typeface="华文隶书" panose="02010800040101010101" pitchFamily="2" charset="-122"/>
                </a:endParaRPr>
              </a:p>
            </p:txBody>
          </p:sp>
          <p:sp>
            <p:nvSpPr>
              <p:cNvPr id="7187" name="Text Box 36"/>
              <p:cNvSpPr txBox="1">
                <a:spLocks noChangeArrowheads="1"/>
              </p:cNvSpPr>
              <p:nvPr/>
            </p:nvSpPr>
            <p:spPr bwMode="gray">
              <a:xfrm>
                <a:off x="1271" y="3040"/>
                <a:ext cx="235" cy="397"/>
              </a:xfrm>
              <a:prstGeom prst="rect">
                <a:avLst/>
              </a:prstGeom>
              <a:noFill/>
              <a:ln w="9525" algn="ctr">
                <a:noFill/>
                <a:miter lim="800000"/>
              </a:ln>
            </p:spPr>
            <p:txBody>
              <a:bodyPr wrap="none">
                <a:spAutoFit/>
              </a:bodyPr>
              <a:lstStyle/>
              <a:p>
                <a:pPr algn="ctr" eaLnBrk="0" hangingPunct="0"/>
                <a:r>
                  <a:rPr lang="en-US" altLang="zh-CN" sz="2800" b="1">
                    <a:solidFill>
                      <a:srgbClr val="FFFFFF"/>
                    </a:solidFill>
                    <a:latin typeface="华文隶书" panose="02010800040101010101" pitchFamily="2" charset="-122"/>
                    <a:ea typeface="华文隶书" panose="02010800040101010101" pitchFamily="2" charset="-122"/>
                  </a:rPr>
                  <a:t>4</a:t>
                </a:r>
                <a:endParaRPr lang="en-US" altLang="zh-CN" sz="2800" b="1">
                  <a:solidFill>
                    <a:srgbClr val="FFFFFF"/>
                  </a:solidFill>
                  <a:latin typeface="华文隶书" panose="02010800040101010101" pitchFamily="2" charset="-122"/>
                  <a:ea typeface="华文隶书" panose="02010800040101010101" pitchFamily="2" charset="-122"/>
                </a:endParaRPr>
              </a:p>
            </p:txBody>
          </p:sp>
        </p:grpSp>
        <p:grpSp>
          <p:nvGrpSpPr>
            <p:cNvPr id="7176" name="Group 46"/>
            <p:cNvGrpSpPr/>
            <p:nvPr/>
          </p:nvGrpSpPr>
          <p:grpSpPr bwMode="auto">
            <a:xfrm>
              <a:off x="1481" y="3202"/>
              <a:ext cx="3164" cy="371"/>
              <a:chOff x="895" y="3276"/>
              <a:chExt cx="3629" cy="428"/>
            </a:xfrm>
          </p:grpSpPr>
          <p:grpSp>
            <p:nvGrpSpPr>
              <p:cNvPr id="7177" name="Group 39"/>
              <p:cNvGrpSpPr/>
              <p:nvPr/>
            </p:nvGrpSpPr>
            <p:grpSpPr bwMode="auto">
              <a:xfrm>
                <a:off x="895" y="3276"/>
                <a:ext cx="511" cy="419"/>
                <a:chOff x="1110" y="2656"/>
                <a:chExt cx="1549" cy="1351"/>
              </a:xfrm>
            </p:grpSpPr>
            <p:sp>
              <p:nvSpPr>
                <p:cNvPr id="7181" name="AutoShape 40"/>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ln>
              </p:spPr>
              <p:txBody>
                <a:bodyPr wrap="none" anchor="ctr"/>
                <a:lstStyle/>
                <a:p>
                  <a:endParaRPr lang="zh-CN" altLang="en-US"/>
                </a:p>
              </p:txBody>
            </p:sp>
            <p:sp>
              <p:nvSpPr>
                <p:cNvPr id="7182" name="AutoShape 41"/>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ln>
              </p:spPr>
              <p:txBody>
                <a:bodyPr wrap="none" anchor="ctr"/>
                <a:lstStyle/>
                <a:p>
                  <a:endParaRPr lang="zh-CN" altLang="en-US"/>
                </a:p>
              </p:txBody>
            </p:sp>
            <p:sp>
              <p:nvSpPr>
                <p:cNvPr id="606250" name="AutoShape 42"/>
                <p:cNvSpPr>
                  <a:spLocks noChangeArrowheads="1"/>
                </p:cNvSpPr>
                <p:nvPr/>
              </p:nvSpPr>
              <p:spPr bwMode="gray">
                <a:xfrm>
                  <a:off x="1200" y="2734"/>
                  <a:ext cx="1352"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ln>
                <a:effectLst/>
              </p:spPr>
              <p:txBody>
                <a:bodyPr wrap="none" anchor="ctr"/>
                <a:lstStyle/>
                <a:p>
                  <a:pPr>
                    <a:defRPr/>
                  </a:pPr>
                  <a:endParaRPr lang="zh-CN" altLang="en-US"/>
                </a:p>
              </p:txBody>
            </p:sp>
          </p:grpSp>
          <p:sp>
            <p:nvSpPr>
              <p:cNvPr id="7178" name="Line 43"/>
              <p:cNvSpPr>
                <a:spLocks noChangeShapeType="1"/>
              </p:cNvSpPr>
              <p:nvPr/>
            </p:nvSpPr>
            <p:spPr bwMode="auto">
              <a:xfrm>
                <a:off x="1304" y="3660"/>
                <a:ext cx="3220" cy="0"/>
              </a:xfrm>
              <a:prstGeom prst="line">
                <a:avLst/>
              </a:prstGeom>
              <a:noFill/>
              <a:ln w="25400">
                <a:solidFill>
                  <a:schemeClr val="tx2"/>
                </a:solidFill>
                <a:prstDash val="sysDot"/>
                <a:round/>
                <a:tailEnd type="oval" w="med" len="med"/>
              </a:ln>
            </p:spPr>
            <p:txBody>
              <a:bodyPr wrap="none" anchor="ctr"/>
              <a:lstStyle/>
              <a:p>
                <a:endParaRPr lang="zh-CN" altLang="en-US"/>
              </a:p>
            </p:txBody>
          </p:sp>
          <p:sp>
            <p:nvSpPr>
              <p:cNvPr id="7179" name="Text Box 44"/>
              <p:cNvSpPr txBox="1">
                <a:spLocks noChangeArrowheads="1"/>
              </p:cNvSpPr>
              <p:nvPr/>
            </p:nvSpPr>
            <p:spPr bwMode="auto">
              <a:xfrm>
                <a:off x="1969" y="3312"/>
                <a:ext cx="2090" cy="377"/>
              </a:xfrm>
              <a:prstGeom prst="rect">
                <a:avLst/>
              </a:prstGeom>
              <a:noFill/>
              <a:ln w="9525" algn="ctr">
                <a:noFill/>
                <a:miter lim="800000"/>
              </a:ln>
            </p:spPr>
            <p:txBody>
              <a:bodyPr>
                <a:spAutoFit/>
              </a:bodyPr>
              <a:lstStyle/>
              <a:p>
                <a:pPr eaLnBrk="0" hangingPunct="0"/>
                <a:r>
                  <a:rPr lang="zh-CN" altLang="en-US" sz="2800" b="1">
                    <a:solidFill>
                      <a:schemeClr val="tx2"/>
                    </a:solidFill>
                    <a:latin typeface="华文隶书" panose="02010800040101010101" pitchFamily="2" charset="-122"/>
                    <a:ea typeface="华文隶书" panose="02010800040101010101" pitchFamily="2" charset="-122"/>
                  </a:rPr>
                  <a:t>报告要求</a:t>
                </a:r>
                <a:endParaRPr lang="zh-CN" altLang="en-US" sz="2800" b="1">
                  <a:solidFill>
                    <a:schemeClr val="tx2"/>
                  </a:solidFill>
                  <a:latin typeface="华文隶书" panose="02010800040101010101" pitchFamily="2" charset="-122"/>
                  <a:ea typeface="华文隶书" panose="02010800040101010101" pitchFamily="2" charset="-122"/>
                </a:endParaRPr>
              </a:p>
            </p:txBody>
          </p:sp>
          <p:sp>
            <p:nvSpPr>
              <p:cNvPr id="7180" name="Text Box 45"/>
              <p:cNvSpPr txBox="1">
                <a:spLocks noChangeArrowheads="1"/>
              </p:cNvSpPr>
              <p:nvPr/>
            </p:nvSpPr>
            <p:spPr bwMode="gray">
              <a:xfrm>
                <a:off x="1023" y="3327"/>
                <a:ext cx="247" cy="377"/>
              </a:xfrm>
              <a:prstGeom prst="rect">
                <a:avLst/>
              </a:prstGeom>
              <a:noFill/>
              <a:ln w="9525" algn="ctr">
                <a:noFill/>
                <a:miter lim="800000"/>
              </a:ln>
            </p:spPr>
            <p:txBody>
              <a:bodyPr wrap="none">
                <a:spAutoFit/>
              </a:bodyPr>
              <a:lstStyle/>
              <a:p>
                <a:pPr algn="ctr" eaLnBrk="0" hangingPunct="0"/>
                <a:r>
                  <a:rPr lang="en-US" altLang="zh-CN" sz="2800" b="1">
                    <a:solidFill>
                      <a:srgbClr val="FFFFFF"/>
                    </a:solidFill>
                    <a:latin typeface="华文隶书" panose="02010800040101010101" pitchFamily="2" charset="-122"/>
                    <a:ea typeface="华文隶书" panose="02010800040101010101" pitchFamily="2" charset="-122"/>
                  </a:rPr>
                  <a:t>5</a:t>
                </a:r>
                <a:endParaRPr lang="en-US" altLang="zh-CN" sz="2800" b="1">
                  <a:solidFill>
                    <a:srgbClr val="FFFFFF"/>
                  </a:solidFill>
                  <a:latin typeface="华文隶书" panose="02010800040101010101" pitchFamily="2" charset="-122"/>
                  <a:ea typeface="华文隶书" panose="02010800040101010101" pitchFamily="2" charset="-122"/>
                </a:endParaRPr>
              </a:p>
            </p:txBody>
          </p:sp>
        </p:grpSp>
      </p:grpSp>
      <p:sp>
        <p:nvSpPr>
          <p:cNvPr id="7171" name="Text Box 48"/>
          <p:cNvSpPr txBox="1">
            <a:spLocks noChangeArrowheads="1"/>
          </p:cNvSpPr>
          <p:nvPr/>
        </p:nvSpPr>
        <p:spPr bwMode="auto">
          <a:xfrm>
            <a:off x="795338" y="1928813"/>
            <a:ext cx="641350" cy="2289175"/>
          </a:xfrm>
          <a:prstGeom prst="rect">
            <a:avLst/>
          </a:prstGeom>
          <a:noFill/>
          <a:ln w="9525">
            <a:noFill/>
            <a:miter lim="800000"/>
          </a:ln>
        </p:spPr>
        <p:txBody>
          <a:bodyPr wrap="none">
            <a:spAutoFit/>
          </a:bodyPr>
          <a:lstStyle/>
          <a:p>
            <a:r>
              <a:rPr lang="zh-CN" altLang="en-US" sz="3600" b="1">
                <a:solidFill>
                  <a:srgbClr val="FF0000"/>
                </a:solidFill>
                <a:ea typeface="华文隶书" panose="02010800040101010101" pitchFamily="2" charset="-122"/>
              </a:rPr>
              <a:t>主</a:t>
            </a:r>
            <a:endParaRPr lang="zh-CN" altLang="en-US" sz="3600" b="1">
              <a:solidFill>
                <a:srgbClr val="FF0000"/>
              </a:solidFill>
              <a:ea typeface="华文隶书" panose="02010800040101010101" pitchFamily="2" charset="-122"/>
            </a:endParaRPr>
          </a:p>
          <a:p>
            <a:r>
              <a:rPr lang="zh-CN" altLang="en-US" sz="3600" b="1">
                <a:solidFill>
                  <a:srgbClr val="FF0000"/>
                </a:solidFill>
                <a:ea typeface="华文隶书" panose="02010800040101010101" pitchFamily="2" charset="-122"/>
              </a:rPr>
              <a:t>要</a:t>
            </a:r>
            <a:endParaRPr lang="zh-CN" altLang="en-US" sz="3600" b="1">
              <a:solidFill>
                <a:srgbClr val="FF0000"/>
              </a:solidFill>
              <a:ea typeface="华文隶书" panose="02010800040101010101" pitchFamily="2" charset="-122"/>
            </a:endParaRPr>
          </a:p>
          <a:p>
            <a:r>
              <a:rPr lang="zh-CN" altLang="en-US" sz="3600" b="1">
                <a:solidFill>
                  <a:srgbClr val="FF0000"/>
                </a:solidFill>
                <a:ea typeface="华文隶书" panose="02010800040101010101" pitchFamily="2" charset="-122"/>
              </a:rPr>
              <a:t>内</a:t>
            </a:r>
            <a:endParaRPr lang="zh-CN" altLang="en-US" sz="3600" b="1">
              <a:solidFill>
                <a:srgbClr val="FF0000"/>
              </a:solidFill>
              <a:ea typeface="华文隶书" panose="02010800040101010101" pitchFamily="2" charset="-122"/>
            </a:endParaRPr>
          </a:p>
          <a:p>
            <a:r>
              <a:rPr lang="zh-CN" altLang="en-US" sz="3600" b="1">
                <a:solidFill>
                  <a:srgbClr val="FF0000"/>
                </a:solidFill>
                <a:ea typeface="华文隶书" panose="02010800040101010101" pitchFamily="2" charset="-122"/>
              </a:rPr>
              <a:t>容</a:t>
            </a:r>
            <a:endParaRPr lang="zh-CN" altLang="en-US" sz="3600" b="1">
              <a:solidFill>
                <a:srgbClr val="FF0000"/>
              </a:solidFill>
              <a:ea typeface="华文隶书" panose="0201080004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一、实验目的</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8195" name="Text Box 9"/>
          <p:cNvSpPr txBox="1">
            <a:spLocks noChangeArrowheads="1"/>
          </p:cNvSpPr>
          <p:nvPr/>
        </p:nvSpPr>
        <p:spPr bwMode="auto">
          <a:xfrm>
            <a:off x="273050" y="1124744"/>
            <a:ext cx="8424862" cy="2400657"/>
          </a:xfrm>
          <a:prstGeom prst="rect">
            <a:avLst/>
          </a:prstGeom>
          <a:noFill/>
          <a:ln w="9525">
            <a:noFill/>
            <a:miter lim="800000"/>
          </a:ln>
        </p:spPr>
        <p:txBody>
          <a:bodyPr>
            <a:spAutoFit/>
          </a:bodyPr>
          <a:lstStyle/>
          <a:p>
            <a:pPr>
              <a:lnSpc>
                <a:spcPct val="125000"/>
              </a:lnSpc>
            </a:pPr>
            <a:r>
              <a:rPr lang="zh-CN" altLang="en-US" b="1" dirty="0">
                <a:solidFill>
                  <a:srgbClr val="065A5A"/>
                </a:solidFill>
                <a:latin typeface="微软雅黑" panose="020B0503020204020204" pitchFamily="34" charset="-122"/>
                <a:ea typeface="微软雅黑" panose="020B0503020204020204" pitchFamily="34" charset="-122"/>
              </a:rPr>
              <a:t>实验背景</a:t>
            </a:r>
            <a:endParaRPr lang="en-US" altLang="zh-CN" b="1" dirty="0">
              <a:solidFill>
                <a:srgbClr val="065A5A"/>
              </a:solidFill>
              <a:latin typeface="微软雅黑" panose="020B0503020204020204" pitchFamily="34" charset="-122"/>
              <a:ea typeface="微软雅黑" panose="020B0503020204020204" pitchFamily="34" charset="-122"/>
            </a:endParaRPr>
          </a:p>
          <a:p>
            <a:pPr>
              <a:lnSpc>
                <a:spcPct val="125000"/>
              </a:lnSpc>
            </a:pPr>
            <a:r>
              <a:rPr lang="en-US" altLang="zh-CN" b="1" dirty="0">
                <a:solidFill>
                  <a:srgbClr val="000066"/>
                </a:solidFill>
                <a:latin typeface="微软雅黑" panose="020B0503020204020204" pitchFamily="34" charset="-122"/>
                <a:ea typeface="微软雅黑" panose="020B0503020204020204" pitchFamily="34" charset="-122"/>
              </a:rPr>
              <a:t>      </a:t>
            </a:r>
            <a:r>
              <a:rPr lang="zh-CN" altLang="zh-CN" b="1" dirty="0">
                <a:solidFill>
                  <a:srgbClr val="000066"/>
                </a:solidFill>
                <a:latin typeface="微软雅黑" panose="020B0503020204020204" pitchFamily="34" charset="-122"/>
                <a:ea typeface="微软雅黑" panose="020B0503020204020204" pitchFamily="34" charset="-122"/>
              </a:rPr>
              <a:t>激光双光栅法测微小位移是通过双光栅形成光拍的原理来精确测定微</a:t>
            </a:r>
            <a:r>
              <a:rPr lang="zh-CN" altLang="en-US" b="1" dirty="0">
                <a:solidFill>
                  <a:srgbClr val="000066"/>
                </a:solidFill>
                <a:latin typeface="微软雅黑" panose="020B0503020204020204" pitchFamily="34" charset="-122"/>
                <a:ea typeface="微软雅黑" panose="020B0503020204020204" pitchFamily="34" charset="-122"/>
              </a:rPr>
              <a:t>弱的</a:t>
            </a:r>
            <a:r>
              <a:rPr lang="zh-CN" altLang="zh-CN" b="1" dirty="0">
                <a:solidFill>
                  <a:srgbClr val="000066"/>
                </a:solidFill>
                <a:latin typeface="微软雅黑" panose="020B0503020204020204" pitchFamily="34" charset="-122"/>
                <a:ea typeface="微软雅黑" panose="020B0503020204020204" pitchFamily="34" charset="-122"/>
              </a:rPr>
              <a:t>振动位移，主要用于力学实验中作音叉振动</a:t>
            </a:r>
            <a:r>
              <a:rPr lang="zh-CN" altLang="en-US" b="1" dirty="0">
                <a:solidFill>
                  <a:srgbClr val="000066"/>
                </a:solidFill>
                <a:latin typeface="微软雅黑" panose="020B0503020204020204" pitchFamily="34" charset="-122"/>
                <a:ea typeface="微软雅黑" panose="020B0503020204020204" pitchFamily="34" charset="-122"/>
              </a:rPr>
              <a:t>的</a:t>
            </a:r>
            <a:r>
              <a:rPr lang="zh-CN" altLang="zh-CN" b="1" dirty="0">
                <a:solidFill>
                  <a:srgbClr val="000066"/>
                </a:solidFill>
                <a:latin typeface="微软雅黑" panose="020B0503020204020204" pitchFamily="34" charset="-122"/>
                <a:ea typeface="微软雅黑" panose="020B0503020204020204" pitchFamily="34" charset="-122"/>
              </a:rPr>
              <a:t>分析、微弱振幅（位移）</a:t>
            </a:r>
            <a:r>
              <a:rPr lang="zh-CN" altLang="en-US" b="1" dirty="0">
                <a:solidFill>
                  <a:srgbClr val="000066"/>
                </a:solidFill>
                <a:latin typeface="微软雅黑" panose="020B0503020204020204" pitchFamily="34" charset="-122"/>
                <a:ea typeface="微软雅黑" panose="020B0503020204020204" pitchFamily="34" charset="-122"/>
              </a:rPr>
              <a:t>的</a:t>
            </a:r>
            <a:r>
              <a:rPr lang="zh-CN" altLang="zh-CN" b="1" dirty="0">
                <a:solidFill>
                  <a:srgbClr val="000066"/>
                </a:solidFill>
                <a:latin typeface="微软雅黑" panose="020B0503020204020204" pitchFamily="34" charset="-122"/>
                <a:ea typeface="微软雅黑" panose="020B0503020204020204" pitchFamily="34" charset="-122"/>
              </a:rPr>
              <a:t>测量和光拍研究等，</a:t>
            </a:r>
            <a:r>
              <a:rPr lang="zh-CN" altLang="en-US" b="1" dirty="0">
                <a:solidFill>
                  <a:srgbClr val="000066"/>
                </a:solidFill>
                <a:latin typeface="微软雅黑" panose="020B0503020204020204" pitchFamily="34" charset="-122"/>
                <a:ea typeface="微软雅黑" panose="020B0503020204020204" pitchFamily="34" charset="-122"/>
              </a:rPr>
              <a:t>是</a:t>
            </a:r>
            <a:r>
              <a:rPr lang="zh-CN" altLang="zh-CN" b="1" dirty="0">
                <a:solidFill>
                  <a:srgbClr val="000066"/>
                </a:solidFill>
                <a:latin typeface="微软雅黑" panose="020B0503020204020204" pitchFamily="34" charset="-122"/>
                <a:ea typeface="微软雅黑" panose="020B0503020204020204" pitchFamily="34" charset="-122"/>
              </a:rPr>
              <a:t>用光学手段研究力学问题 </a:t>
            </a:r>
            <a:r>
              <a:rPr lang="zh-CN" altLang="en-US" b="1" dirty="0">
                <a:solidFill>
                  <a:srgbClr val="000066"/>
                </a:solidFill>
                <a:latin typeface="微软雅黑" panose="020B0503020204020204" pitchFamily="34" charset="-122"/>
                <a:ea typeface="微软雅黑" panose="020B0503020204020204" pitchFamily="34" charset="-122"/>
              </a:rPr>
              <a:t>。</a:t>
            </a:r>
            <a:endParaRPr lang="zh-CN" altLang="en-US" b="1" dirty="0">
              <a:solidFill>
                <a:srgbClr val="000066"/>
              </a:solidFill>
              <a:latin typeface="微软雅黑" panose="020B0503020204020204" pitchFamily="34" charset="-122"/>
              <a:ea typeface="微软雅黑" panose="020B0503020204020204" pitchFamily="34" charset="-122"/>
            </a:endParaRPr>
          </a:p>
        </p:txBody>
      </p:sp>
      <p:sp>
        <p:nvSpPr>
          <p:cNvPr id="8196" name="Rectangle 10"/>
          <p:cNvSpPr>
            <a:spLocks noChangeArrowheads="1"/>
          </p:cNvSpPr>
          <p:nvPr/>
        </p:nvSpPr>
        <p:spPr bwMode="auto">
          <a:xfrm>
            <a:off x="827584" y="4293096"/>
            <a:ext cx="5845596" cy="1800225"/>
          </a:xfrm>
          <a:prstGeom prst="rect">
            <a:avLst/>
          </a:prstGeom>
          <a:noFill/>
          <a:ln w="9525">
            <a:noFill/>
            <a:miter lim="800000"/>
          </a:ln>
        </p:spPr>
        <p:txBody>
          <a:bodyPr/>
          <a:lstStyle/>
          <a:p>
            <a:pPr lvl="0">
              <a:lnSpc>
                <a:spcPct val="150000"/>
              </a:lnSpc>
            </a:pPr>
            <a:r>
              <a:rPr lang="en-US" altLang="zh-CN" b="1" dirty="0">
                <a:solidFill>
                  <a:srgbClr val="000066"/>
                </a:solidFill>
                <a:latin typeface="微软雅黑" panose="020B0503020204020204" pitchFamily="34" charset="-122"/>
                <a:ea typeface="微软雅黑" panose="020B0503020204020204" pitchFamily="34" charset="-122"/>
              </a:rPr>
              <a:t>1</a:t>
            </a:r>
            <a:r>
              <a:rPr lang="zh-CN" altLang="en-US" b="1" dirty="0">
                <a:solidFill>
                  <a:srgbClr val="000066"/>
                </a:solidFill>
                <a:latin typeface="微软雅黑" panose="020B0503020204020204" pitchFamily="34" charset="-122"/>
                <a:ea typeface="微软雅黑" panose="020B0503020204020204" pitchFamily="34" charset="-122"/>
              </a:rPr>
              <a:t>、</a:t>
            </a:r>
            <a:r>
              <a:rPr lang="zh-CN" altLang="zh-CN" b="1" dirty="0">
                <a:solidFill>
                  <a:srgbClr val="000066"/>
                </a:solidFill>
                <a:latin typeface="微软雅黑" panose="020B0503020204020204" pitchFamily="34" charset="-122"/>
                <a:ea typeface="微软雅黑" panose="020B0503020204020204" pitchFamily="34" charset="-122"/>
              </a:rPr>
              <a:t>了解光的多普勒频移形成光拍的原理</a:t>
            </a:r>
            <a:r>
              <a:rPr lang="zh-CN" altLang="en-US" b="1" dirty="0">
                <a:solidFill>
                  <a:srgbClr val="000066"/>
                </a:solidFill>
                <a:latin typeface="微软雅黑" panose="020B0503020204020204" pitchFamily="34" charset="-122"/>
                <a:ea typeface="微软雅黑" panose="020B0503020204020204" pitchFamily="34" charset="-122"/>
              </a:rPr>
              <a:t>；</a:t>
            </a:r>
            <a:endParaRPr lang="zh-CN" altLang="zh-CN" b="1" dirty="0">
              <a:solidFill>
                <a:srgbClr val="000066"/>
              </a:solidFill>
              <a:latin typeface="微软雅黑" panose="020B0503020204020204" pitchFamily="34" charset="-122"/>
              <a:ea typeface="微软雅黑" panose="020B0503020204020204" pitchFamily="34" charset="-122"/>
            </a:endParaRPr>
          </a:p>
          <a:p>
            <a:pPr lvl="0">
              <a:lnSpc>
                <a:spcPct val="150000"/>
              </a:lnSpc>
            </a:pPr>
            <a:r>
              <a:rPr lang="en-US" altLang="zh-CN" b="1" dirty="0">
                <a:solidFill>
                  <a:srgbClr val="000066"/>
                </a:solidFill>
                <a:latin typeface="微软雅黑" panose="020B0503020204020204" pitchFamily="34" charset="-122"/>
                <a:ea typeface="微软雅黑" panose="020B0503020204020204" pitchFamily="34" charset="-122"/>
              </a:rPr>
              <a:t>2</a:t>
            </a:r>
            <a:r>
              <a:rPr lang="zh-CN" altLang="en-US" b="1" dirty="0">
                <a:solidFill>
                  <a:srgbClr val="000066"/>
                </a:solidFill>
                <a:latin typeface="微软雅黑" panose="020B0503020204020204" pitchFamily="34" charset="-122"/>
                <a:ea typeface="微软雅黑" panose="020B0503020204020204" pitchFamily="34" charset="-122"/>
              </a:rPr>
              <a:t>、</a:t>
            </a:r>
            <a:r>
              <a:rPr lang="zh-CN" altLang="zh-CN" b="1" dirty="0">
                <a:solidFill>
                  <a:srgbClr val="000066"/>
                </a:solidFill>
                <a:latin typeface="微软雅黑" panose="020B0503020204020204" pitchFamily="34" charset="-122"/>
                <a:ea typeface="微软雅黑" panose="020B0503020204020204" pitchFamily="34" charset="-122"/>
              </a:rPr>
              <a:t>精确测量微弱振动位移的方法</a:t>
            </a:r>
            <a:r>
              <a:rPr lang="zh-CN" altLang="en-US" b="1" dirty="0">
                <a:solidFill>
                  <a:srgbClr val="000066"/>
                </a:solidFill>
                <a:latin typeface="微软雅黑" panose="020B0503020204020204" pitchFamily="34" charset="-122"/>
                <a:ea typeface="微软雅黑" panose="020B0503020204020204" pitchFamily="34" charset="-122"/>
              </a:rPr>
              <a:t>；</a:t>
            </a:r>
            <a:endParaRPr lang="zh-CN" altLang="zh-CN" b="1" dirty="0">
              <a:solidFill>
                <a:srgbClr val="000066"/>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000066"/>
                </a:solidFill>
                <a:latin typeface="微软雅黑" panose="020B0503020204020204" pitchFamily="34" charset="-122"/>
                <a:ea typeface="微软雅黑" panose="020B0503020204020204" pitchFamily="34" charset="-122"/>
              </a:rPr>
              <a:t>3</a:t>
            </a:r>
            <a:r>
              <a:rPr lang="zh-CN" altLang="zh-CN" b="1" dirty="0">
                <a:solidFill>
                  <a:srgbClr val="000066"/>
                </a:solidFill>
                <a:latin typeface="微软雅黑" panose="020B0503020204020204" pitchFamily="34" charset="-122"/>
                <a:ea typeface="微软雅黑" panose="020B0503020204020204" pitchFamily="34" charset="-122"/>
              </a:rPr>
              <a:t>、</a:t>
            </a:r>
            <a:r>
              <a:rPr lang="zh-CN" altLang="en-US" b="1" dirty="0">
                <a:solidFill>
                  <a:srgbClr val="000066"/>
                </a:solidFill>
                <a:latin typeface="微软雅黑" panose="020B0503020204020204" pitchFamily="34" charset="-122"/>
                <a:ea typeface="微软雅黑" panose="020B0503020204020204" pitchFamily="34" charset="-122"/>
              </a:rPr>
              <a:t>测量</a:t>
            </a:r>
            <a:r>
              <a:rPr lang="zh-CN" altLang="zh-CN" b="1" dirty="0">
                <a:solidFill>
                  <a:srgbClr val="000066"/>
                </a:solidFill>
                <a:latin typeface="微软雅黑" panose="020B0503020204020204" pitchFamily="34" charset="-122"/>
                <a:ea typeface="微软雅黑" panose="020B0503020204020204" pitchFamily="34" charset="-122"/>
              </a:rPr>
              <a:t>出外力驱动音叉时的谐振曲线</a:t>
            </a:r>
            <a:r>
              <a:rPr lang="zh-CN" altLang="en-US" b="1" dirty="0">
                <a:solidFill>
                  <a:srgbClr val="000066"/>
                </a:solidFill>
                <a:latin typeface="微软雅黑" panose="020B0503020204020204" pitchFamily="34" charset="-122"/>
                <a:ea typeface="微软雅黑" panose="020B0503020204020204" pitchFamily="34" charset="-122"/>
              </a:rPr>
              <a:t>；</a:t>
            </a:r>
            <a:endParaRPr lang="zh-CN" altLang="zh-CN" b="1" dirty="0">
              <a:solidFill>
                <a:srgbClr val="000066"/>
              </a:solidFill>
              <a:latin typeface="微软雅黑" panose="020B0503020204020204" pitchFamily="34" charset="-122"/>
              <a:ea typeface="微软雅黑" panose="020B0503020204020204" pitchFamily="34" charset="-122"/>
            </a:endParaRPr>
          </a:p>
        </p:txBody>
      </p:sp>
      <p:sp>
        <p:nvSpPr>
          <p:cNvPr id="6" name="矩形 5"/>
          <p:cNvSpPr/>
          <p:nvPr/>
        </p:nvSpPr>
        <p:spPr>
          <a:xfrm>
            <a:off x="382588" y="3717032"/>
            <a:ext cx="1415772" cy="511807"/>
          </a:xfrm>
          <a:prstGeom prst="rect">
            <a:avLst/>
          </a:prstGeom>
        </p:spPr>
        <p:txBody>
          <a:bodyPr wrap="none">
            <a:spAutoFit/>
          </a:bodyPr>
          <a:lstStyle/>
          <a:p>
            <a:pPr>
              <a:lnSpc>
                <a:spcPct val="125000"/>
              </a:lnSpc>
            </a:pPr>
            <a:r>
              <a:rPr lang="zh-CN" altLang="en-US" b="1" dirty="0">
                <a:solidFill>
                  <a:srgbClr val="065A5A"/>
                </a:solidFill>
                <a:latin typeface="微软雅黑" panose="020B0503020204020204" pitchFamily="34" charset="-122"/>
                <a:ea typeface="微软雅黑" panose="020B0503020204020204" pitchFamily="34" charset="-122"/>
              </a:rPr>
              <a:t>实验目的</a:t>
            </a:r>
            <a:endParaRPr lang="zh-CN" altLang="en-US" b="1" dirty="0">
              <a:solidFill>
                <a:srgbClr val="065A5A"/>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ext Box 2"/>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二、实验原理</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1033" name="Rectangle 17"/>
          <p:cNvSpPr>
            <a:spLocks noChangeArrowheads="1"/>
          </p:cNvSpPr>
          <p:nvPr/>
        </p:nvSpPr>
        <p:spPr bwMode="auto">
          <a:xfrm>
            <a:off x="3171234" y="204950"/>
            <a:ext cx="3779912" cy="461665"/>
          </a:xfrm>
          <a:prstGeom prst="rect">
            <a:avLst/>
          </a:prstGeom>
          <a:noFill/>
          <a:ln w="9525">
            <a:noFill/>
            <a:miter lim="800000"/>
          </a:ln>
        </p:spPr>
        <p:txBody>
          <a:bodyPr wrap="square">
            <a:spAutoFit/>
          </a:bodyPr>
          <a:lstStyle/>
          <a:p>
            <a:r>
              <a:rPr lang="en-US" altLang="zh-CN" b="1" dirty="0">
                <a:solidFill>
                  <a:srgbClr val="065A5A"/>
                </a:solidFill>
                <a:latin typeface="微软雅黑" panose="020B0503020204020204" pitchFamily="34" charset="-122"/>
                <a:ea typeface="微软雅黑" panose="020B0503020204020204" pitchFamily="34" charset="-122"/>
              </a:rPr>
              <a:t>2.1</a:t>
            </a:r>
            <a:r>
              <a:rPr lang="zh-CN" altLang="en-US" b="1" dirty="0">
                <a:solidFill>
                  <a:srgbClr val="065A5A"/>
                </a:solidFill>
                <a:latin typeface="微软雅黑" panose="020B0503020204020204" pitchFamily="34" charset="-122"/>
                <a:ea typeface="微软雅黑" panose="020B0503020204020204" pitchFamily="34" charset="-122"/>
              </a:rPr>
              <a:t>、</a:t>
            </a:r>
            <a:r>
              <a:rPr lang="zh-CN" altLang="zh-CN" b="1" dirty="0">
                <a:solidFill>
                  <a:srgbClr val="065A5A"/>
                </a:solidFill>
                <a:latin typeface="微软雅黑" panose="020B0503020204020204" pitchFamily="34" charset="-122"/>
                <a:ea typeface="微软雅黑" panose="020B0503020204020204" pitchFamily="34" charset="-122"/>
              </a:rPr>
              <a:t>光栅</a:t>
            </a:r>
            <a:r>
              <a:rPr lang="zh-CN" altLang="en-US" b="1" dirty="0">
                <a:solidFill>
                  <a:srgbClr val="065A5A"/>
                </a:solidFill>
                <a:latin typeface="微软雅黑" panose="020B0503020204020204" pitchFamily="34" charset="-122"/>
                <a:ea typeface="微软雅黑" panose="020B0503020204020204" pitchFamily="34" charset="-122"/>
              </a:rPr>
              <a:t>和光栅方程</a:t>
            </a:r>
            <a:endParaRPr lang="zh-CN" altLang="en-US" b="1" dirty="0">
              <a:solidFill>
                <a:srgbClr val="000066"/>
              </a:solidFill>
            </a:endParaRPr>
          </a:p>
        </p:txBody>
      </p:sp>
      <p:sp>
        <p:nvSpPr>
          <p:cNvPr id="1050" name="Text Box 26"/>
          <p:cNvSpPr txBox="1">
            <a:spLocks noChangeArrowheads="1"/>
          </p:cNvSpPr>
          <p:nvPr/>
        </p:nvSpPr>
        <p:spPr bwMode="auto">
          <a:xfrm>
            <a:off x="6050055" y="3299176"/>
            <a:ext cx="1020200" cy="281403"/>
          </a:xfrm>
          <a:prstGeom prst="rect">
            <a:avLst/>
          </a:prstGeom>
          <a:solidFill>
            <a:srgbClr val="FFFFFF"/>
          </a:solidFill>
          <a:ln w="127">
            <a:noFill/>
            <a:miter lim="800000"/>
          </a:ln>
          <a:effectLst/>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光栅</a:t>
            </a:r>
            <a:endParaRPr kumimoji="0" lang="zh-CN"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060"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59" name="Object 35"/>
          <p:cNvGraphicFramePr>
            <a:graphicFrameLocks noChangeAspect="1"/>
          </p:cNvGraphicFramePr>
          <p:nvPr/>
        </p:nvGraphicFramePr>
        <p:xfrm>
          <a:off x="2172338" y="3236532"/>
          <a:ext cx="2304256" cy="576064"/>
        </p:xfrm>
        <a:graphic>
          <a:graphicData uri="http://schemas.openxmlformats.org/presentationml/2006/ole">
            <mc:AlternateContent xmlns:mc="http://schemas.openxmlformats.org/markup-compatibility/2006">
              <mc:Choice xmlns:v="urn:schemas-microsoft-com:vml" Requires="v">
                <p:oleObj spid="_x0000_s2" name="Equation" r:id="rId1" imgW="723265" imgH="177800" progId="Equation.DSMT4">
                  <p:embed/>
                </p:oleObj>
              </mc:Choice>
              <mc:Fallback>
                <p:oleObj name="Equation" r:id="rId1" imgW="723265" imgH="177800" progId="Equation.DSMT4">
                  <p:embed/>
                  <p:pic>
                    <p:nvPicPr>
                      <p:cNvPr id="0"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338" y="3236532"/>
                        <a:ext cx="230425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1" name="Object 37"/>
          <p:cNvGraphicFramePr>
            <a:graphicFrameLocks noChangeAspect="1"/>
          </p:cNvGraphicFramePr>
          <p:nvPr/>
        </p:nvGraphicFramePr>
        <p:xfrm>
          <a:off x="0" y="638175"/>
          <a:ext cx="142875" cy="180975"/>
        </p:xfrm>
        <a:graphic>
          <a:graphicData uri="http://schemas.openxmlformats.org/presentationml/2006/ole">
            <mc:AlternateContent xmlns:mc="http://schemas.openxmlformats.org/markup-compatibility/2006">
              <mc:Choice xmlns:v="urn:schemas-microsoft-com:vml" Requires="v">
                <p:oleObj spid="_x0000_s3" name="Microsoft Equation 2.0" r:id="rId3" imgW="139700" imgH="177800" progId="Equation.2">
                  <p:embed/>
                </p:oleObj>
              </mc:Choice>
              <mc:Fallback>
                <p:oleObj name="Microsoft Equation 2.0" r:id="rId3" imgW="139700" imgH="177800" progId="Equation.2">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8175"/>
                        <a:ext cx="142875"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 name="Rectangle 39"/>
          <p:cNvSpPr>
            <a:spLocks noChangeArrowheads="1"/>
          </p:cNvSpPr>
          <p:nvPr/>
        </p:nvSpPr>
        <p:spPr bwMode="auto">
          <a:xfrm>
            <a:off x="467544" y="4141678"/>
            <a:ext cx="6711073" cy="4001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000" b="1" i="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d </a:t>
            </a:r>
            <a:r>
              <a:rPr lang="zh-CN" altLang="en-US" sz="2000" b="1" dirty="0">
                <a:solidFill>
                  <a:srgbClr val="002060"/>
                </a:solidFill>
                <a:latin typeface="微软雅黑" panose="020B0503020204020204" pitchFamily="34" charset="-122"/>
                <a:ea typeface="微软雅黑" panose="020B0503020204020204" pitchFamily="34" charset="-122"/>
              </a:rPr>
              <a:t>为光栅常数 ；</a:t>
            </a:r>
            <a:r>
              <a:rPr lang="en-US" altLang="zh-CN" sz="2000" b="1" i="1" dirty="0">
                <a:solidFill>
                  <a:srgbClr val="002060"/>
                </a:solidFill>
                <a:latin typeface="微软雅黑" panose="020B0503020204020204" pitchFamily="34" charset="-122"/>
                <a:ea typeface="微软雅黑" panose="020B0503020204020204" pitchFamily="34" charset="-122"/>
              </a:rPr>
              <a:t>θ </a:t>
            </a:r>
            <a:r>
              <a:rPr lang="zh-CN" altLang="en-US" sz="2000" b="1" dirty="0">
                <a:solidFill>
                  <a:srgbClr val="002060"/>
                </a:solidFill>
                <a:latin typeface="微软雅黑" panose="020B0503020204020204" pitchFamily="34" charset="-122"/>
                <a:ea typeface="微软雅黑" panose="020B0503020204020204" pitchFamily="34" charset="-122"/>
              </a:rPr>
              <a:t>为衍射角；</a:t>
            </a:r>
            <a:r>
              <a:rPr lang="en-US" altLang="zh-CN" sz="2000" b="1" i="1" dirty="0">
                <a:solidFill>
                  <a:srgbClr val="002060"/>
                </a:solidFill>
                <a:latin typeface="微软雅黑" panose="020B0503020204020204" pitchFamily="34" charset="-122"/>
                <a:ea typeface="微软雅黑" panose="020B0503020204020204" pitchFamily="34" charset="-122"/>
              </a:rPr>
              <a:t>λ </a:t>
            </a:r>
            <a:r>
              <a:rPr lang="zh-CN" altLang="en-US" sz="2000" b="1" dirty="0">
                <a:solidFill>
                  <a:srgbClr val="002060"/>
                </a:solidFill>
                <a:latin typeface="微软雅黑" panose="020B0503020204020204" pitchFamily="34" charset="-122"/>
                <a:ea typeface="微软雅黑" panose="020B0503020204020204" pitchFamily="34" charset="-122"/>
              </a:rPr>
              <a:t>为波长</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1038" name="Text Box 14"/>
          <p:cNvSpPr txBox="1">
            <a:spLocks noChangeArrowheads="1"/>
          </p:cNvSpPr>
          <p:nvPr/>
        </p:nvSpPr>
        <p:spPr bwMode="auto">
          <a:xfrm>
            <a:off x="4716016" y="1575358"/>
            <a:ext cx="345174" cy="1275018"/>
          </a:xfrm>
          <a:prstGeom prst="rect">
            <a:avLst/>
          </a:prstGeom>
          <a:noFill/>
          <a:ln w="127">
            <a:noFill/>
            <a:miter lim="800000"/>
          </a:ln>
          <a:effectLst/>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激</a:t>
            </a:r>
            <a:endPar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光</a:t>
            </a:r>
            <a:endPar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平</a:t>
            </a:r>
            <a:endPar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面</a:t>
            </a:r>
            <a:endPar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波</a:t>
            </a:r>
            <a:endParaRPr kumimoji="0" lang="zh-CN"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44" name="AutoShape 20"/>
          <p:cNvCxnSpPr>
            <a:cxnSpLocks noChangeShapeType="1"/>
          </p:cNvCxnSpPr>
          <p:nvPr/>
        </p:nvCxnSpPr>
        <p:spPr bwMode="auto">
          <a:xfrm>
            <a:off x="6158614" y="1351417"/>
            <a:ext cx="648000" cy="1718"/>
          </a:xfrm>
          <a:prstGeom prst="straightConnector1">
            <a:avLst/>
          </a:prstGeom>
          <a:noFill/>
          <a:ln w="9525">
            <a:solidFill>
              <a:srgbClr val="000000"/>
            </a:solidFill>
            <a:prstDash val="lgDash"/>
            <a:round/>
          </a:ln>
        </p:spPr>
      </p:cxnSp>
      <p:cxnSp>
        <p:nvCxnSpPr>
          <p:cNvPr id="1046" name="AutoShape 22"/>
          <p:cNvCxnSpPr>
            <a:cxnSpLocks noChangeShapeType="1"/>
          </p:cNvCxnSpPr>
          <p:nvPr/>
        </p:nvCxnSpPr>
        <p:spPr bwMode="auto">
          <a:xfrm flipV="1">
            <a:off x="6136182" y="1800413"/>
            <a:ext cx="901" cy="360000"/>
          </a:xfrm>
          <a:prstGeom prst="straightConnector1">
            <a:avLst/>
          </a:prstGeom>
          <a:noFill/>
          <a:ln w="9525">
            <a:solidFill>
              <a:srgbClr val="000000"/>
            </a:solidFill>
            <a:round/>
            <a:tailEnd type="triangle" w="med" len="med"/>
          </a:ln>
        </p:spPr>
      </p:cxnSp>
      <p:cxnSp>
        <p:nvCxnSpPr>
          <p:cNvPr id="1047" name="AutoShape 23"/>
          <p:cNvCxnSpPr>
            <a:cxnSpLocks noChangeShapeType="1"/>
          </p:cNvCxnSpPr>
          <p:nvPr/>
        </p:nvCxnSpPr>
        <p:spPr bwMode="auto">
          <a:xfrm flipV="1">
            <a:off x="6135281" y="980728"/>
            <a:ext cx="901" cy="396000"/>
          </a:xfrm>
          <a:prstGeom prst="straightConnector1">
            <a:avLst/>
          </a:prstGeom>
          <a:noFill/>
          <a:ln w="9525">
            <a:solidFill>
              <a:srgbClr val="000000"/>
            </a:solidFill>
            <a:round/>
            <a:headEnd type="triangle" w="med" len="med"/>
          </a:ln>
        </p:spPr>
      </p:cxnSp>
      <p:sp>
        <p:nvSpPr>
          <p:cNvPr id="1048" name="Text Box 24"/>
          <p:cNvSpPr txBox="1">
            <a:spLocks noChangeArrowheads="1"/>
          </p:cNvSpPr>
          <p:nvPr/>
        </p:nvSpPr>
        <p:spPr bwMode="auto">
          <a:xfrm>
            <a:off x="6050055" y="1400498"/>
            <a:ext cx="296507" cy="408879"/>
          </a:xfrm>
          <a:prstGeom prst="rect">
            <a:avLst/>
          </a:prstGeom>
          <a:solidFill>
            <a:srgbClr val="FFFFFF"/>
          </a:solidFill>
          <a:ln w="127">
            <a:noFill/>
            <a:miter lim="800000"/>
          </a:ln>
          <a:effectLst/>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1" i="1" u="none" strike="noStrike" cap="none" normalizeH="0" baseline="0" dirty="0">
                <a:ln>
                  <a:noFill/>
                </a:ln>
                <a:solidFill>
                  <a:srgbClr val="065A5A"/>
                </a:solidFill>
                <a:effectLst/>
                <a:latin typeface="Times New Roman" panose="02020603050405020304" pitchFamily="18" charset="0"/>
                <a:ea typeface="微软雅黑" panose="020B0503020204020204" pitchFamily="34" charset="-122"/>
                <a:cs typeface="Times New Roman" panose="02020603050405020304" pitchFamily="18" charset="0"/>
              </a:rPr>
              <a:t>d</a:t>
            </a:r>
            <a:endParaRPr kumimoji="0" lang="zh-CN" altLang="zh-CN" sz="1400" b="1" i="0" u="none" strike="noStrike" cap="none" normalizeH="0" baseline="0" dirty="0">
              <a:ln>
                <a:noFill/>
              </a:ln>
              <a:solidFill>
                <a:srgbClr val="065A5A"/>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矩形 44"/>
          <p:cNvSpPr/>
          <p:nvPr/>
        </p:nvSpPr>
        <p:spPr>
          <a:xfrm>
            <a:off x="6250631" y="1122671"/>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250631" y="1592752"/>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250631" y="2028045"/>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6250631" y="2480732"/>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250631" y="2933420"/>
            <a:ext cx="45719" cy="225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AutoShape 10"/>
          <p:cNvCxnSpPr>
            <a:cxnSpLocks noChangeShapeType="1"/>
          </p:cNvCxnSpPr>
          <p:nvPr/>
        </p:nvCxnSpPr>
        <p:spPr bwMode="auto">
          <a:xfrm>
            <a:off x="6296350" y="1372782"/>
            <a:ext cx="1083962" cy="493162"/>
          </a:xfrm>
          <a:prstGeom prst="straightConnector1">
            <a:avLst/>
          </a:prstGeom>
          <a:noFill/>
          <a:ln w="9525">
            <a:solidFill>
              <a:srgbClr val="CC0066"/>
            </a:solidFill>
            <a:round/>
            <a:tailEnd type="triangle" w="sm" len="med"/>
          </a:ln>
        </p:spPr>
      </p:cxnSp>
      <p:cxnSp>
        <p:nvCxnSpPr>
          <p:cNvPr id="58" name="AutoShape 10"/>
          <p:cNvCxnSpPr>
            <a:cxnSpLocks noChangeShapeType="1"/>
          </p:cNvCxnSpPr>
          <p:nvPr/>
        </p:nvCxnSpPr>
        <p:spPr bwMode="auto">
          <a:xfrm>
            <a:off x="6287804" y="1821753"/>
            <a:ext cx="1083962" cy="493162"/>
          </a:xfrm>
          <a:prstGeom prst="straightConnector1">
            <a:avLst/>
          </a:prstGeom>
          <a:noFill/>
          <a:ln w="9525">
            <a:solidFill>
              <a:srgbClr val="CC0066"/>
            </a:solidFill>
            <a:round/>
            <a:tailEnd type="triangle" w="sm" len="med"/>
          </a:ln>
        </p:spPr>
      </p:cxnSp>
      <p:cxnSp>
        <p:nvCxnSpPr>
          <p:cNvPr id="59" name="AutoShape 20"/>
          <p:cNvCxnSpPr>
            <a:cxnSpLocks noChangeShapeType="1"/>
          </p:cNvCxnSpPr>
          <p:nvPr/>
        </p:nvCxnSpPr>
        <p:spPr bwMode="auto">
          <a:xfrm>
            <a:off x="6130538" y="1802384"/>
            <a:ext cx="684000" cy="1718"/>
          </a:xfrm>
          <a:prstGeom prst="straightConnector1">
            <a:avLst/>
          </a:prstGeom>
          <a:noFill/>
          <a:ln w="9525">
            <a:solidFill>
              <a:srgbClr val="000000"/>
            </a:solidFill>
            <a:prstDash val="lgDash"/>
            <a:round/>
          </a:ln>
        </p:spPr>
      </p:cxnSp>
      <p:cxnSp>
        <p:nvCxnSpPr>
          <p:cNvPr id="1034" name="AutoShape 10"/>
          <p:cNvCxnSpPr>
            <a:cxnSpLocks noChangeShapeType="1"/>
          </p:cNvCxnSpPr>
          <p:nvPr/>
        </p:nvCxnSpPr>
        <p:spPr bwMode="auto">
          <a:xfrm>
            <a:off x="5061190" y="1377892"/>
            <a:ext cx="973335" cy="1718"/>
          </a:xfrm>
          <a:prstGeom prst="straightConnector1">
            <a:avLst/>
          </a:prstGeom>
          <a:noFill/>
          <a:ln w="9525">
            <a:solidFill>
              <a:srgbClr val="CC0066"/>
            </a:solidFill>
            <a:round/>
            <a:tailEnd type="triangle" w="sm" len="med"/>
          </a:ln>
        </p:spPr>
      </p:cxnSp>
      <p:cxnSp>
        <p:nvCxnSpPr>
          <p:cNvPr id="1035" name="AutoShape 11"/>
          <p:cNvCxnSpPr>
            <a:cxnSpLocks noChangeShapeType="1"/>
          </p:cNvCxnSpPr>
          <p:nvPr/>
        </p:nvCxnSpPr>
        <p:spPr bwMode="auto">
          <a:xfrm>
            <a:off x="5061190" y="1798695"/>
            <a:ext cx="973335" cy="1718"/>
          </a:xfrm>
          <a:prstGeom prst="straightConnector1">
            <a:avLst/>
          </a:prstGeom>
          <a:noFill/>
          <a:ln w="9525">
            <a:solidFill>
              <a:srgbClr val="CC0066"/>
            </a:solidFill>
            <a:round/>
            <a:tailEnd type="triangle" w="sm" len="med"/>
          </a:ln>
        </p:spPr>
      </p:cxnSp>
      <p:cxnSp>
        <p:nvCxnSpPr>
          <p:cNvPr id="1037" name="AutoShape 13"/>
          <p:cNvCxnSpPr>
            <a:cxnSpLocks noChangeShapeType="1"/>
          </p:cNvCxnSpPr>
          <p:nvPr/>
        </p:nvCxnSpPr>
        <p:spPr bwMode="auto">
          <a:xfrm>
            <a:off x="5061190" y="2274017"/>
            <a:ext cx="973335" cy="1718"/>
          </a:xfrm>
          <a:prstGeom prst="straightConnector1">
            <a:avLst/>
          </a:prstGeom>
          <a:noFill/>
          <a:ln w="9525">
            <a:solidFill>
              <a:srgbClr val="CC0066"/>
            </a:solidFill>
            <a:round/>
            <a:tailEnd type="triangle" w="sm" len="med"/>
          </a:ln>
        </p:spPr>
      </p:cxnSp>
      <p:cxnSp>
        <p:nvCxnSpPr>
          <p:cNvPr id="1054" name="AutoShape 30"/>
          <p:cNvCxnSpPr>
            <a:cxnSpLocks noChangeShapeType="1"/>
          </p:cNvCxnSpPr>
          <p:nvPr/>
        </p:nvCxnSpPr>
        <p:spPr bwMode="auto">
          <a:xfrm>
            <a:off x="5061190" y="2722079"/>
            <a:ext cx="973335" cy="0"/>
          </a:xfrm>
          <a:prstGeom prst="straightConnector1">
            <a:avLst/>
          </a:prstGeom>
          <a:noFill/>
          <a:ln w="9525">
            <a:solidFill>
              <a:srgbClr val="CC0066"/>
            </a:solidFill>
            <a:round/>
            <a:tailEnd type="triangle" w="sm" len="med"/>
          </a:ln>
        </p:spPr>
      </p:cxnSp>
      <p:sp>
        <p:nvSpPr>
          <p:cNvPr id="62" name="任意多边形 61"/>
          <p:cNvSpPr/>
          <p:nvPr/>
        </p:nvSpPr>
        <p:spPr>
          <a:xfrm>
            <a:off x="6486259" y="1354682"/>
            <a:ext cx="0" cy="108000"/>
          </a:xfrm>
          <a:custGeom>
            <a:avLst/>
            <a:gdLst>
              <a:gd name="connsiteX0" fmla="*/ 0 w 0"/>
              <a:gd name="connsiteY0" fmla="*/ 0 h 51275"/>
              <a:gd name="connsiteX1" fmla="*/ 0 w 0"/>
              <a:gd name="connsiteY1" fmla="*/ 51275 h 51275"/>
            </a:gdLst>
            <a:ahLst/>
            <a:cxnLst>
              <a:cxn ang="0">
                <a:pos x="connsiteX0" y="connsiteY0"/>
              </a:cxn>
              <a:cxn ang="0">
                <a:pos x="connsiteX1" y="connsiteY1"/>
              </a:cxn>
            </a:cxnLst>
            <a:rect l="l" t="t" r="r" b="b"/>
            <a:pathLst>
              <a:path h="51275">
                <a:moveTo>
                  <a:pt x="0" y="0"/>
                </a:moveTo>
                <a:lnTo>
                  <a:pt x="0" y="51275"/>
                </a:lnTo>
              </a:path>
            </a:pathLst>
          </a:cu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矩形 62"/>
          <p:cNvSpPr/>
          <p:nvPr/>
        </p:nvSpPr>
        <p:spPr>
          <a:xfrm>
            <a:off x="6516694" y="1305357"/>
            <a:ext cx="356188" cy="307777"/>
          </a:xfrm>
          <a:prstGeom prst="rect">
            <a:avLst/>
          </a:prstGeom>
        </p:spPr>
        <p:txBody>
          <a:bodyPr wrap="none">
            <a:spAutoFit/>
          </a:bodyPr>
          <a:lstStyle/>
          <a:p>
            <a:r>
              <a:rPr lang="en-US" altLang="zh-CN" sz="1400" b="1" i="1" dirty="0">
                <a:solidFill>
                  <a:srgbClr val="002060"/>
                </a:solidFill>
                <a:latin typeface="微软雅黑" panose="020B0503020204020204" pitchFamily="34" charset="-122"/>
                <a:ea typeface="微软雅黑" panose="020B0503020204020204" pitchFamily="34" charset="-122"/>
              </a:rPr>
              <a:t>θ </a:t>
            </a:r>
            <a:endParaRPr lang="zh-CN" altLang="en-US" sz="1400" dirty="0"/>
          </a:p>
        </p:txBody>
      </p:sp>
      <p:sp>
        <p:nvSpPr>
          <p:cNvPr id="66" name="矩形 65"/>
          <p:cNvSpPr/>
          <p:nvPr/>
        </p:nvSpPr>
        <p:spPr>
          <a:xfrm rot="1440000">
            <a:off x="6468796" y="1488053"/>
            <a:ext cx="108000" cy="108000"/>
          </a:xfrm>
          <a:prstGeom prst="rect">
            <a:avLst/>
          </a:prstGeom>
          <a:no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flipV="1">
            <a:off x="6313441" y="1462228"/>
            <a:ext cx="180000" cy="360000"/>
          </a:xfrm>
          <a:prstGeom prst="line">
            <a:avLst/>
          </a:prstGeom>
          <a:ln w="190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7541255" y="2593259"/>
            <a:ext cx="1690297" cy="1323439"/>
          </a:xfrm>
          <a:prstGeom prst="rect">
            <a:avLst/>
          </a:prstGeom>
        </p:spPr>
        <p:txBody>
          <a:bodyPr wrap="square">
            <a:spAutoFit/>
          </a:bodyPr>
          <a:lstStyle/>
          <a:p>
            <a:r>
              <a:rPr lang="zh-CN" altLang="en-US" sz="2000" b="1" dirty="0">
                <a:solidFill>
                  <a:schemeClr val="accent4">
                    <a:lumMod val="75000"/>
                  </a:schemeClr>
                </a:solidFill>
                <a:latin typeface="微软雅黑" panose="020B0503020204020204" pitchFamily="34" charset="-122"/>
                <a:ea typeface="微软雅黑" panose="020B0503020204020204" pitchFamily="34" charset="-122"/>
              </a:rPr>
              <a:t>沿衍射角方向的光程差为：</a:t>
            </a:r>
            <a:r>
              <a:rPr lang="en-US" altLang="zh-CN" sz="2000" b="1" i="1" dirty="0">
                <a:solidFill>
                  <a:schemeClr val="accent4">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d </a:t>
            </a:r>
            <a:r>
              <a:rPr lang="en-US" altLang="zh-CN" sz="2000" b="1" dirty="0" err="1">
                <a:solidFill>
                  <a:schemeClr val="accent4">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sin</a:t>
            </a:r>
            <a:r>
              <a:rPr lang="en-US" altLang="zh-CN" sz="2000" b="1" i="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θ</a:t>
            </a:r>
            <a:r>
              <a:rPr lang="en-US" altLang="zh-CN" sz="2000" b="1" i="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a:p>
            <a:endParaRPr lang="zh-CN" altLang="en-US" sz="20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68" name="矩形 67"/>
          <p:cNvSpPr/>
          <p:nvPr/>
        </p:nvSpPr>
        <p:spPr>
          <a:xfrm>
            <a:off x="272828" y="2273322"/>
            <a:ext cx="4270497" cy="1138773"/>
          </a:xfrm>
          <a:prstGeom prst="rect">
            <a:avLst/>
          </a:prstGeom>
        </p:spPr>
        <p:txBody>
          <a:bodyPr wrap="square">
            <a:spAutoFit/>
          </a:bodyPr>
          <a:lstStyle/>
          <a:p>
            <a:r>
              <a:rPr lang="zh-CN" altLang="en-US" b="1" dirty="0">
                <a:solidFill>
                  <a:schemeClr val="accent4">
                    <a:lumMod val="75000"/>
                  </a:schemeClr>
                </a:solidFill>
                <a:latin typeface="微软雅黑" panose="020B0503020204020204" pitchFamily="34" charset="-122"/>
                <a:ea typeface="微软雅黑" panose="020B0503020204020204" pitchFamily="34" charset="-122"/>
              </a:rPr>
              <a:t>光程差满足波长的整数倍时，叠加为明条纹，即：</a:t>
            </a:r>
            <a:endParaRPr lang="zh-CN" altLang="en-US" dirty="0">
              <a:latin typeface="Times New Roman" panose="02020603050405020304" pitchFamily="18" charset="0"/>
              <a:cs typeface="Times New Roman" panose="02020603050405020304" pitchFamily="18" charset="0"/>
            </a:endParaRPr>
          </a:p>
          <a:p>
            <a:endParaRPr lang="zh-CN" altLang="en-US" sz="2000" b="1"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69" name="Rectangle 17"/>
          <p:cNvSpPr>
            <a:spLocks noChangeArrowheads="1"/>
          </p:cNvSpPr>
          <p:nvPr/>
        </p:nvSpPr>
        <p:spPr bwMode="auto">
          <a:xfrm>
            <a:off x="395536" y="3236532"/>
            <a:ext cx="2411760" cy="461665"/>
          </a:xfrm>
          <a:prstGeom prst="rect">
            <a:avLst/>
          </a:prstGeom>
          <a:noFill/>
          <a:ln w="9525">
            <a:noFill/>
            <a:miter lim="800000"/>
          </a:ln>
        </p:spPr>
        <p:txBody>
          <a:bodyPr wrap="square">
            <a:spAutoFit/>
          </a:bodyPr>
          <a:lstStyle/>
          <a:p>
            <a:r>
              <a:rPr lang="zh-CN" altLang="zh-CN" b="1" dirty="0">
                <a:solidFill>
                  <a:srgbClr val="065A5A"/>
                </a:solidFill>
                <a:latin typeface="微软雅黑" panose="020B0503020204020204" pitchFamily="34" charset="-122"/>
                <a:ea typeface="微软雅黑" panose="020B0503020204020204" pitchFamily="34" charset="-122"/>
              </a:rPr>
              <a:t>光栅</a:t>
            </a:r>
            <a:r>
              <a:rPr lang="zh-CN" altLang="en-US" b="1" dirty="0">
                <a:solidFill>
                  <a:srgbClr val="065A5A"/>
                </a:solidFill>
                <a:latin typeface="微软雅黑" panose="020B0503020204020204" pitchFamily="34" charset="-122"/>
                <a:ea typeface="微软雅黑" panose="020B0503020204020204" pitchFamily="34" charset="-122"/>
              </a:rPr>
              <a:t>方程：</a:t>
            </a:r>
            <a:endParaRPr lang="zh-CN" altLang="en-US" b="1" dirty="0">
              <a:solidFill>
                <a:srgbClr val="000066"/>
              </a:solidFill>
            </a:endParaRPr>
          </a:p>
        </p:txBody>
      </p:sp>
      <p:sp>
        <p:nvSpPr>
          <p:cNvPr id="70" name="矩形 69"/>
          <p:cNvSpPr/>
          <p:nvPr/>
        </p:nvSpPr>
        <p:spPr>
          <a:xfrm>
            <a:off x="251933" y="1026215"/>
            <a:ext cx="4082926" cy="1200329"/>
          </a:xfrm>
          <a:prstGeom prst="rect">
            <a:avLst/>
          </a:prstGeom>
        </p:spPr>
        <p:txBody>
          <a:bodyPr wrap="square">
            <a:spAutoFit/>
          </a:bodyPr>
          <a:lstStyle/>
          <a:p>
            <a:r>
              <a:rPr lang="zh-CN" altLang="zh-CN" b="1" dirty="0">
                <a:solidFill>
                  <a:srgbClr val="065A5A"/>
                </a:solidFill>
                <a:latin typeface="微软雅黑" panose="020B0503020204020204" pitchFamily="34" charset="-122"/>
                <a:ea typeface="微软雅黑" panose="020B0503020204020204" pitchFamily="34" charset="-122"/>
              </a:rPr>
              <a:t>光栅</a:t>
            </a:r>
            <a:r>
              <a:rPr lang="zh-CN" altLang="en-US" b="1" dirty="0">
                <a:solidFill>
                  <a:srgbClr val="065A5A"/>
                </a:solidFill>
                <a:latin typeface="微软雅黑" panose="020B0503020204020204" pitchFamily="34" charset="-122"/>
                <a:ea typeface="微软雅黑" panose="020B0503020204020204" pitchFamily="34" charset="-122"/>
              </a:rPr>
              <a:t>：</a:t>
            </a:r>
            <a:r>
              <a:rPr lang="zh-CN" altLang="en-US" b="1" dirty="0">
                <a:solidFill>
                  <a:schemeClr val="accent4">
                    <a:lumMod val="75000"/>
                  </a:schemeClr>
                </a:solidFill>
                <a:latin typeface="微软雅黑" panose="020B0503020204020204" pitchFamily="34" charset="-122"/>
                <a:ea typeface="微软雅黑" panose="020B0503020204020204" pitchFamily="34" charset="-122"/>
              </a:rPr>
              <a:t>平面</a:t>
            </a:r>
            <a:r>
              <a:rPr lang="zh-CN" altLang="zh-CN" b="1" dirty="0">
                <a:solidFill>
                  <a:schemeClr val="accent4">
                    <a:lumMod val="75000"/>
                  </a:schemeClr>
                </a:solidFill>
                <a:latin typeface="微软雅黑" panose="020B0503020204020204" pitchFamily="34" charset="-122"/>
                <a:ea typeface="微软雅黑" panose="020B0503020204020204" pitchFamily="34" charset="-122"/>
              </a:rPr>
              <a:t>光栅是由一系列等宽又等间距的平行狭缝所组成。</a:t>
            </a:r>
            <a:endParaRPr lang="zh-CN" altLang="en-US" b="1" dirty="0">
              <a:solidFill>
                <a:schemeClr val="accent4">
                  <a:lumMod val="75000"/>
                </a:schemeClr>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Text Box 2"/>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二、实验原理</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1033" name="Rectangle 17"/>
          <p:cNvSpPr>
            <a:spLocks noChangeArrowheads="1"/>
          </p:cNvSpPr>
          <p:nvPr/>
        </p:nvSpPr>
        <p:spPr bwMode="auto">
          <a:xfrm>
            <a:off x="3227705" y="193932"/>
            <a:ext cx="2568431" cy="461665"/>
          </a:xfrm>
          <a:prstGeom prst="rect">
            <a:avLst/>
          </a:prstGeom>
          <a:noFill/>
          <a:ln w="9525">
            <a:noFill/>
            <a:miter lim="800000"/>
          </a:ln>
        </p:spPr>
        <p:txBody>
          <a:bodyPr wrap="square">
            <a:spAutoFit/>
          </a:bodyPr>
          <a:lstStyle/>
          <a:p>
            <a:r>
              <a:rPr lang="en-US" altLang="zh-CN" b="1" dirty="0">
                <a:solidFill>
                  <a:srgbClr val="065A5A"/>
                </a:solidFill>
                <a:latin typeface="微软雅黑" panose="020B0503020204020204" pitchFamily="34" charset="-122"/>
                <a:ea typeface="微软雅黑" panose="020B0503020204020204" pitchFamily="34" charset="-122"/>
              </a:rPr>
              <a:t>2.2</a:t>
            </a:r>
            <a:r>
              <a:rPr lang="zh-CN" altLang="en-US" b="1" dirty="0">
                <a:solidFill>
                  <a:srgbClr val="065A5A"/>
                </a:solidFill>
                <a:latin typeface="微软雅黑" panose="020B0503020204020204" pitchFamily="34" charset="-122"/>
                <a:ea typeface="微软雅黑" panose="020B0503020204020204" pitchFamily="34" charset="-122"/>
              </a:rPr>
              <a:t>、</a:t>
            </a:r>
            <a:r>
              <a:rPr lang="zh-CN" altLang="zh-CN" b="1" dirty="0">
                <a:solidFill>
                  <a:srgbClr val="065A5A"/>
                </a:solidFill>
                <a:latin typeface="微软雅黑" panose="020B0503020204020204" pitchFamily="34" charset="-122"/>
                <a:ea typeface="微软雅黑" panose="020B0503020204020204" pitchFamily="34" charset="-122"/>
              </a:rPr>
              <a:t>位相光栅</a:t>
            </a:r>
            <a:endParaRPr lang="zh-CN" altLang="en-US" b="1" dirty="0">
              <a:solidFill>
                <a:srgbClr val="000066"/>
              </a:solidFill>
            </a:endParaRPr>
          </a:p>
        </p:txBody>
      </p:sp>
      <p:grpSp>
        <p:nvGrpSpPr>
          <p:cNvPr id="2" name="Group 8"/>
          <p:cNvGrpSpPr>
            <a:grpSpLocks noChangeAspect="1"/>
          </p:cNvGrpSpPr>
          <p:nvPr/>
        </p:nvGrpSpPr>
        <p:grpSpPr bwMode="auto">
          <a:xfrm>
            <a:off x="5245742" y="863600"/>
            <a:ext cx="3503106" cy="3462518"/>
            <a:chOff x="6440" y="4514"/>
            <a:chExt cx="3887" cy="3839"/>
          </a:xfrm>
        </p:grpSpPr>
        <p:sp>
          <p:nvSpPr>
            <p:cNvPr id="3" name="AutoShape 9"/>
            <p:cNvSpPr>
              <a:spLocks noChangeAspect="1" noChangeArrowheads="1"/>
            </p:cNvSpPr>
            <p:nvPr/>
          </p:nvSpPr>
          <p:spPr bwMode="auto">
            <a:xfrm>
              <a:off x="6440" y="4514"/>
              <a:ext cx="3887" cy="3839"/>
            </a:xfrm>
            <a:prstGeom prst="rect">
              <a:avLst/>
            </a:prstGeom>
            <a:noFill/>
            <a:ln w="9525">
              <a:solidFill>
                <a:srgbClr val="CC0066"/>
              </a:solidFill>
              <a:miter lim="800000"/>
            </a:ln>
          </p:spPr>
          <p:txBody>
            <a:bodyPr vert="horz" wrap="square" lIns="91440" tIns="45720" rIns="91440" bIns="45720" numCol="1" anchor="t" anchorCtr="0" compatLnSpc="1"/>
            <a:lstStyle/>
            <a:p>
              <a:endParaRPr lang="zh-CN" altLang="en-US" sz="1400" b="1" dirty="0">
                <a:solidFill>
                  <a:srgbClr val="065A5A"/>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34" name="AutoShape 10"/>
            <p:cNvCxnSpPr>
              <a:cxnSpLocks noChangeShapeType="1"/>
            </p:cNvCxnSpPr>
            <p:nvPr/>
          </p:nvCxnSpPr>
          <p:spPr bwMode="auto">
            <a:xfrm>
              <a:off x="7226" y="5559"/>
              <a:ext cx="1080" cy="1"/>
            </a:xfrm>
            <a:prstGeom prst="straightConnector1">
              <a:avLst/>
            </a:prstGeom>
            <a:noFill/>
            <a:ln w="9525">
              <a:solidFill>
                <a:srgbClr val="CC0066"/>
              </a:solidFill>
              <a:round/>
              <a:tailEnd type="triangle" w="sm" len="med"/>
            </a:ln>
          </p:spPr>
        </p:cxnSp>
        <p:cxnSp>
          <p:nvCxnSpPr>
            <p:cNvPr id="1035" name="AutoShape 11"/>
            <p:cNvCxnSpPr>
              <a:cxnSpLocks noChangeShapeType="1"/>
            </p:cNvCxnSpPr>
            <p:nvPr/>
          </p:nvCxnSpPr>
          <p:spPr bwMode="auto">
            <a:xfrm>
              <a:off x="7226" y="5759"/>
              <a:ext cx="1080" cy="1"/>
            </a:xfrm>
            <a:prstGeom prst="straightConnector1">
              <a:avLst/>
            </a:prstGeom>
            <a:noFill/>
            <a:ln w="9525">
              <a:solidFill>
                <a:srgbClr val="CC0066"/>
              </a:solidFill>
              <a:round/>
              <a:tailEnd type="triangle" w="sm" len="med"/>
            </a:ln>
          </p:spPr>
        </p:cxnSp>
        <p:cxnSp>
          <p:nvCxnSpPr>
            <p:cNvPr id="1036" name="AutoShape 12"/>
            <p:cNvCxnSpPr>
              <a:cxnSpLocks noChangeShapeType="1"/>
            </p:cNvCxnSpPr>
            <p:nvPr/>
          </p:nvCxnSpPr>
          <p:spPr bwMode="auto">
            <a:xfrm>
              <a:off x="7226" y="6159"/>
              <a:ext cx="1080" cy="1"/>
            </a:xfrm>
            <a:prstGeom prst="straightConnector1">
              <a:avLst/>
            </a:prstGeom>
            <a:noFill/>
            <a:ln w="9525">
              <a:solidFill>
                <a:srgbClr val="CC0066"/>
              </a:solidFill>
              <a:round/>
              <a:tailEnd type="triangle" w="sm" len="med"/>
            </a:ln>
          </p:spPr>
        </p:cxnSp>
        <p:cxnSp>
          <p:nvCxnSpPr>
            <p:cNvPr id="1037" name="AutoShape 13"/>
            <p:cNvCxnSpPr>
              <a:cxnSpLocks noChangeShapeType="1"/>
            </p:cNvCxnSpPr>
            <p:nvPr/>
          </p:nvCxnSpPr>
          <p:spPr bwMode="auto">
            <a:xfrm>
              <a:off x="7226" y="5959"/>
              <a:ext cx="1080" cy="1"/>
            </a:xfrm>
            <a:prstGeom prst="straightConnector1">
              <a:avLst/>
            </a:prstGeom>
            <a:noFill/>
            <a:ln w="9525">
              <a:solidFill>
                <a:srgbClr val="CC0066"/>
              </a:solidFill>
              <a:round/>
              <a:tailEnd type="triangle" w="sm" len="med"/>
            </a:ln>
          </p:spPr>
        </p:cxnSp>
        <p:sp>
          <p:nvSpPr>
            <p:cNvPr id="1038" name="Text Box 14"/>
            <p:cNvSpPr txBox="1">
              <a:spLocks noChangeArrowheads="1"/>
            </p:cNvSpPr>
            <p:nvPr/>
          </p:nvSpPr>
          <p:spPr bwMode="auto">
            <a:xfrm>
              <a:off x="6891" y="5747"/>
              <a:ext cx="383" cy="1851"/>
            </a:xfrm>
            <a:prstGeom prst="rect">
              <a:avLst/>
            </a:prstGeom>
            <a:noFill/>
            <a:ln w="127">
              <a:noFill/>
              <a:miter lim="800000"/>
            </a:ln>
            <a:effectLst/>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激</a:t>
              </a:r>
              <a:endPar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光</a:t>
              </a:r>
              <a:endPar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平</a:t>
              </a:r>
              <a:endPar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面</a:t>
              </a:r>
              <a:endPar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波</a:t>
              </a:r>
              <a:endParaRPr kumimoji="0" lang="zh-CN"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039" name="Text Box 15"/>
            <p:cNvSpPr txBox="1">
              <a:spLocks noChangeArrowheads="1"/>
            </p:cNvSpPr>
            <p:nvPr/>
          </p:nvSpPr>
          <p:spPr bwMode="auto">
            <a:xfrm>
              <a:off x="7156" y="4973"/>
              <a:ext cx="275" cy="253"/>
            </a:xfrm>
            <a:prstGeom prst="rect">
              <a:avLst/>
            </a:prstGeom>
            <a:solidFill>
              <a:srgbClr val="FFFFFF"/>
            </a:solidFill>
            <a:ln w="127">
              <a:noFill/>
              <a:miter lim="800000"/>
            </a:ln>
            <a:effectLst/>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1" i="1" u="none" strike="noStrike" cap="none" normalizeH="0" baseline="0" dirty="0">
                  <a:ln>
                    <a:noFill/>
                  </a:ln>
                  <a:solidFill>
                    <a:srgbClr val="065A5A"/>
                  </a:solidFill>
                  <a:effectLst/>
                  <a:latin typeface="Times New Roman" panose="02020603050405020304" pitchFamily="18" charset="0"/>
                  <a:ea typeface="微软雅黑" panose="020B0503020204020204" pitchFamily="34" charset="-122"/>
                  <a:cs typeface="Times New Roman" panose="02020603050405020304" pitchFamily="18" charset="0"/>
                </a:rPr>
                <a:t>x</a:t>
              </a:r>
              <a:endParaRPr kumimoji="0" lang="zh-CN" altLang="zh-CN" sz="1400" b="1" i="0" u="none" strike="noStrike" cap="none" normalizeH="0" baseline="0" dirty="0">
                <a:ln>
                  <a:noFill/>
                </a:ln>
                <a:solidFill>
                  <a:srgbClr val="065A5A"/>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40" name="Text Box 16"/>
            <p:cNvSpPr txBox="1">
              <a:spLocks noChangeArrowheads="1"/>
            </p:cNvSpPr>
            <p:nvPr/>
          </p:nvSpPr>
          <p:spPr bwMode="auto">
            <a:xfrm>
              <a:off x="6860" y="4652"/>
              <a:ext cx="276" cy="253"/>
            </a:xfrm>
            <a:prstGeom prst="rect">
              <a:avLst/>
            </a:prstGeom>
            <a:solidFill>
              <a:srgbClr val="FFFFFF"/>
            </a:solidFill>
            <a:ln w="127">
              <a:noFill/>
              <a:miter lim="800000"/>
            </a:ln>
            <a:effectLst/>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1" i="1" u="none" strike="noStrike" cap="none" normalizeH="0" baseline="0" dirty="0">
                  <a:ln>
                    <a:noFill/>
                  </a:ln>
                  <a:solidFill>
                    <a:srgbClr val="065A5A"/>
                  </a:solidFill>
                  <a:effectLst/>
                  <a:latin typeface="Times New Roman" panose="02020603050405020304" pitchFamily="18" charset="0"/>
                  <a:ea typeface="微软雅黑" panose="020B0503020204020204" pitchFamily="34" charset="-122"/>
                  <a:cs typeface="Times New Roman" panose="02020603050405020304" pitchFamily="18" charset="0"/>
                </a:rPr>
                <a:t>y</a:t>
              </a:r>
              <a:endParaRPr kumimoji="0" lang="zh-CN" altLang="zh-CN" sz="1400" b="1" i="0" u="none" strike="noStrike" cap="none" normalizeH="0" baseline="0" dirty="0">
                <a:ln>
                  <a:noFill/>
                </a:ln>
                <a:solidFill>
                  <a:srgbClr val="065A5A"/>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041" name="AutoShape 17"/>
            <p:cNvCxnSpPr>
              <a:cxnSpLocks noChangeShapeType="1"/>
            </p:cNvCxnSpPr>
            <p:nvPr/>
          </p:nvCxnSpPr>
          <p:spPr bwMode="auto">
            <a:xfrm flipV="1">
              <a:off x="6772" y="5282"/>
              <a:ext cx="596" cy="1"/>
            </a:xfrm>
            <a:prstGeom prst="straightConnector1">
              <a:avLst/>
            </a:prstGeom>
            <a:noFill/>
            <a:ln w="9525">
              <a:solidFill>
                <a:srgbClr val="000000"/>
              </a:solidFill>
              <a:round/>
              <a:tailEnd type="triangle" w="med" len="med"/>
            </a:ln>
          </p:spPr>
        </p:cxnSp>
        <p:cxnSp>
          <p:nvCxnSpPr>
            <p:cNvPr id="1042" name="AutoShape 18"/>
            <p:cNvCxnSpPr>
              <a:cxnSpLocks noChangeShapeType="1"/>
            </p:cNvCxnSpPr>
            <p:nvPr/>
          </p:nvCxnSpPr>
          <p:spPr bwMode="auto">
            <a:xfrm flipV="1">
              <a:off x="6772" y="4676"/>
              <a:ext cx="1" cy="620"/>
            </a:xfrm>
            <a:prstGeom prst="straightConnector1">
              <a:avLst/>
            </a:prstGeom>
            <a:noFill/>
            <a:ln w="9525">
              <a:solidFill>
                <a:srgbClr val="000000"/>
              </a:solidFill>
              <a:round/>
              <a:tailEnd type="triangle" w="med" len="med"/>
            </a:ln>
          </p:spPr>
        </p:cxnSp>
        <p:sp>
          <p:nvSpPr>
            <p:cNvPr id="1043" name="Freeform 19"/>
            <p:cNvSpPr/>
            <p:nvPr/>
          </p:nvSpPr>
          <p:spPr bwMode="auto">
            <a:xfrm>
              <a:off x="8803" y="5608"/>
              <a:ext cx="313" cy="1788"/>
            </a:xfrm>
            <a:custGeom>
              <a:avLst/>
              <a:gdLst/>
              <a:ahLst/>
              <a:cxnLst>
                <a:cxn ang="0">
                  <a:pos x="198" y="0"/>
                </a:cxn>
                <a:cxn ang="0">
                  <a:pos x="18" y="435"/>
                </a:cxn>
                <a:cxn ang="0">
                  <a:pos x="308" y="990"/>
                </a:cxn>
                <a:cxn ang="0">
                  <a:pos x="48" y="1605"/>
                </a:cxn>
                <a:cxn ang="0">
                  <a:pos x="243" y="2115"/>
                </a:cxn>
              </a:cxnLst>
              <a:rect l="0" t="0" r="r" b="b"/>
              <a:pathLst>
                <a:path w="313" h="2115">
                  <a:moveTo>
                    <a:pt x="198" y="0"/>
                  </a:moveTo>
                  <a:cubicBezTo>
                    <a:pt x="166" y="73"/>
                    <a:pt x="0" y="270"/>
                    <a:pt x="18" y="435"/>
                  </a:cubicBezTo>
                  <a:cubicBezTo>
                    <a:pt x="36" y="600"/>
                    <a:pt x="303" y="795"/>
                    <a:pt x="308" y="990"/>
                  </a:cubicBezTo>
                  <a:cubicBezTo>
                    <a:pt x="313" y="1185"/>
                    <a:pt x="59" y="1418"/>
                    <a:pt x="48" y="1605"/>
                  </a:cubicBezTo>
                  <a:cubicBezTo>
                    <a:pt x="37" y="1792"/>
                    <a:pt x="203" y="2009"/>
                    <a:pt x="243" y="2115"/>
                  </a:cubicBezTo>
                </a:path>
              </a:pathLst>
            </a:custGeom>
            <a:noFill/>
            <a:ln w="19050">
              <a:solidFill>
                <a:srgbClr val="CC0066"/>
              </a:solidFill>
              <a:round/>
            </a:ln>
          </p:spPr>
          <p:txBody>
            <a:bodyPr vert="horz" wrap="square" lIns="91440" tIns="45720" rIns="91440" bIns="45720" numCol="1" anchor="t" anchorCtr="0" compatLnSpc="1"/>
            <a:lstStyle/>
            <a:p>
              <a:endParaRPr lang="zh-CN" altLang="en-US" sz="1400" b="1">
                <a:solidFill>
                  <a:srgbClr val="065A5A"/>
                </a:solidFill>
                <a:latin typeface="微软雅黑" panose="020B0503020204020204" pitchFamily="34" charset="-122"/>
                <a:ea typeface="微软雅黑" panose="020B0503020204020204" pitchFamily="34" charset="-122"/>
              </a:endParaRPr>
            </a:p>
          </p:txBody>
        </p:sp>
        <p:cxnSp>
          <p:nvCxnSpPr>
            <p:cNvPr id="1044" name="AutoShape 20"/>
            <p:cNvCxnSpPr>
              <a:cxnSpLocks noChangeShapeType="1"/>
            </p:cNvCxnSpPr>
            <p:nvPr/>
          </p:nvCxnSpPr>
          <p:spPr bwMode="auto">
            <a:xfrm>
              <a:off x="9116" y="5904"/>
              <a:ext cx="850" cy="1"/>
            </a:xfrm>
            <a:prstGeom prst="straightConnector1">
              <a:avLst/>
            </a:prstGeom>
            <a:noFill/>
            <a:ln w="9525">
              <a:solidFill>
                <a:srgbClr val="000000"/>
              </a:solidFill>
              <a:prstDash val="lgDash"/>
              <a:round/>
            </a:ln>
          </p:spPr>
        </p:cxnSp>
        <p:cxnSp>
          <p:nvCxnSpPr>
            <p:cNvPr id="1045" name="AutoShape 21"/>
            <p:cNvCxnSpPr>
              <a:cxnSpLocks noChangeShapeType="1"/>
            </p:cNvCxnSpPr>
            <p:nvPr/>
          </p:nvCxnSpPr>
          <p:spPr bwMode="auto">
            <a:xfrm>
              <a:off x="9102" y="7028"/>
              <a:ext cx="850" cy="1"/>
            </a:xfrm>
            <a:prstGeom prst="straightConnector1">
              <a:avLst/>
            </a:prstGeom>
            <a:noFill/>
            <a:ln w="9525">
              <a:solidFill>
                <a:srgbClr val="000000"/>
              </a:solidFill>
              <a:prstDash val="lgDash"/>
              <a:round/>
            </a:ln>
          </p:spPr>
        </p:cxnSp>
        <p:cxnSp>
          <p:nvCxnSpPr>
            <p:cNvPr id="1046" name="AutoShape 22"/>
            <p:cNvCxnSpPr>
              <a:cxnSpLocks noChangeShapeType="1"/>
            </p:cNvCxnSpPr>
            <p:nvPr/>
          </p:nvCxnSpPr>
          <p:spPr bwMode="auto">
            <a:xfrm flipV="1">
              <a:off x="9574" y="5891"/>
              <a:ext cx="1" cy="454"/>
            </a:xfrm>
            <a:prstGeom prst="straightConnector1">
              <a:avLst/>
            </a:prstGeom>
            <a:noFill/>
            <a:ln w="9525">
              <a:solidFill>
                <a:srgbClr val="000000"/>
              </a:solidFill>
              <a:round/>
              <a:tailEnd type="triangle" w="med" len="med"/>
            </a:ln>
          </p:spPr>
        </p:cxnSp>
        <p:cxnSp>
          <p:nvCxnSpPr>
            <p:cNvPr id="1047" name="AutoShape 23"/>
            <p:cNvCxnSpPr>
              <a:cxnSpLocks noChangeShapeType="1"/>
            </p:cNvCxnSpPr>
            <p:nvPr/>
          </p:nvCxnSpPr>
          <p:spPr bwMode="auto">
            <a:xfrm flipV="1">
              <a:off x="9601" y="6605"/>
              <a:ext cx="1" cy="454"/>
            </a:xfrm>
            <a:prstGeom prst="straightConnector1">
              <a:avLst/>
            </a:prstGeom>
            <a:noFill/>
            <a:ln w="9525">
              <a:solidFill>
                <a:srgbClr val="000000"/>
              </a:solidFill>
              <a:round/>
              <a:headEnd type="triangle" w="med" len="med"/>
            </a:ln>
          </p:spPr>
        </p:cxnSp>
        <p:sp>
          <p:nvSpPr>
            <p:cNvPr id="1048" name="Text Box 24"/>
            <p:cNvSpPr txBox="1">
              <a:spLocks noChangeArrowheads="1"/>
            </p:cNvSpPr>
            <p:nvPr/>
          </p:nvSpPr>
          <p:spPr bwMode="auto">
            <a:xfrm>
              <a:off x="9515" y="6302"/>
              <a:ext cx="329" cy="238"/>
            </a:xfrm>
            <a:prstGeom prst="rect">
              <a:avLst/>
            </a:prstGeom>
            <a:solidFill>
              <a:srgbClr val="FFFFFF"/>
            </a:solidFill>
            <a:ln w="127">
              <a:noFill/>
              <a:miter lim="800000"/>
            </a:ln>
            <a:effectLst/>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400" b="1" i="1" u="none" strike="noStrike" cap="none" normalizeH="0" baseline="0" dirty="0">
                  <a:ln>
                    <a:noFill/>
                  </a:ln>
                  <a:solidFill>
                    <a:srgbClr val="065A5A"/>
                  </a:solidFill>
                  <a:effectLst/>
                  <a:latin typeface="Times New Roman" panose="02020603050405020304" pitchFamily="18" charset="0"/>
                  <a:ea typeface="微软雅黑" panose="020B0503020204020204" pitchFamily="34" charset="-122"/>
                  <a:cs typeface="Times New Roman" panose="02020603050405020304" pitchFamily="18" charset="0"/>
                </a:rPr>
                <a:t>d</a:t>
              </a:r>
              <a:endParaRPr kumimoji="0" lang="zh-CN" altLang="zh-CN" sz="1400" b="1" i="0" u="none" strike="noStrike" cap="none" normalizeH="0" baseline="0" dirty="0">
                <a:ln>
                  <a:noFill/>
                </a:ln>
                <a:solidFill>
                  <a:srgbClr val="065A5A"/>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49" name="Text Box 25"/>
            <p:cNvSpPr txBox="1">
              <a:spLocks noChangeArrowheads="1"/>
            </p:cNvSpPr>
            <p:nvPr/>
          </p:nvSpPr>
          <p:spPr bwMode="auto">
            <a:xfrm>
              <a:off x="8974" y="5118"/>
              <a:ext cx="1132" cy="312"/>
            </a:xfrm>
            <a:prstGeom prst="rect">
              <a:avLst/>
            </a:prstGeom>
            <a:solidFill>
              <a:srgbClr val="FFFFFF"/>
            </a:solidFill>
            <a:ln w="127">
              <a:noFill/>
              <a:miter lim="800000"/>
            </a:ln>
            <a:effectLst/>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出射的褶曲波阵面波</a:t>
              </a:r>
              <a:endParaRPr kumimoji="0" lang="zh-CN" sz="1400" b="1" i="0" u="none" strike="noStrike" cap="none" normalizeH="0" baseline="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050" name="Text Box 26"/>
            <p:cNvSpPr txBox="1">
              <a:spLocks noChangeArrowheads="1"/>
            </p:cNvSpPr>
            <p:nvPr/>
          </p:nvSpPr>
          <p:spPr bwMode="auto">
            <a:xfrm>
              <a:off x="8139" y="7701"/>
              <a:ext cx="1132" cy="312"/>
            </a:xfrm>
            <a:prstGeom prst="rect">
              <a:avLst/>
            </a:prstGeom>
            <a:solidFill>
              <a:srgbClr val="FFFFFF"/>
            </a:solidFill>
            <a:ln w="127">
              <a:noFill/>
              <a:miter lim="800000"/>
            </a:ln>
            <a:effectLst/>
          </p:spPr>
          <p:txBody>
            <a:bodyPr vert="horz" wrap="square" lIns="0" tIns="0" rIns="0" bIns="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位相光栅</a:t>
              </a:r>
              <a:endParaRPr kumimoji="0" lang="zh-CN" sz="14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052" name="Rectangle 28" descr="深色横线"/>
            <p:cNvSpPr>
              <a:spLocks noChangeArrowheads="1"/>
            </p:cNvSpPr>
            <p:nvPr/>
          </p:nvSpPr>
          <p:spPr bwMode="auto">
            <a:xfrm>
              <a:off x="8384" y="5310"/>
              <a:ext cx="143" cy="2235"/>
            </a:xfrm>
            <a:prstGeom prst="rect">
              <a:avLst/>
            </a:prstGeom>
            <a:pattFill prst="dkHorz">
              <a:fgClr>
                <a:srgbClr val="00B0F0"/>
              </a:fgClr>
              <a:bgClr>
                <a:srgbClr val="FFFFFF"/>
              </a:bgClr>
            </a:pattFill>
            <a:ln w="9525">
              <a:solidFill>
                <a:srgbClr val="000000"/>
              </a:solidFill>
              <a:miter lim="800000"/>
            </a:ln>
          </p:spPr>
          <p:txBody>
            <a:bodyPr vert="horz" wrap="square" lIns="91440" tIns="45720" rIns="91440" bIns="45720" numCol="1" anchor="t" anchorCtr="0" compatLnSpc="1"/>
            <a:lstStyle/>
            <a:p>
              <a:endParaRPr lang="zh-CN" altLang="en-US" sz="1400" b="1">
                <a:solidFill>
                  <a:srgbClr val="065A5A"/>
                </a:solidFill>
                <a:latin typeface="微软雅黑" panose="020B0503020204020204" pitchFamily="34" charset="-122"/>
                <a:ea typeface="微软雅黑" panose="020B0503020204020204" pitchFamily="34" charset="-122"/>
              </a:endParaRPr>
            </a:p>
          </p:txBody>
        </p:sp>
        <p:grpSp>
          <p:nvGrpSpPr>
            <p:cNvPr id="4" name="Group 29"/>
            <p:cNvGrpSpPr/>
            <p:nvPr/>
          </p:nvGrpSpPr>
          <p:grpSpPr bwMode="auto">
            <a:xfrm>
              <a:off x="7206" y="6389"/>
              <a:ext cx="1080" cy="800"/>
              <a:chOff x="3720" y="3165"/>
              <a:chExt cx="1080" cy="800"/>
            </a:xfrm>
          </p:grpSpPr>
          <p:cxnSp>
            <p:nvCxnSpPr>
              <p:cNvPr id="1054" name="AutoShape 30"/>
              <p:cNvCxnSpPr>
                <a:cxnSpLocks noChangeShapeType="1"/>
              </p:cNvCxnSpPr>
              <p:nvPr/>
            </p:nvCxnSpPr>
            <p:spPr bwMode="auto">
              <a:xfrm>
                <a:off x="3720" y="3165"/>
                <a:ext cx="1080" cy="0"/>
              </a:xfrm>
              <a:prstGeom prst="straightConnector1">
                <a:avLst/>
              </a:prstGeom>
              <a:noFill/>
              <a:ln w="9525">
                <a:solidFill>
                  <a:srgbClr val="CC0066"/>
                </a:solidFill>
                <a:round/>
                <a:tailEnd type="triangle" w="sm" len="med"/>
              </a:ln>
            </p:spPr>
          </p:cxnSp>
          <p:cxnSp>
            <p:nvCxnSpPr>
              <p:cNvPr id="1055" name="AutoShape 31"/>
              <p:cNvCxnSpPr>
                <a:cxnSpLocks noChangeShapeType="1"/>
              </p:cNvCxnSpPr>
              <p:nvPr/>
            </p:nvCxnSpPr>
            <p:spPr bwMode="auto">
              <a:xfrm>
                <a:off x="3720" y="3364"/>
                <a:ext cx="1080" cy="1"/>
              </a:xfrm>
              <a:prstGeom prst="straightConnector1">
                <a:avLst/>
              </a:prstGeom>
              <a:noFill/>
              <a:ln w="9525">
                <a:solidFill>
                  <a:srgbClr val="CC0066"/>
                </a:solidFill>
                <a:round/>
                <a:tailEnd type="triangle" w="sm" len="med"/>
              </a:ln>
            </p:spPr>
          </p:cxnSp>
          <p:cxnSp>
            <p:nvCxnSpPr>
              <p:cNvPr id="1056" name="AutoShape 32"/>
              <p:cNvCxnSpPr>
                <a:cxnSpLocks noChangeShapeType="1"/>
              </p:cNvCxnSpPr>
              <p:nvPr/>
            </p:nvCxnSpPr>
            <p:spPr bwMode="auto">
              <a:xfrm>
                <a:off x="3720" y="3564"/>
                <a:ext cx="1080" cy="1"/>
              </a:xfrm>
              <a:prstGeom prst="straightConnector1">
                <a:avLst/>
              </a:prstGeom>
              <a:noFill/>
              <a:ln w="9525">
                <a:solidFill>
                  <a:srgbClr val="CC0066"/>
                </a:solidFill>
                <a:round/>
                <a:tailEnd type="triangle" w="sm" len="med"/>
              </a:ln>
            </p:spPr>
          </p:cxnSp>
          <p:cxnSp>
            <p:nvCxnSpPr>
              <p:cNvPr id="1057" name="AutoShape 33"/>
              <p:cNvCxnSpPr>
                <a:cxnSpLocks noChangeShapeType="1"/>
              </p:cNvCxnSpPr>
              <p:nvPr/>
            </p:nvCxnSpPr>
            <p:spPr bwMode="auto">
              <a:xfrm>
                <a:off x="3720" y="3964"/>
                <a:ext cx="1080" cy="1"/>
              </a:xfrm>
              <a:prstGeom prst="straightConnector1">
                <a:avLst/>
              </a:prstGeom>
              <a:noFill/>
              <a:ln w="9525">
                <a:solidFill>
                  <a:srgbClr val="CC0066"/>
                </a:solidFill>
                <a:round/>
                <a:tailEnd type="triangle" w="sm" len="med"/>
              </a:ln>
            </p:spPr>
          </p:cxnSp>
          <p:cxnSp>
            <p:nvCxnSpPr>
              <p:cNvPr id="1058" name="AutoShape 34"/>
              <p:cNvCxnSpPr>
                <a:cxnSpLocks noChangeShapeType="1"/>
              </p:cNvCxnSpPr>
              <p:nvPr/>
            </p:nvCxnSpPr>
            <p:spPr bwMode="auto">
              <a:xfrm>
                <a:off x="3720" y="3764"/>
                <a:ext cx="1080" cy="1"/>
              </a:xfrm>
              <a:prstGeom prst="straightConnector1">
                <a:avLst/>
              </a:prstGeom>
              <a:noFill/>
              <a:ln w="9525">
                <a:solidFill>
                  <a:srgbClr val="CC0066"/>
                </a:solidFill>
                <a:round/>
                <a:tailEnd type="triangle" w="sm" len="med"/>
              </a:ln>
            </p:spPr>
          </p:cxnSp>
        </p:grpSp>
      </p:grpSp>
      <p:sp>
        <p:nvSpPr>
          <p:cNvPr id="37" name="矩形 36"/>
          <p:cNvSpPr/>
          <p:nvPr/>
        </p:nvSpPr>
        <p:spPr>
          <a:xfrm>
            <a:off x="560994" y="1127895"/>
            <a:ext cx="4478365" cy="2677656"/>
          </a:xfrm>
          <a:prstGeom prst="rect">
            <a:avLst/>
          </a:prstGeom>
        </p:spPr>
        <p:txBody>
          <a:bodyPr wrap="square">
            <a:spAutoFit/>
          </a:bodyPr>
          <a:lstStyle/>
          <a:p>
            <a:r>
              <a:rPr lang="zh-CN" altLang="zh-CN" b="1" dirty="0">
                <a:solidFill>
                  <a:schemeClr val="accent4">
                    <a:lumMod val="75000"/>
                  </a:schemeClr>
                </a:solidFill>
                <a:latin typeface="微软雅黑" panose="020B0503020204020204" pitchFamily="34" charset="-122"/>
                <a:ea typeface="微软雅黑" panose="020B0503020204020204" pitchFamily="34" charset="-122"/>
              </a:rPr>
              <a:t>当激光平面波垂直入射到正弦型位相光栅</a:t>
            </a:r>
            <a:r>
              <a:rPr lang="en-US" altLang="zh-CN" b="1" dirty="0">
                <a:solidFill>
                  <a:schemeClr val="accent4">
                    <a:lumMod val="75000"/>
                  </a:schemeClr>
                </a:solidFill>
                <a:latin typeface="微软雅黑" panose="020B0503020204020204" pitchFamily="34" charset="-122"/>
                <a:ea typeface="微软雅黑" panose="020B0503020204020204" pitchFamily="34" charset="-122"/>
              </a:rPr>
              <a:t>,</a:t>
            </a:r>
            <a:r>
              <a:rPr lang="zh-CN" altLang="zh-CN" b="1" dirty="0">
                <a:solidFill>
                  <a:schemeClr val="accent4">
                    <a:lumMod val="75000"/>
                  </a:schemeClr>
                </a:solidFill>
                <a:latin typeface="微软雅黑" panose="020B0503020204020204" pitchFamily="34" charset="-122"/>
                <a:ea typeface="微软雅黑" panose="020B0503020204020204" pitchFamily="34" charset="-122"/>
              </a:rPr>
              <a:t>由于位相光栅上不同的光密和光疏媒质部分对光波的位相延迟作用，使入射的平面波变成出射时的摺曲波阵面，如图所示。由于衍射干涉作用，在远场</a:t>
            </a:r>
            <a:r>
              <a:rPr lang="zh-CN" altLang="en-US" b="1" dirty="0">
                <a:solidFill>
                  <a:schemeClr val="accent4">
                    <a:lumMod val="75000"/>
                  </a:schemeClr>
                </a:solidFill>
                <a:latin typeface="微软雅黑" panose="020B0503020204020204" pitchFamily="34" charset="-122"/>
                <a:ea typeface="微软雅黑" panose="020B0503020204020204" pitchFamily="34" charset="-122"/>
              </a:rPr>
              <a:t>卡那里</a:t>
            </a:r>
            <a:r>
              <a:rPr lang="zh-CN" altLang="zh-CN" b="1" dirty="0">
                <a:solidFill>
                  <a:schemeClr val="accent4">
                    <a:lumMod val="75000"/>
                  </a:schemeClr>
                </a:solidFill>
                <a:latin typeface="微软雅黑" panose="020B0503020204020204" pitchFamily="34" charset="-122"/>
                <a:ea typeface="微软雅黑" panose="020B0503020204020204" pitchFamily="34" charset="-122"/>
              </a:rPr>
              <a:t>光栅方程</a:t>
            </a:r>
            <a:r>
              <a:rPr lang="zh-CN" altLang="en-US" b="1" dirty="0">
                <a:solidFill>
                  <a:schemeClr val="accent4">
                    <a:lumMod val="75000"/>
                  </a:schemeClr>
                </a:solidFill>
                <a:latin typeface="微软雅黑" panose="020B0503020204020204" pitchFamily="34" charset="-122"/>
                <a:ea typeface="微软雅黑" panose="020B0503020204020204" pitchFamily="34" charset="-122"/>
              </a:rPr>
              <a:t>为</a:t>
            </a:r>
            <a:r>
              <a:rPr lang="zh-CN" altLang="zh-CN" b="1" dirty="0">
                <a:solidFill>
                  <a:schemeClr val="accent4">
                    <a:lumMod val="75000"/>
                  </a:schemeClr>
                </a:solidFill>
                <a:latin typeface="微软雅黑" panose="020B0503020204020204" pitchFamily="34" charset="-122"/>
                <a:ea typeface="微软雅黑" panose="020B0503020204020204" pitchFamily="34" charset="-122"/>
              </a:rPr>
              <a:t>：</a:t>
            </a:r>
            <a:endParaRPr lang="zh-CN" altLang="en-US" dirty="0"/>
          </a:p>
        </p:txBody>
      </p:sp>
      <p:sp>
        <p:nvSpPr>
          <p:cNvPr id="1060" name="Rectangle 3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59" name="Object 35"/>
          <p:cNvGraphicFramePr>
            <a:graphicFrameLocks noChangeAspect="1"/>
          </p:cNvGraphicFramePr>
          <p:nvPr/>
        </p:nvGraphicFramePr>
        <p:xfrm>
          <a:off x="969928" y="3879929"/>
          <a:ext cx="3027680" cy="753745"/>
        </p:xfrm>
        <a:graphic>
          <a:graphicData uri="http://schemas.openxmlformats.org/presentationml/2006/ole">
            <mc:AlternateContent xmlns:mc="http://schemas.openxmlformats.org/markup-compatibility/2006">
              <mc:Choice xmlns:v="urn:schemas-microsoft-com:vml" Requires="v">
                <p:oleObj spid="_x0000_s5" name="Equation" r:id="rId1" imgW="723900" imgH="177165" progId="Equation.DSMT4">
                  <p:embed/>
                </p:oleObj>
              </mc:Choice>
              <mc:Fallback>
                <p:oleObj name="Equation" r:id="rId1" imgW="723900" imgH="177165" progId="Equation.DSMT4">
                  <p:embed/>
                  <p:pic>
                    <p:nvPicPr>
                      <p:cNvPr id="0" name="Object 35"/>
                      <p:cNvPicPr>
                        <a:picLocks noChangeAspect="1" noChangeArrowheads="1"/>
                      </p:cNvPicPr>
                      <p:nvPr/>
                    </p:nvPicPr>
                    <p:blipFill>
                      <a:blip r:embed="rId2"/>
                      <a:srcRect/>
                      <a:stretch>
                        <a:fillRect/>
                      </a:stretch>
                    </p:blipFill>
                    <p:spPr bwMode="auto">
                      <a:xfrm>
                        <a:off x="969928" y="3879929"/>
                        <a:ext cx="3027680" cy="7537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3" name="Rectangle 39"/>
          <p:cNvSpPr>
            <a:spLocks noChangeArrowheads="1"/>
          </p:cNvSpPr>
          <p:nvPr/>
        </p:nvSpPr>
        <p:spPr bwMode="auto">
          <a:xfrm>
            <a:off x="635740" y="4785626"/>
            <a:ext cx="6242170" cy="4001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2000" b="1" i="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d </a:t>
            </a:r>
            <a:r>
              <a:rPr lang="zh-CN" altLang="en-US" sz="2000" b="1" dirty="0">
                <a:solidFill>
                  <a:srgbClr val="002060"/>
                </a:solidFill>
                <a:latin typeface="微软雅黑" panose="020B0503020204020204" pitchFamily="34" charset="-122"/>
                <a:ea typeface="微软雅黑" panose="020B0503020204020204" pitchFamily="34" charset="-122"/>
              </a:rPr>
              <a:t>为光栅常数 ；</a:t>
            </a:r>
            <a:r>
              <a:rPr lang="en-US" altLang="zh-CN" sz="2000" b="1" i="1" dirty="0">
                <a:solidFill>
                  <a:srgbClr val="002060"/>
                </a:solidFill>
                <a:latin typeface="微软雅黑" panose="020B0503020204020204" pitchFamily="34" charset="-122"/>
                <a:ea typeface="微软雅黑" panose="020B0503020204020204" pitchFamily="34" charset="-122"/>
              </a:rPr>
              <a:t>θ </a:t>
            </a:r>
            <a:r>
              <a:rPr lang="zh-CN" altLang="en-US" sz="2000" b="1" dirty="0">
                <a:solidFill>
                  <a:srgbClr val="002060"/>
                </a:solidFill>
                <a:latin typeface="微软雅黑" panose="020B0503020204020204" pitchFamily="34" charset="-122"/>
                <a:ea typeface="微软雅黑" panose="020B0503020204020204" pitchFamily="34" charset="-122"/>
              </a:rPr>
              <a:t>为衍射角；</a:t>
            </a:r>
            <a:r>
              <a:rPr lang="en-US" altLang="zh-CN" sz="2000" b="1" i="1" dirty="0">
                <a:solidFill>
                  <a:srgbClr val="002060"/>
                </a:solidFill>
                <a:latin typeface="微软雅黑" panose="020B0503020204020204" pitchFamily="34" charset="-122"/>
                <a:ea typeface="微软雅黑" panose="020B0503020204020204" pitchFamily="34" charset="-122"/>
              </a:rPr>
              <a:t>λ </a:t>
            </a:r>
            <a:r>
              <a:rPr lang="zh-CN" altLang="en-US" sz="2000" b="1" dirty="0">
                <a:solidFill>
                  <a:srgbClr val="002060"/>
                </a:solidFill>
                <a:latin typeface="微软雅黑" panose="020B0503020204020204" pitchFamily="34" charset="-122"/>
                <a:ea typeface="微软雅黑" panose="020B0503020204020204" pitchFamily="34" charset="-122"/>
              </a:rPr>
              <a:t>为波长</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9" name="Picture 81"/>
          <p:cNvPicPr>
            <a:picLocks noChangeAspect="1" noChangeArrowheads="1"/>
          </p:cNvPicPr>
          <p:nvPr/>
        </p:nvPicPr>
        <p:blipFill>
          <a:blip r:embed="rId1" cstate="print"/>
          <a:srcRect/>
          <a:stretch>
            <a:fillRect/>
          </a:stretch>
        </p:blipFill>
        <p:spPr bwMode="auto">
          <a:xfrm>
            <a:off x="445027" y="849530"/>
            <a:ext cx="3478900" cy="3847355"/>
          </a:xfrm>
          <a:prstGeom prst="rect">
            <a:avLst/>
          </a:prstGeom>
          <a:noFill/>
          <a:ln w="9525">
            <a:noFill/>
            <a:miter lim="800000"/>
            <a:headEnd/>
            <a:tailEnd/>
          </a:ln>
        </p:spPr>
      </p:pic>
      <p:sp>
        <p:nvSpPr>
          <p:cNvPr id="2" name="Rectangle 8"/>
          <p:cNvSpPr>
            <a:spLocks noChangeArrowheads="1"/>
          </p:cNvSpPr>
          <p:nvPr/>
        </p:nvSpPr>
        <p:spPr bwMode="auto">
          <a:xfrm>
            <a:off x="3239823" y="198683"/>
            <a:ext cx="4240925"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defTabSz="914400" eaLnBrk="1" latinLnBrk="0" hangingPunct="1">
              <a:lnSpc>
                <a:spcPct val="100000"/>
              </a:lnSpc>
              <a:buClrTx/>
              <a:buSzTx/>
              <a:buFontTx/>
              <a:buNone/>
            </a:pPr>
            <a:r>
              <a:rPr lang="en-US" altLang="zh-CN" b="1" dirty="0">
                <a:solidFill>
                  <a:srgbClr val="065A5A"/>
                </a:solidFill>
                <a:latin typeface="微软雅黑" panose="020B0503020204020204" pitchFamily="34" charset="-122"/>
                <a:ea typeface="微软雅黑" panose="020B0503020204020204" pitchFamily="34" charset="-122"/>
              </a:rPr>
              <a:t>2.3</a:t>
            </a:r>
            <a:r>
              <a:rPr lang="zh-CN" altLang="en-US" b="1" dirty="0">
                <a:solidFill>
                  <a:srgbClr val="065A5A"/>
                </a:solidFill>
                <a:latin typeface="微软雅黑" panose="020B0503020204020204" pitchFamily="34" charset="-122"/>
                <a:ea typeface="微软雅黑" panose="020B0503020204020204" pitchFamily="34" charset="-122"/>
              </a:rPr>
              <a:t>、位相光栅的多普勒频移</a:t>
            </a:r>
            <a:endParaRPr lang="zh-CN" altLang="en-US" b="1" dirty="0">
              <a:solidFill>
                <a:srgbClr val="065A5A"/>
              </a:solidFill>
              <a:latin typeface="微软雅黑" panose="020B0503020204020204" pitchFamily="34" charset="-122"/>
              <a:ea typeface="微软雅黑" panose="020B0503020204020204" pitchFamily="34" charset="-122"/>
            </a:endParaRPr>
          </a:p>
        </p:txBody>
      </p:sp>
      <p:sp>
        <p:nvSpPr>
          <p:cNvPr id="24" name="Text Box 2"/>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二、实验原理</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pic>
        <p:nvPicPr>
          <p:cNvPr id="2130" name="Picture 82"/>
          <p:cNvPicPr>
            <a:picLocks noChangeAspect="1" noChangeArrowheads="1"/>
          </p:cNvPicPr>
          <p:nvPr/>
        </p:nvPicPr>
        <p:blipFill>
          <a:blip r:embed="rId2" cstate="print"/>
          <a:srcRect/>
          <a:stretch>
            <a:fillRect/>
          </a:stretch>
        </p:blipFill>
        <p:spPr bwMode="auto">
          <a:xfrm>
            <a:off x="5004048" y="3354256"/>
            <a:ext cx="3707904" cy="2883056"/>
          </a:xfrm>
          <a:prstGeom prst="rect">
            <a:avLst/>
          </a:prstGeom>
          <a:noFill/>
          <a:ln w="9525">
            <a:noFill/>
            <a:miter lim="800000"/>
            <a:headEnd/>
            <a:tailEnd/>
          </a:ln>
        </p:spPr>
      </p:pic>
      <p:pic>
        <p:nvPicPr>
          <p:cNvPr id="2131" name="Picture 83"/>
          <p:cNvPicPr>
            <a:picLocks noChangeAspect="1" noChangeArrowheads="1"/>
          </p:cNvPicPr>
          <p:nvPr/>
        </p:nvPicPr>
        <p:blipFill>
          <a:blip r:embed="rId3" cstate="print"/>
          <a:srcRect/>
          <a:stretch>
            <a:fillRect/>
          </a:stretch>
        </p:blipFill>
        <p:spPr bwMode="auto">
          <a:xfrm>
            <a:off x="763822" y="4804739"/>
            <a:ext cx="2638425" cy="676275"/>
          </a:xfrm>
          <a:prstGeom prst="rect">
            <a:avLst/>
          </a:prstGeom>
          <a:noFill/>
          <a:ln w="9525">
            <a:noFill/>
            <a:miter lim="800000"/>
            <a:headEnd/>
            <a:tailEnd/>
          </a:ln>
        </p:spPr>
      </p:pic>
      <p:sp>
        <p:nvSpPr>
          <p:cNvPr id="2133" name="Rectangle 8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32" name="Object 84"/>
          <p:cNvGraphicFramePr>
            <a:graphicFrameLocks noChangeAspect="1"/>
          </p:cNvGraphicFramePr>
          <p:nvPr/>
        </p:nvGraphicFramePr>
        <p:xfrm>
          <a:off x="4568078" y="896614"/>
          <a:ext cx="3320321" cy="667319"/>
        </p:xfrm>
        <a:graphic>
          <a:graphicData uri="http://schemas.openxmlformats.org/presentationml/2006/ole">
            <mc:AlternateContent xmlns:mc="http://schemas.openxmlformats.org/markup-compatibility/2006">
              <mc:Choice xmlns:v="urn:schemas-microsoft-com:vml" Requires="v">
                <p:oleObj spid="_x0000_s3" name="Equation" r:id="rId4" imgW="1943100" imgH="393700" progId="Equation.DSMT4">
                  <p:embed/>
                </p:oleObj>
              </mc:Choice>
              <mc:Fallback>
                <p:oleObj name="Equation" r:id="rId4" imgW="1943100" imgH="393700" progId="Equation.DSMT4">
                  <p:embed/>
                  <p:pic>
                    <p:nvPicPr>
                      <p:cNvPr id="0" name="Picture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8078" y="896614"/>
                        <a:ext cx="3320321" cy="667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35" name="Rectangle 8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34" name="Object 86"/>
          <p:cNvGraphicFramePr>
            <a:graphicFrameLocks noChangeAspect="1"/>
          </p:cNvGraphicFramePr>
          <p:nvPr/>
        </p:nvGraphicFramePr>
        <p:xfrm>
          <a:off x="4355975" y="1688232"/>
          <a:ext cx="4575922" cy="444624"/>
        </p:xfrm>
        <a:graphic>
          <a:graphicData uri="http://schemas.openxmlformats.org/presentationml/2006/ole">
            <mc:AlternateContent xmlns:mc="http://schemas.openxmlformats.org/markup-compatibility/2006">
              <mc:Choice xmlns:v="urn:schemas-microsoft-com:vml" Requires="v">
                <p:oleObj spid="_x0000_s4" name="Equation" r:id="rId6" imgW="2349500" imgH="228600" progId="Equation.DSMT4">
                  <p:embed/>
                </p:oleObj>
              </mc:Choice>
              <mc:Fallback>
                <p:oleObj name="Equation" r:id="rId6" imgW="2349500" imgH="228600" progId="Equation.DSMT4">
                  <p:embed/>
                  <p:pic>
                    <p:nvPicPr>
                      <p:cNvPr id="0"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5" y="1688232"/>
                        <a:ext cx="4575922" cy="444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36" name="Object 88"/>
          <p:cNvGraphicFramePr>
            <a:graphicFrameLocks noChangeAspect="1"/>
          </p:cNvGraphicFramePr>
          <p:nvPr/>
        </p:nvGraphicFramePr>
        <p:xfrm>
          <a:off x="1005471" y="5481014"/>
          <a:ext cx="2422525" cy="663575"/>
        </p:xfrm>
        <a:graphic>
          <a:graphicData uri="http://schemas.openxmlformats.org/presentationml/2006/ole">
            <mc:AlternateContent xmlns:mc="http://schemas.openxmlformats.org/markup-compatibility/2006">
              <mc:Choice xmlns:v="urn:schemas-microsoft-com:vml" Requires="v">
                <p:oleObj spid="_x0000_s5" name="Equation" r:id="rId8" imgW="34137600" imgH="9448800" progId="Equation.DSMT4">
                  <p:embed/>
                </p:oleObj>
              </mc:Choice>
              <mc:Fallback>
                <p:oleObj name="Equation" r:id="rId8" imgW="34137600" imgH="9448800" progId="Equation.DSMT4">
                  <p:embed/>
                  <p:pic>
                    <p:nvPicPr>
                      <p:cNvPr id="0" name="Picture 88"/>
                      <p:cNvPicPr>
                        <a:picLocks noChangeAspect="1" noChangeArrowheads="1"/>
                      </p:cNvPicPr>
                      <p:nvPr/>
                    </p:nvPicPr>
                    <p:blipFill>
                      <a:blip r:embed="rId9"/>
                      <a:srcRect/>
                      <a:stretch>
                        <a:fillRect/>
                      </a:stretch>
                    </p:blipFill>
                    <p:spPr bwMode="auto">
                      <a:xfrm>
                        <a:off x="1005471" y="5481014"/>
                        <a:ext cx="2422525" cy="663575"/>
                      </a:xfrm>
                      <a:prstGeom prst="rect">
                        <a:avLst/>
                      </a:prstGeom>
                      <a:noFill/>
                      <a:ln>
                        <a:noFill/>
                      </a:ln>
                      <a:effectLst/>
                    </p:spPr>
                  </p:pic>
                </p:oleObj>
              </mc:Fallback>
            </mc:AlternateContent>
          </a:graphicData>
        </a:graphic>
      </p:graphicFrame>
      <p:sp>
        <p:nvSpPr>
          <p:cNvPr id="116" name="矩形 115"/>
          <p:cNvSpPr/>
          <p:nvPr/>
        </p:nvSpPr>
        <p:spPr>
          <a:xfrm>
            <a:off x="4731374" y="2184215"/>
            <a:ext cx="4127547" cy="1135054"/>
          </a:xfrm>
          <a:prstGeom prst="rect">
            <a:avLst/>
          </a:prstGeom>
        </p:spPr>
        <p:txBody>
          <a:bodyPr wrap="square">
            <a:spAutoFit/>
          </a:bodyPr>
          <a:lstStyle/>
          <a:p>
            <a:pPr>
              <a:lnSpc>
                <a:spcPct val="150000"/>
              </a:lnSpc>
            </a:pPr>
            <a:r>
              <a:rPr lang="zh-CN" altLang="zh-CN" b="1" dirty="0">
                <a:solidFill>
                  <a:srgbClr val="000066"/>
                </a:solidFill>
                <a:latin typeface="微软雅黑" panose="020B0503020204020204" pitchFamily="34" charset="-122"/>
                <a:ea typeface="微软雅黑" panose="020B0503020204020204" pitchFamily="34" charset="-122"/>
              </a:rPr>
              <a:t>移动的位相光栅的</a:t>
            </a:r>
            <a:r>
              <a:rPr lang="en-US" altLang="zh-CN" b="1" i="1" dirty="0">
                <a:solidFill>
                  <a:srgbClr val="000066"/>
                </a:solidFill>
                <a:latin typeface="微软雅黑" panose="020B0503020204020204" pitchFamily="34" charset="-122"/>
                <a:ea typeface="微软雅黑" panose="020B0503020204020204" pitchFamily="34" charset="-122"/>
              </a:rPr>
              <a:t>k </a:t>
            </a:r>
            <a:r>
              <a:rPr lang="zh-CN" altLang="zh-CN" b="1" dirty="0">
                <a:solidFill>
                  <a:srgbClr val="000066"/>
                </a:solidFill>
                <a:latin typeface="微软雅黑" panose="020B0503020204020204" pitchFamily="34" charset="-122"/>
                <a:ea typeface="微软雅黑" panose="020B0503020204020204" pitchFamily="34" charset="-122"/>
              </a:rPr>
              <a:t>级衍射光波</a:t>
            </a:r>
            <a:r>
              <a:rPr lang="zh-CN" altLang="en-US" b="1" dirty="0">
                <a:solidFill>
                  <a:srgbClr val="000066"/>
                </a:solidFill>
                <a:latin typeface="微软雅黑" panose="020B0503020204020204" pitchFamily="34" charset="-122"/>
                <a:ea typeface="微软雅黑" panose="020B0503020204020204" pitchFamily="34" charset="-122"/>
              </a:rPr>
              <a:t>有一个多普勒频移</a:t>
            </a:r>
            <a:endParaRPr lang="zh-CN" altLang="en-US" b="1" dirty="0">
              <a:solidFill>
                <a:srgbClr val="000066"/>
              </a:solidFill>
              <a:latin typeface="微软雅黑" panose="020B0503020204020204" pitchFamily="34" charset="-122"/>
              <a:ea typeface="微软雅黑" panose="020B0503020204020204" pitchFamily="34" charset="-122"/>
            </a:endParaRPr>
          </a:p>
        </p:txBody>
      </p:sp>
      <p:sp>
        <p:nvSpPr>
          <p:cNvPr id="117" name="下箭头 116"/>
          <p:cNvSpPr/>
          <p:nvPr/>
        </p:nvSpPr>
        <p:spPr>
          <a:xfrm>
            <a:off x="6444208" y="3376408"/>
            <a:ext cx="576064" cy="536458"/>
          </a:xfrm>
          <a:prstGeom prst="downArrow">
            <a:avLst/>
          </a:prstGeom>
          <a:solidFill>
            <a:srgbClr val="CC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p:cNvSpPr/>
          <p:nvPr/>
        </p:nvSpPr>
        <p:spPr>
          <a:xfrm>
            <a:off x="6444208" y="896614"/>
            <a:ext cx="576064" cy="667319"/>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37" name="Object 89"/>
          <p:cNvGraphicFramePr>
            <a:graphicFrameLocks noChangeAspect="1"/>
          </p:cNvGraphicFramePr>
          <p:nvPr/>
        </p:nvGraphicFramePr>
        <p:xfrm>
          <a:off x="7637759" y="2636912"/>
          <a:ext cx="1294138" cy="873231"/>
        </p:xfrm>
        <a:graphic>
          <a:graphicData uri="http://schemas.openxmlformats.org/presentationml/2006/ole">
            <mc:AlternateContent xmlns:mc="http://schemas.openxmlformats.org/markup-compatibility/2006">
              <mc:Choice xmlns:v="urn:schemas-microsoft-com:vml" Requires="v">
                <p:oleObj spid="_x0000_s6" name="Equation" r:id="rId10" imgW="673100" imgH="393700" progId="Equation.DSMT4">
                  <p:embed/>
                </p:oleObj>
              </mc:Choice>
              <mc:Fallback>
                <p:oleObj name="Equation" r:id="rId10" imgW="673100" imgH="393700" progId="Equation.DSMT4">
                  <p:embed/>
                  <p:pic>
                    <p:nvPicPr>
                      <p:cNvPr id="0" name="Picture 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37759" y="2636912"/>
                        <a:ext cx="1294138" cy="873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任意多边形 6"/>
          <p:cNvSpPr/>
          <p:nvPr/>
        </p:nvSpPr>
        <p:spPr>
          <a:xfrm>
            <a:off x="3618271" y="1248697"/>
            <a:ext cx="953729" cy="4444180"/>
          </a:xfrm>
          <a:custGeom>
            <a:avLst/>
            <a:gdLst>
              <a:gd name="connsiteX0" fmla="*/ 0 w 953729"/>
              <a:gd name="connsiteY0" fmla="*/ 4444180 h 4444180"/>
              <a:gd name="connsiteX1" fmla="*/ 688258 w 953729"/>
              <a:gd name="connsiteY1" fmla="*/ 4444180 h 4444180"/>
              <a:gd name="connsiteX2" fmla="*/ 688258 w 953729"/>
              <a:gd name="connsiteY2" fmla="*/ 0 h 4444180"/>
              <a:gd name="connsiteX3" fmla="*/ 953729 w 953729"/>
              <a:gd name="connsiteY3" fmla="*/ 0 h 4444180"/>
            </a:gdLst>
            <a:ahLst/>
            <a:cxnLst>
              <a:cxn ang="0">
                <a:pos x="connsiteX0" y="connsiteY0"/>
              </a:cxn>
              <a:cxn ang="0">
                <a:pos x="connsiteX1" y="connsiteY1"/>
              </a:cxn>
              <a:cxn ang="0">
                <a:pos x="connsiteX2" y="connsiteY2"/>
              </a:cxn>
              <a:cxn ang="0">
                <a:pos x="connsiteX3" y="connsiteY3"/>
              </a:cxn>
            </a:cxnLst>
            <a:rect l="l" t="t" r="r" b="b"/>
            <a:pathLst>
              <a:path w="953729" h="4444180">
                <a:moveTo>
                  <a:pt x="0" y="4444180"/>
                </a:moveTo>
                <a:lnTo>
                  <a:pt x="688258" y="4444180"/>
                </a:lnTo>
                <a:lnTo>
                  <a:pt x="688258" y="0"/>
                </a:lnTo>
                <a:lnTo>
                  <a:pt x="953729" y="0"/>
                </a:lnTo>
              </a:path>
            </a:pathLst>
          </a:custGeom>
          <a:noFill/>
          <a:ln>
            <a:solidFill>
              <a:srgbClr val="00666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7020272" y="896614"/>
            <a:ext cx="576064" cy="156122"/>
          </a:xfrm>
          <a:prstGeom prst="straightConnector1">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5" name="Object 84"/>
          <p:cNvGraphicFramePr>
            <a:graphicFrameLocks noChangeAspect="1"/>
          </p:cNvGraphicFramePr>
          <p:nvPr/>
        </p:nvGraphicFramePr>
        <p:xfrm>
          <a:off x="7596336" y="660855"/>
          <a:ext cx="346075" cy="385762"/>
        </p:xfrm>
        <a:graphic>
          <a:graphicData uri="http://schemas.openxmlformats.org/presentationml/2006/ole">
            <mc:AlternateContent xmlns:mc="http://schemas.openxmlformats.org/markup-compatibility/2006">
              <mc:Choice xmlns:v="urn:schemas-microsoft-com:vml" Requires="v">
                <p:oleObj spid="_x0000_s9" name="Equation" r:id="rId12" imgW="4876800" imgH="5486400" progId="Equation.DSMT4">
                  <p:embed/>
                </p:oleObj>
              </mc:Choice>
              <mc:Fallback>
                <p:oleObj name="Equation" r:id="rId12" imgW="4876800" imgH="5486400" progId="Equation.DSMT4">
                  <p:embed/>
                  <p:pic>
                    <p:nvPicPr>
                      <p:cNvPr id="0" name="图片 8"/>
                      <p:cNvPicPr>
                        <a:picLocks noChangeAspect="1" noChangeArrowheads="1"/>
                      </p:cNvPicPr>
                      <p:nvPr/>
                    </p:nvPicPr>
                    <p:blipFill>
                      <a:blip r:embed="rId13"/>
                      <a:srcRect/>
                      <a:stretch>
                        <a:fillRect/>
                      </a:stretch>
                    </p:blipFill>
                    <p:spPr bwMode="auto">
                      <a:xfrm>
                        <a:off x="7596336" y="660855"/>
                        <a:ext cx="34607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31"/>
                                        </p:tgtEl>
                                        <p:attrNameLst>
                                          <p:attrName>style.visibility</p:attrName>
                                        </p:attrNameLst>
                                      </p:cBhvr>
                                      <p:to>
                                        <p:strVal val="visible"/>
                                      </p:to>
                                    </p:set>
                                    <p:animEffect transition="in" filter="wipe(left)">
                                      <p:cBhvr>
                                        <p:cTn id="7" dur="500"/>
                                        <p:tgtEl>
                                          <p:spTgt spid="2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36"/>
                                        </p:tgtEl>
                                        <p:attrNameLst>
                                          <p:attrName>style.visibility</p:attrName>
                                        </p:attrNameLst>
                                      </p:cBhvr>
                                      <p:to>
                                        <p:strVal val="visible"/>
                                      </p:to>
                                    </p:set>
                                    <p:animEffect transition="in" filter="wipe(left)">
                                      <p:cBhvr>
                                        <p:cTn id="12" dur="500"/>
                                        <p:tgtEl>
                                          <p:spTgt spid="2136"/>
                                        </p:tgtEl>
                                      </p:cBhvr>
                                    </p:animEffect>
                                  </p:childTnLst>
                                </p:cTn>
                              </p:par>
                              <p:par>
                                <p:cTn id="13" presetID="22" presetClass="entr" presetSubtype="8" fill="hold" nodeType="withEffect">
                                  <p:stCondLst>
                                    <p:cond delay="0"/>
                                  </p:stCondLst>
                                  <p:childTnLst>
                                    <p:set>
                                      <p:cBhvr>
                                        <p:cTn id="14" dur="1" fill="hold">
                                          <p:stCondLst>
                                            <p:cond delay="0"/>
                                          </p:stCondLst>
                                        </p:cTn>
                                        <p:tgtEl>
                                          <p:spTgt spid="2132"/>
                                        </p:tgtEl>
                                        <p:attrNameLst>
                                          <p:attrName>style.visibility</p:attrName>
                                        </p:attrNameLst>
                                      </p:cBhvr>
                                      <p:to>
                                        <p:strVal val="visible"/>
                                      </p:to>
                                    </p:set>
                                    <p:animEffect transition="in" filter="wipe(left)">
                                      <p:cBhvr>
                                        <p:cTn id="15" dur="500"/>
                                        <p:tgtEl>
                                          <p:spTgt spid="21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wipe(down)">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par>
                                <p:cTn id="26" presetID="22" presetClass="entr" presetSubtype="8"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2134"/>
                                        </p:tgtEl>
                                        <p:attrNameLst>
                                          <p:attrName>style.visibility</p:attrName>
                                        </p:attrNameLst>
                                      </p:cBhvr>
                                      <p:to>
                                        <p:strVal val="visible"/>
                                      </p:to>
                                    </p:set>
                                    <p:animEffect transition="in" filter="wipe(down)">
                                      <p:cBhvr>
                                        <p:cTn id="32" dur="500"/>
                                        <p:tgtEl>
                                          <p:spTgt spid="213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wipe(left)">
                                      <p:cBhvr>
                                        <p:cTn id="36" dur="500"/>
                                        <p:tgtEl>
                                          <p:spTgt spid="116"/>
                                        </p:tgtEl>
                                      </p:cBhvr>
                                    </p:animEffect>
                                  </p:childTnLst>
                                </p:cTn>
                              </p:par>
                            </p:childTnLst>
                          </p:cTn>
                        </p:par>
                        <p:par>
                          <p:cTn id="37" fill="hold">
                            <p:stCondLst>
                              <p:cond delay="1500"/>
                            </p:stCondLst>
                            <p:childTnLst>
                              <p:par>
                                <p:cTn id="38" presetID="16" presetClass="entr" presetSubtype="21" fill="hold" nodeType="afterEffect">
                                  <p:stCondLst>
                                    <p:cond delay="0"/>
                                  </p:stCondLst>
                                  <p:childTnLst>
                                    <p:set>
                                      <p:cBhvr>
                                        <p:cTn id="39" dur="1" fill="hold">
                                          <p:stCondLst>
                                            <p:cond delay="0"/>
                                          </p:stCondLst>
                                        </p:cTn>
                                        <p:tgtEl>
                                          <p:spTgt spid="2137"/>
                                        </p:tgtEl>
                                        <p:attrNameLst>
                                          <p:attrName>style.visibility</p:attrName>
                                        </p:attrNameLst>
                                      </p:cBhvr>
                                      <p:to>
                                        <p:strVal val="visible"/>
                                      </p:to>
                                    </p:set>
                                    <p:animEffect transition="in" filter="barn(inVertical)">
                                      <p:cBhvr>
                                        <p:cTn id="40" dur="250"/>
                                        <p:tgtEl>
                                          <p:spTgt spid="2137"/>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117"/>
                                        </p:tgtEl>
                                        <p:attrNameLst>
                                          <p:attrName>style.visibility</p:attrName>
                                        </p:attrNameLst>
                                      </p:cBhvr>
                                      <p:to>
                                        <p:strVal val="visible"/>
                                      </p:to>
                                    </p:set>
                                    <p:animEffect transition="in" filter="wipe(down)">
                                      <p:cBhvr>
                                        <p:cTn id="44" dur="500"/>
                                        <p:tgtEl>
                                          <p:spTgt spid="117"/>
                                        </p:tgtEl>
                                      </p:cBhvr>
                                    </p:animEffect>
                                  </p:childTnLst>
                                </p:cTn>
                              </p:par>
                            </p:childTnLst>
                          </p:cTn>
                        </p:par>
                        <p:par>
                          <p:cTn id="45" fill="hold">
                            <p:stCondLst>
                              <p:cond delay="2500"/>
                            </p:stCondLst>
                            <p:childTnLst>
                              <p:par>
                                <p:cTn id="46" presetID="22" presetClass="entr" presetSubtype="8" fill="hold" nodeType="afterEffect">
                                  <p:stCondLst>
                                    <p:cond delay="0"/>
                                  </p:stCondLst>
                                  <p:childTnLst>
                                    <p:set>
                                      <p:cBhvr>
                                        <p:cTn id="47" dur="1" fill="hold">
                                          <p:stCondLst>
                                            <p:cond delay="0"/>
                                          </p:stCondLst>
                                        </p:cTn>
                                        <p:tgtEl>
                                          <p:spTgt spid="2130"/>
                                        </p:tgtEl>
                                        <p:attrNameLst>
                                          <p:attrName>style.visibility</p:attrName>
                                        </p:attrNameLst>
                                      </p:cBhvr>
                                      <p:to>
                                        <p:strVal val="visible"/>
                                      </p:to>
                                    </p:set>
                                    <p:animEffect transition="in" filter="wipe(left)">
                                      <p:cBhvr>
                                        <p:cTn id="48" dur="250"/>
                                        <p:tgtEl>
                                          <p:spTgt spid="2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animBg="1"/>
      <p:bldP spid="1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二、实验原理</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3337455" y="218113"/>
            <a:ext cx="3506862"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065A5A"/>
                </a:solidFill>
                <a:latin typeface="微软雅黑" panose="020B0503020204020204" pitchFamily="34" charset="-122"/>
                <a:ea typeface="微软雅黑" panose="020B0503020204020204" pitchFamily="34" charset="-122"/>
              </a:rPr>
              <a:t>2.4</a:t>
            </a:r>
            <a:r>
              <a:rPr lang="zh-CN" altLang="en-US" b="1" dirty="0">
                <a:solidFill>
                  <a:srgbClr val="065A5A"/>
                </a:solidFill>
                <a:latin typeface="微软雅黑" panose="020B0503020204020204" pitchFamily="34" charset="-122"/>
                <a:ea typeface="微软雅黑" panose="020B0503020204020204" pitchFamily="34" charset="-122"/>
              </a:rPr>
              <a:t>、光拍的获得与检测：</a:t>
            </a:r>
            <a:endParaRPr lang="zh-CN" altLang="en-US" b="1" dirty="0">
              <a:solidFill>
                <a:srgbClr val="065A5A"/>
              </a:solidFill>
              <a:latin typeface="微软雅黑" panose="020B0503020204020204" pitchFamily="34" charset="-122"/>
              <a:ea typeface="微软雅黑" panose="020B0503020204020204" pitchFamily="34" charset="-122"/>
            </a:endParaRPr>
          </a:p>
        </p:txBody>
      </p:sp>
      <p:sp>
        <p:nvSpPr>
          <p:cNvPr id="17" name="矩形 16"/>
          <p:cNvSpPr/>
          <p:nvPr/>
        </p:nvSpPr>
        <p:spPr>
          <a:xfrm>
            <a:off x="1" y="870772"/>
            <a:ext cx="8676455" cy="461665"/>
          </a:xfrm>
          <a:prstGeom prst="rect">
            <a:avLst/>
          </a:prstGeom>
        </p:spPr>
        <p:txBody>
          <a:bodyPr wrap="square">
            <a:spAutoFit/>
          </a:bodyPr>
          <a:lstStyle/>
          <a:p>
            <a:r>
              <a:rPr lang="zh-CN" altLang="zh-CN" b="1" dirty="0">
                <a:solidFill>
                  <a:schemeClr val="accent4">
                    <a:lumMod val="75000"/>
                  </a:schemeClr>
                </a:solidFill>
                <a:latin typeface="微软雅黑" panose="020B0503020204020204" pitchFamily="34" charset="-122"/>
                <a:ea typeface="微软雅黑" panose="020B0503020204020204" pitchFamily="34" charset="-122"/>
              </a:rPr>
              <a:t>在检测器方向上</a:t>
            </a:r>
            <a:r>
              <a:rPr lang="en-US" altLang="zh-CN" b="1" dirty="0">
                <a:solidFill>
                  <a:schemeClr val="accent4">
                    <a:lumMod val="75000"/>
                  </a:schemeClr>
                </a:solidFill>
                <a:latin typeface="微软雅黑" panose="020B0503020204020204" pitchFamily="34" charset="-122"/>
                <a:ea typeface="微软雅黑" panose="020B0503020204020204" pitchFamily="34" charset="-122"/>
              </a:rPr>
              <a:t>, </a:t>
            </a:r>
            <a:r>
              <a:rPr lang="zh-CN" altLang="zh-CN" b="1" dirty="0">
                <a:solidFill>
                  <a:schemeClr val="accent4">
                    <a:lumMod val="75000"/>
                  </a:schemeClr>
                </a:solidFill>
                <a:latin typeface="微软雅黑" panose="020B0503020204020204" pitchFamily="34" charset="-122"/>
                <a:ea typeface="微软雅黑" panose="020B0503020204020204" pitchFamily="34" charset="-122"/>
              </a:rPr>
              <a:t>频率不同、频率差较小的的光束叠加产生光拍</a:t>
            </a:r>
            <a:endParaRPr lang="zh-CN" altLang="en-US" b="1" dirty="0">
              <a:solidFill>
                <a:schemeClr val="accent4">
                  <a:lumMod val="75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a:off x="219075" y="1537875"/>
            <a:ext cx="4165599" cy="3367379"/>
            <a:chOff x="219075" y="1916832"/>
            <a:chExt cx="4165599" cy="3367379"/>
          </a:xfrm>
        </p:grpSpPr>
        <p:pic>
          <p:nvPicPr>
            <p:cNvPr id="3082" name="Picture 10"/>
            <p:cNvPicPr>
              <a:picLocks noChangeAspect="1" noChangeArrowheads="1"/>
            </p:cNvPicPr>
            <p:nvPr/>
          </p:nvPicPr>
          <p:blipFill>
            <a:blip r:embed="rId1" cstate="print"/>
            <a:srcRect/>
            <a:stretch>
              <a:fillRect/>
            </a:stretch>
          </p:blipFill>
          <p:spPr bwMode="auto">
            <a:xfrm>
              <a:off x="219075" y="1916832"/>
              <a:ext cx="4165599" cy="3367379"/>
            </a:xfrm>
            <a:prstGeom prst="rect">
              <a:avLst/>
            </a:prstGeom>
            <a:noFill/>
            <a:ln w="9525">
              <a:noFill/>
              <a:miter lim="800000"/>
              <a:headEnd/>
              <a:tailEnd/>
            </a:ln>
          </p:spPr>
        </p:pic>
        <p:sp>
          <p:nvSpPr>
            <p:cNvPr id="20" name="Rectangle 8"/>
            <p:cNvSpPr>
              <a:spLocks noChangeArrowheads="1"/>
            </p:cNvSpPr>
            <p:nvPr/>
          </p:nvSpPr>
          <p:spPr bwMode="auto">
            <a:xfrm>
              <a:off x="1475656" y="4505144"/>
              <a:ext cx="1368152" cy="4001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000" b="1" dirty="0">
                  <a:solidFill>
                    <a:srgbClr val="000066"/>
                  </a:solidFill>
                  <a:latin typeface="微软雅黑" panose="020B0503020204020204" pitchFamily="34" charset="-122"/>
                  <a:ea typeface="微软雅黑" panose="020B0503020204020204" pitchFamily="34" charset="-122"/>
                </a:rPr>
                <a:t>取</a:t>
              </a:r>
              <a:r>
                <a:rPr lang="en-US" altLang="zh-CN" sz="2000" b="1" dirty="0">
                  <a:solidFill>
                    <a:srgbClr val="000066"/>
                  </a:solidFill>
                  <a:latin typeface="微软雅黑" panose="020B0503020204020204" pitchFamily="34" charset="-122"/>
                  <a:ea typeface="微软雅黑" panose="020B0503020204020204" pitchFamily="34" charset="-122"/>
                </a:rPr>
                <a:t>k=1</a:t>
              </a:r>
              <a:endParaRPr lang="zh-CN" altLang="en-US" sz="2000" b="1" dirty="0">
                <a:solidFill>
                  <a:srgbClr val="000066"/>
                </a:solidFill>
                <a:latin typeface="微软雅黑" panose="020B0503020204020204" pitchFamily="34" charset="-122"/>
                <a:ea typeface="微软雅黑" panose="020B0503020204020204" pitchFamily="34" charset="-122"/>
              </a:endParaRPr>
            </a:p>
          </p:txBody>
        </p:sp>
      </p:grpSp>
      <p:sp>
        <p:nvSpPr>
          <p:cNvPr id="3087" name="Rectangle 15"/>
          <p:cNvSpPr>
            <a:spLocks noChangeArrowheads="1"/>
          </p:cNvSpPr>
          <p:nvPr/>
        </p:nvSpPr>
        <p:spPr bwMode="auto">
          <a:xfrm>
            <a:off x="356661" y="5517232"/>
            <a:ext cx="8632657" cy="830997"/>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lang="zh-CN" altLang="en-US" b="1" dirty="0">
                <a:solidFill>
                  <a:schemeClr val="accent4">
                    <a:lumMod val="75000"/>
                  </a:schemeClr>
                </a:solidFill>
                <a:latin typeface="微软雅黑" panose="020B0503020204020204" pitchFamily="34" charset="-122"/>
                <a:ea typeface="微软雅黑" panose="020B0503020204020204" pitchFamily="34" charset="-122"/>
              </a:rPr>
              <a:t>光的频率</a:t>
            </a:r>
            <a:r>
              <a:rPr lang="zh-CN" altLang="zh-CN" b="1" dirty="0">
                <a:solidFill>
                  <a:schemeClr val="accent4">
                    <a:lumMod val="75000"/>
                  </a:schemeClr>
                </a:solidFill>
                <a:latin typeface="微软雅黑" panose="020B0503020204020204" pitchFamily="34" charset="-122"/>
                <a:ea typeface="微软雅黑" panose="020B0503020204020204" pitchFamily="34" charset="-122"/>
              </a:rPr>
              <a:t>很高，光电检测器对这么高的频率不能有所反应，所以光电检测器只能反</a:t>
            </a:r>
            <a:r>
              <a:rPr lang="zh-CN" altLang="en-US" b="1" dirty="0">
                <a:solidFill>
                  <a:schemeClr val="accent4">
                    <a:lumMod val="75000"/>
                  </a:schemeClr>
                </a:solidFill>
                <a:latin typeface="微软雅黑" panose="020B0503020204020204" pitchFamily="34" charset="-122"/>
                <a:ea typeface="微软雅黑" panose="020B0503020204020204" pitchFamily="34" charset="-122"/>
              </a:rPr>
              <a:t>应</a:t>
            </a:r>
            <a:r>
              <a:rPr lang="zh-CN" altLang="zh-CN" b="1" dirty="0">
                <a:solidFill>
                  <a:schemeClr val="accent4">
                    <a:lumMod val="75000"/>
                  </a:schemeClr>
                </a:solidFill>
                <a:latin typeface="微软雅黑" panose="020B0503020204020204" pitchFamily="34" charset="-122"/>
                <a:ea typeface="微软雅黑" panose="020B0503020204020204" pitchFamily="34" charset="-122"/>
              </a:rPr>
              <a:t>（</a:t>
            </a:r>
            <a:r>
              <a:rPr lang="en-US" altLang="zh-CN" b="1" dirty="0">
                <a:solidFill>
                  <a:schemeClr val="accent4">
                    <a:lumMod val="75000"/>
                  </a:schemeClr>
                </a:solidFill>
                <a:latin typeface="微软雅黑" panose="020B0503020204020204" pitchFamily="34" charset="-122"/>
                <a:ea typeface="微软雅黑" panose="020B0503020204020204" pitchFamily="34" charset="-122"/>
              </a:rPr>
              <a:t>5</a:t>
            </a:r>
            <a:r>
              <a:rPr lang="zh-CN" altLang="en-US" b="1" dirty="0">
                <a:solidFill>
                  <a:schemeClr val="accent4">
                    <a:lumMod val="75000"/>
                  </a:schemeClr>
                </a:solidFill>
                <a:latin typeface="微软雅黑" panose="020B0503020204020204" pitchFamily="34" charset="-122"/>
                <a:ea typeface="微软雅黑" panose="020B0503020204020204" pitchFamily="34" charset="-122"/>
              </a:rPr>
              <a:t>）式中第四项拍频讯号</a:t>
            </a:r>
            <a:endParaRPr lang="zh-CN" altLang="en-US" b="1" dirty="0">
              <a:solidFill>
                <a:schemeClr val="accent4">
                  <a:lumMod val="75000"/>
                </a:schemeClr>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4403154" y="1550549"/>
            <a:ext cx="4705350" cy="3400425"/>
            <a:chOff x="4283968" y="891511"/>
            <a:chExt cx="4705350" cy="3400425"/>
          </a:xfrm>
        </p:grpSpPr>
        <p:pic>
          <p:nvPicPr>
            <p:cNvPr id="3084" name="Picture 12"/>
            <p:cNvPicPr>
              <a:picLocks noChangeAspect="1" noChangeArrowheads="1"/>
            </p:cNvPicPr>
            <p:nvPr/>
          </p:nvPicPr>
          <p:blipFill>
            <a:blip r:embed="rId2" cstate="print"/>
            <a:srcRect/>
            <a:stretch>
              <a:fillRect/>
            </a:stretch>
          </p:blipFill>
          <p:spPr bwMode="auto">
            <a:xfrm>
              <a:off x="4283968" y="891511"/>
              <a:ext cx="4705350" cy="3400425"/>
            </a:xfrm>
            <a:prstGeom prst="rect">
              <a:avLst/>
            </a:prstGeom>
            <a:noFill/>
            <a:ln w="9525">
              <a:noFill/>
              <a:miter lim="800000"/>
              <a:headEnd/>
              <a:tailEnd/>
            </a:ln>
          </p:spPr>
        </p:pic>
        <p:sp>
          <p:nvSpPr>
            <p:cNvPr id="25" name="矩形 24"/>
            <p:cNvSpPr/>
            <p:nvPr/>
          </p:nvSpPr>
          <p:spPr>
            <a:xfrm>
              <a:off x="4716016" y="4246216"/>
              <a:ext cx="4273302" cy="45719"/>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下箭头 25"/>
          <p:cNvSpPr/>
          <p:nvPr/>
        </p:nvSpPr>
        <p:spPr>
          <a:xfrm rot="10800000">
            <a:off x="7116087" y="4950974"/>
            <a:ext cx="1584176" cy="638266"/>
          </a:xfrm>
          <a:prstGeom prst="downArrow">
            <a:avLst/>
          </a:prstGeom>
          <a:solidFill>
            <a:srgbClr val="CC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516196" y="5127575"/>
            <a:ext cx="800219" cy="461665"/>
          </a:xfrm>
          <a:prstGeom prst="rect">
            <a:avLst/>
          </a:prstGeom>
          <a:noFill/>
        </p:spPr>
        <p:txBody>
          <a:bodyPr wrap="none">
            <a:spAutoFit/>
          </a:bodyPr>
          <a:lstStyle/>
          <a:p>
            <a:r>
              <a:rPr lang="zh-CN" altLang="en-US" b="1" dirty="0">
                <a:solidFill>
                  <a:schemeClr val="bg1">
                    <a:lumMod val="85000"/>
                  </a:schemeClr>
                </a:solidFill>
                <a:latin typeface="微软雅黑" panose="020B0503020204020204" pitchFamily="34" charset="-122"/>
                <a:ea typeface="微软雅黑" panose="020B0503020204020204" pitchFamily="34" charset="-122"/>
              </a:rPr>
              <a:t>光拍</a:t>
            </a:r>
            <a:endParaRPr lang="zh-CN" altLang="en-US" dirty="0">
              <a:solidFill>
                <a:schemeClr val="bg1">
                  <a:lumMod val="85000"/>
                </a:schemeClr>
              </a:solidFill>
            </a:endParaRPr>
          </a:p>
        </p:txBody>
      </p:sp>
      <p:sp>
        <p:nvSpPr>
          <p:cNvPr id="40" name="矩形 39"/>
          <p:cNvSpPr/>
          <p:nvPr/>
        </p:nvSpPr>
        <p:spPr>
          <a:xfrm>
            <a:off x="7757348" y="2755480"/>
            <a:ext cx="1351156" cy="707886"/>
          </a:xfrm>
          <a:prstGeom prst="rect">
            <a:avLst/>
          </a:prstGeom>
          <a:solidFill>
            <a:srgbClr val="FF99CC"/>
          </a:solidFill>
        </p:spPr>
        <p:txBody>
          <a:bodyPr wrap="square">
            <a:spAutoFit/>
          </a:bodyPr>
          <a:lstStyle/>
          <a:p>
            <a:r>
              <a:rPr lang="zh-CN" altLang="en-US" sz="2000" b="1" dirty="0">
                <a:solidFill>
                  <a:srgbClr val="000066"/>
                </a:solidFill>
                <a:latin typeface="微软雅黑" panose="020B0503020204020204" pitchFamily="34" charset="-122"/>
                <a:ea typeface="微软雅黑" panose="020B0503020204020204" pitchFamily="34" charset="-122"/>
              </a:rPr>
              <a:t>频率太高检测不到</a:t>
            </a:r>
            <a:endParaRPr lang="zh-CN" altLang="en-US" sz="2000" b="1" dirty="0">
              <a:solidFill>
                <a:srgbClr val="000066"/>
              </a:solidFill>
              <a:latin typeface="微软雅黑" panose="020B0503020204020204" pitchFamily="34" charset="-122"/>
              <a:ea typeface="微软雅黑" panose="020B0503020204020204" pitchFamily="34" charset="-122"/>
            </a:endParaRPr>
          </a:p>
        </p:txBody>
      </p:sp>
      <p:cxnSp>
        <p:nvCxnSpPr>
          <p:cNvPr id="32" name="直接箭头连接符 31"/>
          <p:cNvCxnSpPr/>
          <p:nvPr/>
        </p:nvCxnSpPr>
        <p:spPr>
          <a:xfrm flipV="1">
            <a:off x="6844317" y="3109152"/>
            <a:ext cx="913031" cy="310042"/>
          </a:xfrm>
          <a:prstGeom prst="straightConnector1">
            <a:avLst/>
          </a:prstGeom>
          <a:ln w="1905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7502560" y="3141032"/>
            <a:ext cx="288000" cy="576000"/>
          </a:xfrm>
          <a:prstGeom prst="straightConnector1">
            <a:avLst/>
          </a:prstGeom>
          <a:ln w="1905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7757348" y="3501008"/>
            <a:ext cx="180000" cy="612000"/>
          </a:xfrm>
          <a:prstGeom prst="straightConnector1">
            <a:avLst/>
          </a:prstGeom>
          <a:ln w="19050">
            <a:solidFill>
              <a:schemeClr val="accent5">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二、实验原理</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3171373" y="177544"/>
            <a:ext cx="3506862"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065A5A"/>
                </a:solidFill>
                <a:latin typeface="微软雅黑" panose="020B0503020204020204" pitchFamily="34" charset="-122"/>
                <a:ea typeface="微软雅黑" panose="020B0503020204020204" pitchFamily="34" charset="-122"/>
              </a:rPr>
              <a:t>2.4</a:t>
            </a:r>
            <a:r>
              <a:rPr lang="zh-CN" altLang="en-US" b="1" dirty="0">
                <a:solidFill>
                  <a:srgbClr val="065A5A"/>
                </a:solidFill>
                <a:latin typeface="微软雅黑" panose="020B0503020204020204" pitchFamily="34" charset="-122"/>
                <a:ea typeface="微软雅黑" panose="020B0503020204020204" pitchFamily="34" charset="-122"/>
              </a:rPr>
              <a:t>、光拍的获得与检测：</a:t>
            </a:r>
            <a:endParaRPr lang="zh-CN" altLang="en-US" b="1" dirty="0">
              <a:solidFill>
                <a:srgbClr val="065A5A"/>
              </a:solidFill>
              <a:latin typeface="微软雅黑" panose="020B0503020204020204" pitchFamily="34" charset="-122"/>
              <a:ea typeface="微软雅黑" panose="020B0503020204020204" pitchFamily="34" charset="-122"/>
            </a:endParaRPr>
          </a:p>
        </p:txBody>
      </p:sp>
      <p:sp>
        <p:nvSpPr>
          <p:cNvPr id="27" name="矩形 26"/>
          <p:cNvSpPr/>
          <p:nvPr/>
        </p:nvSpPr>
        <p:spPr>
          <a:xfrm>
            <a:off x="406873" y="1022496"/>
            <a:ext cx="800219" cy="461665"/>
          </a:xfrm>
          <a:prstGeom prst="rect">
            <a:avLst/>
          </a:prstGeom>
          <a:noFill/>
        </p:spPr>
        <p:txBody>
          <a:bodyPr wrap="none">
            <a:spAutoFit/>
          </a:bodyPr>
          <a:lstStyle/>
          <a:p>
            <a:r>
              <a:rPr lang="zh-CN" altLang="en-US" b="1" dirty="0">
                <a:solidFill>
                  <a:srgbClr val="CC0066"/>
                </a:solidFill>
                <a:latin typeface="微软雅黑" panose="020B0503020204020204" pitchFamily="34" charset="-122"/>
                <a:ea typeface="微软雅黑" panose="020B0503020204020204" pitchFamily="34" charset="-122"/>
              </a:rPr>
              <a:t>拍频</a:t>
            </a:r>
            <a:endParaRPr lang="zh-CN" altLang="en-US" b="1" dirty="0">
              <a:solidFill>
                <a:srgbClr val="CC0066"/>
              </a:solidFill>
              <a:latin typeface="微软雅黑" panose="020B0503020204020204" pitchFamily="34" charset="-122"/>
              <a:ea typeface="微软雅黑" panose="020B0503020204020204" pitchFamily="34" charset="-122"/>
            </a:endParaRPr>
          </a:p>
        </p:txBody>
      </p:sp>
      <p:sp>
        <p:nvSpPr>
          <p:cNvPr id="3686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6865" name="Object 1"/>
          <p:cNvGraphicFramePr>
            <a:graphicFrameLocks noChangeAspect="1"/>
          </p:cNvGraphicFramePr>
          <p:nvPr/>
        </p:nvGraphicFramePr>
        <p:xfrm>
          <a:off x="1110039" y="867881"/>
          <a:ext cx="2760892" cy="864096"/>
        </p:xfrm>
        <a:graphic>
          <a:graphicData uri="http://schemas.openxmlformats.org/presentationml/2006/ole">
            <mc:AlternateContent xmlns:mc="http://schemas.openxmlformats.org/markup-compatibility/2006">
              <mc:Choice xmlns:v="urn:schemas-microsoft-com:vml" Requires="v">
                <p:oleObj spid="_x0000_s3" name="Equation" r:id="rId1" imgW="29870400" imgH="9448800" progId="Equation.DSMT4">
                  <p:embed/>
                </p:oleObj>
              </mc:Choice>
              <mc:Fallback>
                <p:oleObj name="Equation" r:id="rId1" imgW="29870400" imgH="9448800" progId="Equation.DSMT4">
                  <p:embed/>
                  <p:pic>
                    <p:nvPicPr>
                      <p:cNvPr id="0" name="Picture 1"/>
                      <p:cNvPicPr>
                        <a:picLocks noChangeAspect="1" noChangeArrowheads="1"/>
                      </p:cNvPicPr>
                      <p:nvPr/>
                    </p:nvPicPr>
                    <p:blipFill>
                      <a:blip r:embed="rId2"/>
                      <a:srcRect/>
                      <a:stretch>
                        <a:fillRect/>
                      </a:stretch>
                    </p:blipFill>
                    <p:spPr bwMode="auto">
                      <a:xfrm>
                        <a:off x="1110039" y="867881"/>
                        <a:ext cx="2760892"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6867" name="Object 3"/>
          <p:cNvGraphicFramePr>
            <a:graphicFrameLocks noChangeAspect="1"/>
          </p:cNvGraphicFramePr>
          <p:nvPr/>
        </p:nvGraphicFramePr>
        <p:xfrm>
          <a:off x="4333365" y="782345"/>
          <a:ext cx="670684" cy="722040"/>
        </p:xfrm>
        <a:graphic>
          <a:graphicData uri="http://schemas.openxmlformats.org/presentationml/2006/ole">
            <mc:AlternateContent xmlns:mc="http://schemas.openxmlformats.org/markup-compatibility/2006">
              <mc:Choice xmlns:v="urn:schemas-microsoft-com:vml" Requires="v">
                <p:oleObj spid="_x0000_s5" name="Equation" r:id="rId3" imgW="393700" imgH="393700" progId="Equation.DSMT4">
                  <p:embed/>
                </p:oleObj>
              </mc:Choice>
              <mc:Fallback>
                <p:oleObj name="Equation" r:id="rId3" imgW="393700" imgH="3937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365" y="782345"/>
                        <a:ext cx="670684" cy="722040"/>
                      </a:xfrm>
                      <a:prstGeom prst="rect">
                        <a:avLst/>
                      </a:prstGeom>
                      <a:noFill/>
                      <a:ln>
                        <a:solidFill>
                          <a:srgbClr val="C00000"/>
                        </a:solidFill>
                      </a:ln>
                    </p:spPr>
                  </p:pic>
                </p:oleObj>
              </mc:Fallback>
            </mc:AlternateContent>
          </a:graphicData>
        </a:graphic>
      </p:graphicFrame>
      <p:sp>
        <p:nvSpPr>
          <p:cNvPr id="36870"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6869" name="Object 5"/>
          <p:cNvGraphicFramePr>
            <a:graphicFrameLocks noChangeAspect="1"/>
          </p:cNvGraphicFramePr>
          <p:nvPr/>
        </p:nvGraphicFramePr>
        <p:xfrm>
          <a:off x="5028078" y="917634"/>
          <a:ext cx="2414661" cy="417503"/>
        </p:xfrm>
        <a:graphic>
          <a:graphicData uri="http://schemas.openxmlformats.org/presentationml/2006/ole">
            <mc:AlternateContent xmlns:mc="http://schemas.openxmlformats.org/markup-compatibility/2006">
              <mc:Choice xmlns:v="urn:schemas-microsoft-com:vml" Requires="v">
                <p:oleObj spid="_x0000_s6" name="Equation" r:id="rId5" imgW="977265" imgH="215900" progId="Equation.DSMT4">
                  <p:embed/>
                </p:oleObj>
              </mc:Choice>
              <mc:Fallback>
                <p:oleObj name="Equation" r:id="rId5" imgW="977265" imgH="2159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8078" y="917634"/>
                        <a:ext cx="2414661" cy="4175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71" name="Picture 7"/>
          <p:cNvPicPr>
            <a:picLocks noChangeAspect="1" noChangeArrowheads="1"/>
          </p:cNvPicPr>
          <p:nvPr/>
        </p:nvPicPr>
        <p:blipFill>
          <a:blip r:embed="rId7" cstate="print"/>
          <a:srcRect/>
          <a:stretch>
            <a:fillRect/>
          </a:stretch>
        </p:blipFill>
        <p:spPr bwMode="auto">
          <a:xfrm>
            <a:off x="1146563" y="2192381"/>
            <a:ext cx="5530490" cy="1296144"/>
          </a:xfrm>
          <a:prstGeom prst="rect">
            <a:avLst/>
          </a:prstGeom>
          <a:noFill/>
          <a:ln w="9525">
            <a:noFill/>
            <a:miter lim="800000"/>
            <a:headEnd/>
            <a:tailEnd/>
          </a:ln>
        </p:spPr>
      </p:pic>
      <p:pic>
        <p:nvPicPr>
          <p:cNvPr id="36872" name="Picture 8"/>
          <p:cNvPicPr>
            <a:picLocks noChangeAspect="1" noChangeArrowheads="1"/>
          </p:cNvPicPr>
          <p:nvPr/>
        </p:nvPicPr>
        <p:blipFill>
          <a:blip r:embed="rId8" cstate="print"/>
          <a:srcRect/>
          <a:stretch>
            <a:fillRect/>
          </a:stretch>
        </p:blipFill>
        <p:spPr bwMode="auto">
          <a:xfrm>
            <a:off x="1146563" y="3169048"/>
            <a:ext cx="4109982" cy="938014"/>
          </a:xfrm>
          <a:prstGeom prst="rect">
            <a:avLst/>
          </a:prstGeom>
          <a:noFill/>
          <a:ln w="9525">
            <a:noFill/>
            <a:miter lim="800000"/>
            <a:headEnd/>
            <a:tailEnd/>
          </a:ln>
        </p:spPr>
      </p:pic>
      <p:grpSp>
        <p:nvGrpSpPr>
          <p:cNvPr id="28" name="组合 27"/>
          <p:cNvGrpSpPr/>
          <p:nvPr/>
        </p:nvGrpSpPr>
        <p:grpSpPr>
          <a:xfrm>
            <a:off x="910989" y="4214475"/>
            <a:ext cx="6515807" cy="1982568"/>
            <a:chOff x="971600" y="908720"/>
            <a:chExt cx="7026506" cy="3692509"/>
          </a:xfrm>
        </p:grpSpPr>
        <p:sp>
          <p:nvSpPr>
            <p:cNvPr id="29" name="Text Box 5"/>
            <p:cNvSpPr txBox="1">
              <a:spLocks noChangeArrowheads="1"/>
            </p:cNvSpPr>
            <p:nvPr/>
          </p:nvSpPr>
          <p:spPr bwMode="auto">
            <a:xfrm>
              <a:off x="3419872" y="4128978"/>
              <a:ext cx="2466731" cy="472251"/>
            </a:xfrm>
            <a:prstGeom prst="rect">
              <a:avLst/>
            </a:prstGeom>
            <a:solidFill>
              <a:srgbClr val="FFFFFF">
                <a:alpha val="0"/>
              </a:srgbClr>
            </a:solidFill>
            <a:ln w="9525">
              <a:noFill/>
              <a:miter lim="800000"/>
            </a:ln>
          </p:spPr>
          <p:txBody>
            <a:bodyPr vert="horz" wrap="square" lIns="91440" tIns="45720" rIns="91440" bIns="45720" numCol="1" anchor="t"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rPr>
                <a:t>波形数的计算</a:t>
              </a:r>
              <a:endParaRPr kumimoji="0" lang="zh-CN" sz="2000" b="1" i="0" u="none" strike="noStrike" cap="none" normalizeH="0" baseline="0" dirty="0">
                <a:ln>
                  <a:noFill/>
                </a:ln>
                <a:solidFill>
                  <a:srgbClr val="065A5A"/>
                </a:solidFill>
                <a:effectLst/>
                <a:latin typeface="微软雅黑" panose="020B0503020204020204" pitchFamily="34" charset="-122"/>
                <a:ea typeface="微软雅黑" panose="020B0503020204020204" pitchFamily="34" charset="-122"/>
                <a:cs typeface="宋体" panose="02010600030101010101" pitchFamily="2" charset="-122"/>
              </a:endParaRPr>
            </a:p>
          </p:txBody>
        </p:sp>
        <p:pic>
          <p:nvPicPr>
            <p:cNvPr id="30" name="Picture 6"/>
            <p:cNvPicPr>
              <a:picLocks noChangeAspect="1" noChangeArrowheads="1"/>
            </p:cNvPicPr>
            <p:nvPr/>
          </p:nvPicPr>
          <p:blipFill>
            <a:blip r:embed="rId9" cstate="print"/>
            <a:srcRect/>
            <a:stretch>
              <a:fillRect/>
            </a:stretch>
          </p:blipFill>
          <p:spPr bwMode="auto">
            <a:xfrm>
              <a:off x="971600" y="908720"/>
              <a:ext cx="7026506" cy="3114596"/>
            </a:xfrm>
            <a:prstGeom prst="rect">
              <a:avLst/>
            </a:prstGeom>
            <a:noFill/>
            <a:ln w="9525">
              <a:noFill/>
              <a:miter lim="800000"/>
              <a:headEnd/>
              <a:tailEnd/>
            </a:ln>
          </p:spPr>
        </p:pic>
        <p:sp>
          <p:nvSpPr>
            <p:cNvPr id="31" name="Text Box 7"/>
            <p:cNvSpPr txBox="1">
              <a:spLocks noChangeArrowheads="1"/>
            </p:cNvSpPr>
            <p:nvPr/>
          </p:nvSpPr>
          <p:spPr bwMode="auto">
            <a:xfrm>
              <a:off x="2699792" y="3208904"/>
              <a:ext cx="593264" cy="1156200"/>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1" i="1" u="none" strike="noStrike" cap="none" normalizeH="0" baseline="0" dirty="0">
                  <a:ln>
                    <a:noFill/>
                  </a:ln>
                  <a:solidFill>
                    <a:srgbClr val="00B050"/>
                  </a:solidFill>
                  <a:effectLst/>
                  <a:latin typeface="Calibri" panose="020F0502020204030204" pitchFamily="34" charset="0"/>
                  <a:ea typeface="宋体" panose="02010600030101010101" pitchFamily="2" charset="-122"/>
                  <a:cs typeface="宋体" panose="02010600030101010101" pitchFamily="2" charset="-122"/>
                </a:rPr>
                <a:t>a</a:t>
              </a:r>
              <a:endParaRPr kumimoji="0" lang="en-US" altLang="zh-CN" sz="2000" b="1" i="0" u="none" strike="noStrike" cap="none" normalizeH="0" baseline="0" dirty="0">
                <a:ln>
                  <a:noFill/>
                </a:ln>
                <a:solidFill>
                  <a:srgbClr val="00B050"/>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4" name="Text Box 8"/>
            <p:cNvSpPr txBox="1">
              <a:spLocks noChangeArrowheads="1"/>
            </p:cNvSpPr>
            <p:nvPr/>
          </p:nvSpPr>
          <p:spPr bwMode="auto">
            <a:xfrm>
              <a:off x="2370328" y="3460711"/>
              <a:ext cx="1049544" cy="859245"/>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lang="zh-CN" altLang="en-US" sz="2000" b="1" i="1" dirty="0">
                  <a:solidFill>
                    <a:srgbClr val="F2F2F2"/>
                  </a:solidFill>
                  <a:latin typeface="微软雅黑" panose="020B0503020204020204" pitchFamily="34" charset="-122"/>
                  <a:ea typeface="微软雅黑" panose="020B0503020204020204" pitchFamily="34" charset="-122"/>
                  <a:cs typeface="宋体" panose="02010600030101010101" pitchFamily="2" charset="-122"/>
                </a:rPr>
                <a:t>波群首</a:t>
              </a:r>
              <a:endParaRPr lang="zh-CN" altLang="en-US" sz="2000" b="1" i="1" dirty="0">
                <a:solidFill>
                  <a:srgbClr val="F2F2F2"/>
                </a:solidFill>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5" name="Text Box 9"/>
            <p:cNvSpPr txBox="1">
              <a:spLocks noChangeArrowheads="1"/>
            </p:cNvSpPr>
            <p:nvPr/>
          </p:nvSpPr>
          <p:spPr bwMode="auto">
            <a:xfrm>
              <a:off x="5566030" y="2951679"/>
              <a:ext cx="593264" cy="545746"/>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000" b="1" i="1" u="none" strike="noStrike" cap="none" normalizeH="0" baseline="0" dirty="0">
                  <a:ln>
                    <a:noFill/>
                  </a:ln>
                  <a:solidFill>
                    <a:srgbClr val="00B050"/>
                  </a:solidFill>
                  <a:effectLst/>
                  <a:latin typeface="Calibri" panose="020F0502020204030204" pitchFamily="34" charset="0"/>
                  <a:ea typeface="宋体" panose="02010600030101010101" pitchFamily="2" charset="-122"/>
                  <a:cs typeface="宋体" panose="02010600030101010101" pitchFamily="2" charset="-122"/>
                </a:rPr>
                <a:t>b</a:t>
              </a:r>
              <a:endParaRPr kumimoji="0" lang="en-US" altLang="zh-CN" sz="2000" b="1" i="0" u="none" strike="noStrike" cap="none" normalizeH="0" baseline="0" dirty="0">
                <a:ln>
                  <a:noFill/>
                </a:ln>
                <a:solidFill>
                  <a:srgbClr val="00B050"/>
                </a:solidFill>
                <a:effectLst/>
                <a:latin typeface="Times New Roman" panose="02020603050405020304" pitchFamily="18" charset="0"/>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7" name="Text Box 10"/>
            <p:cNvSpPr txBox="1">
              <a:spLocks noChangeArrowheads="1"/>
            </p:cNvSpPr>
            <p:nvPr/>
          </p:nvSpPr>
          <p:spPr bwMode="auto">
            <a:xfrm>
              <a:off x="5257506" y="3364126"/>
              <a:ext cx="1049544" cy="859245"/>
            </a:xfrm>
            <a:prstGeom prst="rect">
              <a:avLst/>
            </a:prstGeom>
            <a:noFill/>
            <a:ln w="9525">
              <a:noFill/>
              <a:miter lim="800000"/>
            </a:ln>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en-US" sz="2000" b="1" i="1" u="none" strike="noStrike" cap="none" normalizeH="0" baseline="0" dirty="0">
                  <a:ln>
                    <a:noFill/>
                  </a:ln>
                  <a:solidFill>
                    <a:srgbClr val="F2F2F2"/>
                  </a:solidFill>
                  <a:effectLst/>
                  <a:latin typeface="微软雅黑" panose="020B0503020204020204" pitchFamily="34" charset="-122"/>
                  <a:ea typeface="微软雅黑" panose="020B0503020204020204" pitchFamily="34" charset="-122"/>
                  <a:cs typeface="宋体" panose="02010600030101010101" pitchFamily="2" charset="-122"/>
                </a:rPr>
                <a:t>波群尾</a:t>
              </a:r>
              <a:endParaRPr kumimoji="0" lang="zh-CN" altLang="en-US" sz="2000" b="1" i="0" u="none" strike="noStrike" cap="none" normalizeH="0" baseline="0" dirty="0">
                <a:ln>
                  <a:noFill/>
                </a:ln>
                <a:solidFill>
                  <a:srgbClr val="F2F2F2"/>
                </a:solidFill>
                <a:effectLst/>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pSp>
      <p:graphicFrame>
        <p:nvGraphicFramePr>
          <p:cNvPr id="21" name="Object 84"/>
          <p:cNvGraphicFramePr>
            <a:graphicFrameLocks noChangeAspect="1"/>
          </p:cNvGraphicFramePr>
          <p:nvPr/>
        </p:nvGraphicFramePr>
        <p:xfrm>
          <a:off x="4329334" y="1552162"/>
          <a:ext cx="1128713" cy="666750"/>
        </p:xfrm>
        <a:graphic>
          <a:graphicData uri="http://schemas.openxmlformats.org/presentationml/2006/ole">
            <mc:AlternateContent xmlns:mc="http://schemas.openxmlformats.org/markup-compatibility/2006">
              <mc:Choice xmlns:v="urn:schemas-microsoft-com:vml" Requires="v">
                <p:oleObj spid="_x0000_s7" name="Equation" r:id="rId10" imgW="15849600" imgH="9448800" progId="Equation.DSMT4">
                  <p:embed/>
                </p:oleObj>
              </mc:Choice>
              <mc:Fallback>
                <p:oleObj name="Equation" r:id="rId10" imgW="15849600" imgH="9448800" progId="Equation.DSMT4">
                  <p:embed/>
                  <p:pic>
                    <p:nvPicPr>
                      <p:cNvPr id="0" name="图片 6"/>
                      <p:cNvPicPr>
                        <a:picLocks noChangeAspect="1" noChangeArrowheads="1"/>
                      </p:cNvPicPr>
                      <p:nvPr/>
                    </p:nvPicPr>
                    <p:blipFill>
                      <a:blip r:embed="rId11"/>
                      <a:srcRect/>
                      <a:stretch>
                        <a:fillRect/>
                      </a:stretch>
                    </p:blipFill>
                    <p:spPr bwMode="auto">
                      <a:xfrm>
                        <a:off x="4329334" y="1552162"/>
                        <a:ext cx="1128713" cy="666750"/>
                      </a:xfrm>
                      <a:prstGeom prst="rect">
                        <a:avLst/>
                      </a:prstGeom>
                      <a:noFill/>
                      <a:ln>
                        <a:solidFill>
                          <a:srgbClr val="C00000"/>
                        </a:solidFill>
                      </a:ln>
                    </p:spPr>
                  </p:pic>
                </p:oleObj>
              </mc:Fallback>
            </mc:AlternateContent>
          </a:graphicData>
        </a:graphic>
      </p:graphicFrame>
      <p:cxnSp>
        <p:nvCxnSpPr>
          <p:cNvPr id="22" name="直接连接符 21"/>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9144000" cy="0"/>
          </a:xfrm>
          <a:prstGeom prst="rect">
            <a:avLst/>
          </a:prstGeom>
          <a:noFill/>
          <a:ln w="9525">
            <a:noFill/>
            <a:miter lim="800000"/>
          </a:ln>
          <a:effectLst/>
        </p:spPr>
        <p:txBody>
          <a:bodyPr vert="horz" wrap="square" lIns="91440" tIns="45720" rIns="91440" bIns="45720" numCol="1" anchor="ctr" anchorCtr="0" compatLnSpc="1">
            <a:spAutoFit/>
          </a:bodyPr>
          <a:lstStyle/>
          <a:p>
            <a:endParaRPr lang="zh-CN" altLang="en-US"/>
          </a:p>
        </p:txBody>
      </p:sp>
      <p:sp>
        <p:nvSpPr>
          <p:cNvPr id="12" name="Text Box 2"/>
          <p:cNvSpPr txBox="1">
            <a:spLocks noChangeArrowheads="1"/>
          </p:cNvSpPr>
          <p:nvPr/>
        </p:nvSpPr>
        <p:spPr bwMode="auto">
          <a:xfrm>
            <a:off x="273050" y="101600"/>
            <a:ext cx="2954655" cy="646331"/>
          </a:xfrm>
          <a:prstGeom prst="rect">
            <a:avLst/>
          </a:prstGeom>
          <a:noFill/>
          <a:ln w="9525">
            <a:noFill/>
            <a:miter lim="800000"/>
          </a:ln>
        </p:spPr>
        <p:txBody>
          <a:bodyPr wrap="none">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三、实验仪器</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3686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6870" name="Rectangle 6"/>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8918" name="Picture 6"/>
          <p:cNvPicPr>
            <a:picLocks noChangeAspect="1" noChangeArrowheads="1"/>
          </p:cNvPicPr>
          <p:nvPr/>
        </p:nvPicPr>
        <p:blipFill>
          <a:blip r:embed="rId1" cstate="print"/>
          <a:srcRect/>
          <a:stretch>
            <a:fillRect/>
          </a:stretch>
        </p:blipFill>
        <p:spPr bwMode="auto">
          <a:xfrm>
            <a:off x="467544" y="849530"/>
            <a:ext cx="7776864" cy="2664296"/>
          </a:xfrm>
          <a:prstGeom prst="rect">
            <a:avLst/>
          </a:prstGeom>
          <a:noFill/>
          <a:ln w="9525">
            <a:noFill/>
            <a:miter lim="800000"/>
            <a:headEnd/>
            <a:tailEnd/>
          </a:ln>
        </p:spPr>
      </p:pic>
      <p:sp>
        <p:nvSpPr>
          <p:cNvPr id="3" name="矩形 2"/>
          <p:cNvSpPr/>
          <p:nvPr/>
        </p:nvSpPr>
        <p:spPr>
          <a:xfrm>
            <a:off x="395536" y="3513826"/>
            <a:ext cx="7920880" cy="2785378"/>
          </a:xfrm>
          <a:prstGeom prst="rect">
            <a:avLst/>
          </a:prstGeom>
        </p:spPr>
        <p:txBody>
          <a:bodyPr wrap="square">
            <a:spAutoFit/>
          </a:bodyPr>
          <a:lstStyle/>
          <a:p>
            <a:pPr indent="266700">
              <a:lnSpc>
                <a:spcPts val="2100"/>
              </a:lnSpc>
              <a:spcAft>
                <a:spcPts val="0"/>
              </a:spcAft>
            </a:pPr>
            <a:r>
              <a:rPr lang="en-US" altLang="zh-CN" sz="2000" b="1" kern="100" dirty="0">
                <a:solidFill>
                  <a:srgbClr val="000066"/>
                </a:solidFill>
                <a:latin typeface="华文中宋" panose="02010600040101010101" pitchFamily="2" charset="-122"/>
              </a:rPr>
              <a:t>1</a:t>
            </a:r>
            <a:r>
              <a:rPr lang="zh-CN" altLang="zh-CN" sz="2000" b="1" kern="100" dirty="0">
                <a:solidFill>
                  <a:srgbClr val="000066"/>
                </a:solidFill>
                <a:latin typeface="华文中宋" panose="02010600040101010101" pitchFamily="2" charset="-122"/>
              </a:rPr>
              <a:t>—光电池升降调节手轮，</a:t>
            </a:r>
            <a:r>
              <a:rPr lang="en-US" altLang="zh-CN" sz="2000" b="1" kern="100" dirty="0">
                <a:solidFill>
                  <a:srgbClr val="000066"/>
                </a:solidFill>
                <a:latin typeface="华文中宋" panose="02010600040101010101" pitchFamily="2" charset="-122"/>
              </a:rPr>
              <a:t>2</a:t>
            </a:r>
            <a:r>
              <a:rPr lang="zh-CN" altLang="zh-CN" sz="2000" b="1" kern="100" dirty="0">
                <a:solidFill>
                  <a:srgbClr val="000066"/>
                </a:solidFill>
                <a:latin typeface="华文中宋" panose="02010600040101010101" pitchFamily="2" charset="-122"/>
              </a:rPr>
              <a:t>—光电池座，在顶部有光电池盒，盒前有一小孔光阑，</a:t>
            </a:r>
            <a:r>
              <a:rPr lang="en-US" altLang="zh-CN" sz="2000" b="1" kern="100" dirty="0">
                <a:solidFill>
                  <a:srgbClr val="000066"/>
                </a:solidFill>
                <a:latin typeface="华文中宋" panose="02010600040101010101" pitchFamily="2" charset="-122"/>
              </a:rPr>
              <a:t>3</a:t>
            </a:r>
            <a:r>
              <a:rPr lang="zh-CN" altLang="zh-CN" sz="2000" b="1" kern="100" dirty="0">
                <a:solidFill>
                  <a:srgbClr val="000066"/>
                </a:solidFill>
                <a:latin typeface="华文中宋" panose="02010600040101010101" pitchFamily="2" charset="-122"/>
              </a:rPr>
              <a:t>—电源开关，</a:t>
            </a:r>
            <a:r>
              <a:rPr lang="en-US" altLang="zh-CN" sz="2000" b="1" kern="100" dirty="0">
                <a:solidFill>
                  <a:srgbClr val="000066"/>
                </a:solidFill>
                <a:latin typeface="华文中宋" panose="02010600040101010101" pitchFamily="2" charset="-122"/>
              </a:rPr>
              <a:t>4</a:t>
            </a:r>
            <a:r>
              <a:rPr lang="zh-CN" altLang="zh-CN" sz="2000" b="1" kern="100" dirty="0">
                <a:solidFill>
                  <a:srgbClr val="000066"/>
                </a:solidFill>
                <a:latin typeface="华文中宋" panose="02010600040101010101" pitchFamily="2" charset="-122"/>
              </a:rPr>
              <a:t>—音叉座，</a:t>
            </a:r>
            <a:r>
              <a:rPr lang="en-US" altLang="zh-CN" sz="2000" b="1" kern="100" dirty="0">
                <a:solidFill>
                  <a:srgbClr val="000066"/>
                </a:solidFill>
                <a:latin typeface="华文中宋" panose="02010600040101010101" pitchFamily="2" charset="-122"/>
              </a:rPr>
              <a:t>5</a:t>
            </a:r>
            <a:r>
              <a:rPr lang="zh-CN" altLang="zh-CN" sz="2000" b="1" kern="100" dirty="0">
                <a:solidFill>
                  <a:srgbClr val="000066"/>
                </a:solidFill>
                <a:latin typeface="华文中宋" panose="02010600040101010101" pitchFamily="2" charset="-122"/>
              </a:rPr>
              <a:t>—音叉，</a:t>
            </a:r>
            <a:r>
              <a:rPr lang="en-US" altLang="zh-CN" sz="2000" b="1" kern="100" dirty="0">
                <a:solidFill>
                  <a:srgbClr val="000066"/>
                </a:solidFill>
                <a:latin typeface="华文中宋" panose="02010600040101010101" pitchFamily="2" charset="-122"/>
              </a:rPr>
              <a:t>6</a:t>
            </a:r>
            <a:r>
              <a:rPr lang="zh-CN" altLang="zh-CN" sz="2000" b="1" kern="100" dirty="0">
                <a:solidFill>
                  <a:srgbClr val="000066"/>
                </a:solidFill>
                <a:latin typeface="华文中宋" panose="02010600040101010101" pitchFamily="2" charset="-122"/>
              </a:rPr>
              <a:t>—动光栅（粘在音叉上的光栅），</a:t>
            </a:r>
            <a:r>
              <a:rPr lang="en-US" altLang="zh-CN" sz="2000" b="1" kern="100" dirty="0">
                <a:solidFill>
                  <a:srgbClr val="000066"/>
                </a:solidFill>
                <a:latin typeface="华文中宋" panose="02010600040101010101" pitchFamily="2" charset="-122"/>
              </a:rPr>
              <a:t>7</a:t>
            </a:r>
            <a:r>
              <a:rPr lang="zh-CN" altLang="zh-CN" sz="2000" b="1" kern="100" dirty="0">
                <a:solidFill>
                  <a:srgbClr val="000066"/>
                </a:solidFill>
                <a:latin typeface="华文中宋" panose="02010600040101010101" pitchFamily="2" charset="-122"/>
              </a:rPr>
              <a:t>—静光栅（固定在调节架上），</a:t>
            </a:r>
            <a:r>
              <a:rPr lang="en-US" altLang="zh-CN" sz="2000" b="1" kern="100" dirty="0">
                <a:solidFill>
                  <a:srgbClr val="000066"/>
                </a:solidFill>
                <a:latin typeface="华文中宋" panose="02010600040101010101" pitchFamily="2" charset="-122"/>
              </a:rPr>
              <a:t>8</a:t>
            </a:r>
            <a:r>
              <a:rPr lang="zh-CN" altLang="zh-CN" sz="2000" b="1" kern="100" dirty="0">
                <a:solidFill>
                  <a:srgbClr val="000066"/>
                </a:solidFill>
                <a:latin typeface="华文中宋" panose="02010600040101010101" pitchFamily="2" charset="-122"/>
              </a:rPr>
              <a:t>—静光栅调节架，</a:t>
            </a:r>
            <a:r>
              <a:rPr lang="en-US" altLang="zh-CN" sz="2000" b="1" kern="100" dirty="0">
                <a:solidFill>
                  <a:srgbClr val="000066"/>
                </a:solidFill>
                <a:latin typeface="华文中宋" panose="02010600040101010101" pitchFamily="2" charset="-122"/>
              </a:rPr>
              <a:t>9</a:t>
            </a:r>
            <a:r>
              <a:rPr lang="zh-CN" altLang="zh-CN" sz="2000" b="1" kern="100" dirty="0">
                <a:solidFill>
                  <a:srgbClr val="000066"/>
                </a:solidFill>
                <a:latin typeface="华文中宋" panose="02010600040101010101" pitchFamily="2" charset="-122"/>
              </a:rPr>
              <a:t>—半导体激光器，</a:t>
            </a:r>
            <a:r>
              <a:rPr lang="en-US" altLang="zh-CN" sz="2000" b="1" kern="100" dirty="0">
                <a:solidFill>
                  <a:srgbClr val="000066"/>
                </a:solidFill>
                <a:latin typeface="华文中宋" panose="02010600040101010101" pitchFamily="2" charset="-122"/>
              </a:rPr>
              <a:t>10</a:t>
            </a:r>
            <a:r>
              <a:rPr lang="zh-CN" altLang="zh-CN" sz="2000" b="1" kern="100" dirty="0">
                <a:solidFill>
                  <a:srgbClr val="000066"/>
                </a:solidFill>
                <a:latin typeface="华文中宋" panose="02010600040101010101" pitchFamily="2" charset="-122"/>
              </a:rPr>
              <a:t>—激光器升降调节手轮，</a:t>
            </a:r>
            <a:r>
              <a:rPr lang="en-US" altLang="zh-CN" sz="2000" b="1" kern="100" dirty="0">
                <a:solidFill>
                  <a:srgbClr val="000066"/>
                </a:solidFill>
                <a:latin typeface="华文中宋" panose="02010600040101010101" pitchFamily="2" charset="-122"/>
              </a:rPr>
              <a:t>11</a:t>
            </a:r>
            <a:r>
              <a:rPr lang="zh-CN" altLang="zh-CN" sz="2000" b="1" kern="100" dirty="0">
                <a:solidFill>
                  <a:srgbClr val="000066"/>
                </a:solidFill>
                <a:latin typeface="华文中宋" panose="02010600040101010101" pitchFamily="2" charset="-122"/>
              </a:rPr>
              <a:t>—调节架左右调节止紧螺钉，</a:t>
            </a:r>
            <a:r>
              <a:rPr lang="en-US" altLang="zh-CN" sz="2000" b="1" kern="100" dirty="0">
                <a:solidFill>
                  <a:srgbClr val="000066"/>
                </a:solidFill>
                <a:latin typeface="华文中宋" panose="02010600040101010101" pitchFamily="2" charset="-122"/>
              </a:rPr>
              <a:t>12</a:t>
            </a:r>
            <a:r>
              <a:rPr lang="zh-CN" altLang="zh-CN" sz="2000" b="1" kern="100" dirty="0">
                <a:solidFill>
                  <a:srgbClr val="000066"/>
                </a:solidFill>
                <a:latin typeface="华文中宋" panose="02010600040101010101" pitchFamily="2" charset="-122"/>
              </a:rPr>
              <a:t>—激光器输出功率调节，</a:t>
            </a:r>
            <a:r>
              <a:rPr lang="en-US" altLang="zh-CN" sz="2000" b="1" kern="100" dirty="0">
                <a:solidFill>
                  <a:srgbClr val="000066"/>
                </a:solidFill>
                <a:latin typeface="华文中宋" panose="02010600040101010101" pitchFamily="2" charset="-122"/>
              </a:rPr>
              <a:t>13</a:t>
            </a:r>
            <a:r>
              <a:rPr lang="zh-CN" altLang="zh-CN" sz="2000" b="1" kern="100" dirty="0">
                <a:solidFill>
                  <a:srgbClr val="000066"/>
                </a:solidFill>
                <a:latin typeface="华文中宋" panose="02010600040101010101" pitchFamily="2" charset="-122"/>
              </a:rPr>
              <a:t>—耳机插孔，</a:t>
            </a:r>
            <a:r>
              <a:rPr lang="en-US" altLang="zh-CN" sz="2000" b="1" kern="100" dirty="0">
                <a:solidFill>
                  <a:srgbClr val="000066"/>
                </a:solidFill>
                <a:latin typeface="华文中宋" panose="02010600040101010101" pitchFamily="2" charset="-122"/>
              </a:rPr>
              <a:t>14</a:t>
            </a:r>
            <a:r>
              <a:rPr lang="zh-CN" altLang="zh-CN" sz="2000" b="1" kern="100" dirty="0">
                <a:solidFill>
                  <a:srgbClr val="000066"/>
                </a:solidFill>
                <a:latin typeface="华文中宋" panose="02010600040101010101" pitchFamily="2" charset="-122"/>
              </a:rPr>
              <a:t>—音量调节，</a:t>
            </a:r>
            <a:r>
              <a:rPr lang="en-US" altLang="zh-CN" sz="2000" b="1" kern="100" dirty="0">
                <a:solidFill>
                  <a:srgbClr val="000066"/>
                </a:solidFill>
                <a:latin typeface="华文中宋" panose="02010600040101010101" pitchFamily="2" charset="-122"/>
              </a:rPr>
              <a:t>15</a:t>
            </a:r>
            <a:r>
              <a:rPr lang="zh-CN" altLang="zh-CN" sz="2000" b="1" kern="100" dirty="0">
                <a:solidFill>
                  <a:srgbClr val="000066"/>
                </a:solidFill>
                <a:latin typeface="华文中宋" panose="02010600040101010101" pitchFamily="2" charset="-122"/>
              </a:rPr>
              <a:t>—信号发生器输出功率调节，</a:t>
            </a:r>
            <a:r>
              <a:rPr lang="en-US" altLang="zh-CN" sz="2000" b="1" kern="100" dirty="0">
                <a:solidFill>
                  <a:srgbClr val="000066"/>
                </a:solidFill>
                <a:latin typeface="华文中宋" panose="02010600040101010101" pitchFamily="2" charset="-122"/>
              </a:rPr>
              <a:t>16</a:t>
            </a:r>
            <a:r>
              <a:rPr lang="zh-CN" altLang="zh-CN" sz="2000" b="1" kern="100" dirty="0">
                <a:solidFill>
                  <a:srgbClr val="000066"/>
                </a:solidFill>
                <a:latin typeface="华文中宋" panose="02010600040101010101" pitchFamily="2" charset="-122"/>
              </a:rPr>
              <a:t>—信号发生器频率调节，</a:t>
            </a:r>
            <a:r>
              <a:rPr lang="en-US" altLang="zh-CN" sz="2000" b="1" kern="100" dirty="0">
                <a:solidFill>
                  <a:srgbClr val="000066"/>
                </a:solidFill>
                <a:latin typeface="华文中宋" panose="02010600040101010101" pitchFamily="2" charset="-122"/>
              </a:rPr>
              <a:t>17</a:t>
            </a:r>
            <a:r>
              <a:rPr lang="zh-CN" altLang="zh-CN" sz="2000" b="1" kern="100" dirty="0">
                <a:solidFill>
                  <a:srgbClr val="000066"/>
                </a:solidFill>
                <a:latin typeface="华文中宋" panose="02010600040101010101" pitchFamily="2" charset="-122"/>
              </a:rPr>
              <a:t>—静光栅调节架升降调节手轮，</a:t>
            </a:r>
            <a:r>
              <a:rPr lang="en-US" altLang="zh-CN" sz="2000" b="1" kern="100" dirty="0">
                <a:solidFill>
                  <a:srgbClr val="000066"/>
                </a:solidFill>
                <a:latin typeface="华文中宋" panose="02010600040101010101" pitchFamily="2" charset="-122"/>
              </a:rPr>
              <a:t>18</a:t>
            </a:r>
            <a:r>
              <a:rPr lang="zh-CN" altLang="zh-CN" sz="2000" b="1" kern="100" dirty="0">
                <a:solidFill>
                  <a:srgbClr val="000066"/>
                </a:solidFill>
                <a:latin typeface="华文中宋" panose="02010600040101010101" pitchFamily="2" charset="-122"/>
              </a:rPr>
              <a:t>—驱动音叉用的蜂鸣器，</a:t>
            </a:r>
            <a:r>
              <a:rPr lang="en-US" altLang="zh-CN" sz="2000" b="1" kern="100" dirty="0">
                <a:solidFill>
                  <a:srgbClr val="000066"/>
                </a:solidFill>
                <a:latin typeface="华文中宋" panose="02010600040101010101" pitchFamily="2" charset="-122"/>
              </a:rPr>
              <a:t>19</a:t>
            </a:r>
            <a:r>
              <a:rPr lang="zh-CN" altLang="zh-CN" sz="2000" b="1" kern="100" dirty="0">
                <a:solidFill>
                  <a:srgbClr val="000066"/>
                </a:solidFill>
                <a:latin typeface="华文中宋" panose="02010600040101010101" pitchFamily="2" charset="-122"/>
              </a:rPr>
              <a:t>—蜂鸣器电源插孔，</a:t>
            </a:r>
            <a:r>
              <a:rPr lang="en-US" altLang="zh-CN" sz="2000" b="1" kern="100" dirty="0">
                <a:solidFill>
                  <a:srgbClr val="000066"/>
                </a:solidFill>
                <a:latin typeface="华文中宋" panose="02010600040101010101" pitchFamily="2" charset="-122"/>
              </a:rPr>
              <a:t>20</a:t>
            </a:r>
            <a:r>
              <a:rPr lang="zh-CN" altLang="zh-CN" sz="2000" b="1" kern="100" dirty="0">
                <a:solidFill>
                  <a:srgbClr val="000066"/>
                </a:solidFill>
                <a:latin typeface="华文中宋" panose="02010600040101010101" pitchFamily="2" charset="-122"/>
              </a:rPr>
              <a:t>—频率显示窗口，</a:t>
            </a:r>
            <a:r>
              <a:rPr lang="en-US" altLang="zh-CN" sz="2000" b="1" kern="100" dirty="0">
                <a:solidFill>
                  <a:srgbClr val="000066"/>
                </a:solidFill>
                <a:latin typeface="华文中宋" panose="02010600040101010101" pitchFamily="2" charset="-122"/>
              </a:rPr>
              <a:t>21</a:t>
            </a:r>
            <a:r>
              <a:rPr lang="zh-CN" altLang="zh-CN" sz="2000" b="1" kern="100" dirty="0">
                <a:solidFill>
                  <a:srgbClr val="000066"/>
                </a:solidFill>
                <a:latin typeface="华文中宋" panose="02010600040101010101" pitchFamily="2" charset="-122"/>
              </a:rPr>
              <a:t>—三个信号输出插口，</a:t>
            </a:r>
            <a:r>
              <a:rPr lang="en-US" altLang="zh-CN" sz="2000" b="1" kern="100" dirty="0">
                <a:solidFill>
                  <a:srgbClr val="000066"/>
                </a:solidFill>
                <a:latin typeface="华文中宋" panose="02010600040101010101" pitchFamily="2" charset="-122"/>
              </a:rPr>
              <a:t>Y1</a:t>
            </a:r>
            <a:r>
              <a:rPr lang="zh-CN" altLang="zh-CN" sz="2000" b="1" kern="100" dirty="0">
                <a:solidFill>
                  <a:srgbClr val="000066"/>
                </a:solidFill>
                <a:latin typeface="华文中宋" panose="02010600040101010101" pitchFamily="2" charset="-122"/>
              </a:rPr>
              <a:t>拍频信号，</a:t>
            </a:r>
            <a:r>
              <a:rPr lang="en-US" altLang="zh-CN" sz="2000" b="1" kern="100" dirty="0">
                <a:solidFill>
                  <a:srgbClr val="000066"/>
                </a:solidFill>
                <a:latin typeface="华文中宋" panose="02010600040101010101" pitchFamily="2" charset="-122"/>
              </a:rPr>
              <a:t>Y2</a:t>
            </a:r>
            <a:r>
              <a:rPr lang="zh-CN" altLang="zh-CN" sz="2000" b="1" kern="100" dirty="0">
                <a:solidFill>
                  <a:srgbClr val="000066"/>
                </a:solidFill>
                <a:latin typeface="华文中宋" panose="02010600040101010101" pitchFamily="2" charset="-122"/>
              </a:rPr>
              <a:t>音叉驱动信号，</a:t>
            </a:r>
            <a:r>
              <a:rPr lang="en-US" altLang="zh-CN" sz="2000" b="1" kern="100" dirty="0">
                <a:solidFill>
                  <a:srgbClr val="000066"/>
                </a:solidFill>
                <a:latin typeface="华文中宋" panose="02010600040101010101" pitchFamily="2" charset="-122"/>
              </a:rPr>
              <a:t>X</a:t>
            </a:r>
            <a:r>
              <a:rPr lang="zh-CN" altLang="zh-CN" sz="2000" b="1" kern="100" dirty="0">
                <a:solidFill>
                  <a:srgbClr val="000066"/>
                </a:solidFill>
                <a:latin typeface="华文中宋" panose="02010600040101010101" pitchFamily="2" charset="-122"/>
              </a:rPr>
              <a:t>为示波器提供“外触发”扫描信号，可使示波器上的波形稳定。</a:t>
            </a:r>
            <a:endParaRPr lang="zh-CN" altLang="zh-CN" sz="2000" b="1" kern="100" dirty="0">
              <a:solidFill>
                <a:srgbClr val="000066"/>
              </a:solidFill>
              <a:effectLst/>
              <a:latin typeface="华文中宋" panose="02010600040101010101" pitchFamily="2" charset="-122"/>
            </a:endParaRPr>
          </a:p>
        </p:txBody>
      </p:sp>
      <p:sp>
        <p:nvSpPr>
          <p:cNvPr id="9" name="Rectangle 8"/>
          <p:cNvSpPr>
            <a:spLocks noChangeArrowheads="1"/>
          </p:cNvSpPr>
          <p:nvPr/>
        </p:nvSpPr>
        <p:spPr bwMode="auto">
          <a:xfrm>
            <a:off x="3171373" y="221247"/>
            <a:ext cx="3506862" cy="46166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b="1" dirty="0">
                <a:solidFill>
                  <a:srgbClr val="065A5A"/>
                </a:solidFill>
                <a:latin typeface="微软雅黑" panose="020B0503020204020204" pitchFamily="34" charset="-122"/>
                <a:ea typeface="微软雅黑" panose="020B0503020204020204" pitchFamily="34" charset="-122"/>
              </a:rPr>
              <a:t>3.1</a:t>
            </a:r>
            <a:r>
              <a:rPr lang="zh-CN" altLang="en-US" b="1" dirty="0">
                <a:solidFill>
                  <a:srgbClr val="065A5A"/>
                </a:solidFill>
                <a:latin typeface="微软雅黑" panose="020B0503020204020204" pitchFamily="34" charset="-122"/>
                <a:ea typeface="微软雅黑" panose="020B0503020204020204" pitchFamily="34" charset="-122"/>
              </a:rPr>
              <a:t>、仪器部件</a:t>
            </a:r>
            <a:endParaRPr lang="zh-CN" altLang="en-US" b="1" dirty="0">
              <a:solidFill>
                <a:srgbClr val="065A5A"/>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203848" y="116632"/>
            <a:ext cx="0" cy="576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tags/tag1.xml><?xml version="1.0" encoding="utf-8"?>
<p:tagLst xmlns:p="http://schemas.openxmlformats.org/presentationml/2006/main">
  <p:tag name="commondata" val="eyJoZGlkIjoiMzkxYmM0MDczZGZkODY1YWQ1NWMxMDI1NGMyZDNmOWUifQ=="/>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2164</Words>
  <Application>WPS 演示</Application>
  <PresentationFormat>全屏显示(4:3)</PresentationFormat>
  <Paragraphs>338</Paragraphs>
  <Slides>16</Slides>
  <Notes>0</Notes>
  <HiddenSlides>0</HiddenSlides>
  <MMClips>1</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15</vt:i4>
      </vt:variant>
      <vt:variant>
        <vt:lpstr>幻灯片标题</vt:lpstr>
      </vt:variant>
      <vt:variant>
        <vt:i4>16</vt:i4>
      </vt:variant>
    </vt:vector>
  </HeadingPairs>
  <TitlesOfParts>
    <vt:vector size="45" baseType="lpstr">
      <vt:lpstr>Arial</vt:lpstr>
      <vt:lpstr>宋体</vt:lpstr>
      <vt:lpstr>Wingdings</vt:lpstr>
      <vt:lpstr>华文中宋</vt:lpstr>
      <vt:lpstr>华文隶书</vt:lpstr>
      <vt:lpstr>Times New Roman</vt:lpstr>
      <vt:lpstr>微软雅黑</vt:lpstr>
      <vt:lpstr>Calibri</vt:lpstr>
      <vt:lpstr>华文新魏</vt:lpstr>
      <vt:lpstr>华文行楷</vt:lpstr>
      <vt:lpstr>楷体_GB2312</vt:lpstr>
      <vt:lpstr>新宋体</vt:lpstr>
      <vt:lpstr>Arial Unicode MS</vt:lpstr>
      <vt:lpstr>古瓶荷花</vt:lpstr>
      <vt:lpstr>Equation.DSMT4</vt:lpstr>
      <vt:lpstr>Equation.DSMT4</vt:lpstr>
      <vt:lpstr>Equation.DSMT4</vt:lpstr>
      <vt:lpstr>Equation.DSMT4</vt:lpstr>
      <vt:lpstr>Equation.DSMT4</vt:lpstr>
      <vt:lpstr>Equation.DSMT4</vt:lpstr>
      <vt:lpstr>Equation.DSMT4</vt:lpstr>
      <vt:lpstr>Equation.2</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爽YY</cp:lastModifiedBy>
  <cp:revision>134</cp:revision>
  <dcterms:created xsi:type="dcterms:W3CDTF">2007-03-01T02:00:00Z</dcterms:created>
  <dcterms:modified xsi:type="dcterms:W3CDTF">2023-11-05T16:35:58Z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2C775C1A348C4B6A9863395DC2504E3E_12</vt:lpwstr>
  </property>
  <property fmtid="{D5CDD505-2E9C-101B-9397-08002B2CF9AE}" pid="3" name="KSOProductBuildVer">
    <vt:lpwstr>2052-12.1.0.15712</vt:lpwstr>
  </property>
</Properties>
</file>