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64" r:id="rId10"/>
    <p:sldId id="266" r:id="rId11"/>
    <p:sldId id="267" r:id="rId12"/>
    <p:sldId id="268" r:id="rId13"/>
    <p:sldId id="273" r:id="rId14"/>
    <p:sldId id="269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6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1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5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8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8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44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2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6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C375-C59B-4FB1-A528-FC2A4DC98ED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69EB-05FB-40BB-8E77-552A4E5AA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68" y="3242732"/>
            <a:ext cx="1789663" cy="1918762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57363" y="5629275"/>
            <a:ext cx="6105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指导教师：陆顺斌 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  <a:ea typeface="+mn-ea"/>
              </a:rPr>
              <a:t>[</a:t>
            </a:r>
            <a:r>
              <a:rPr lang="en-US" altLang="zh-CN" sz="2400" dirty="0">
                <a:solidFill>
                  <a:srgbClr val="000099"/>
                </a:solidFill>
                <a:latin typeface="+mn-lt"/>
                <a:ea typeface="+mn-ea"/>
              </a:rPr>
              <a:t>shunbin_lu@szu.edu.cn] </a:t>
            </a:r>
            <a:endParaRPr lang="zh-CN" altLang="en-US" sz="2400" dirty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66632" y="716494"/>
            <a:ext cx="47275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大学物理实验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330960" y="1892300"/>
            <a:ext cx="64312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5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双光栅测微弱振动</a:t>
            </a:r>
          </a:p>
        </p:txBody>
      </p:sp>
    </p:spTree>
    <p:extLst>
      <p:ext uri="{BB962C8B-B14F-4D97-AF65-F5344CB8AC3E}">
        <p14:creationId xmlns:p14="http://schemas.microsoft.com/office/powerpoint/2010/main" val="404139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3711" y="1346174"/>
            <a:ext cx="7974273" cy="50006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如果把光栅粘在音叉上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则    </a:t>
            </a:r>
            <a:r>
              <a:rPr lang="en-US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是周期性变化的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所以光拍信号频率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也是随时间而变化的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音叉的位移振幅为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式中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为音叉振动周期。      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/2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时间内的拍频波的个数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，可直接在示波器的荧光屏上计算波形数而得到。所以，只要测得拍频波的波数，就可得到微弱振动的位移振幅。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500142"/>
              </p:ext>
            </p:extLst>
          </p:nvPr>
        </p:nvGraphicFramePr>
        <p:xfrm>
          <a:off x="2874683" y="1774831"/>
          <a:ext cx="3937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600" imgH="5486400" progId="">
                  <p:embed/>
                </p:oleObj>
              </mc:Choice>
              <mc:Fallback>
                <p:oleObj name="Equation" r:id="rId2" imgW="5181600" imgH="548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683" y="1774831"/>
                        <a:ext cx="3937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593443"/>
              </p:ext>
            </p:extLst>
          </p:nvPr>
        </p:nvGraphicFramePr>
        <p:xfrm>
          <a:off x="4665999" y="1325854"/>
          <a:ext cx="3460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5181600" progId="">
                  <p:embed/>
                </p:oleObj>
              </mc:Choice>
              <mc:Fallback>
                <p:oleObj name="Equation" r:id="rId4" imgW="4572000" imgH="5181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999" y="1325854"/>
                        <a:ext cx="3460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327451"/>
              </p:ext>
            </p:extLst>
          </p:nvPr>
        </p:nvGraphicFramePr>
        <p:xfrm>
          <a:off x="2960507" y="2248136"/>
          <a:ext cx="37750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110400" imgH="12801600" progId="">
                  <p:embed/>
                </p:oleObj>
              </mc:Choice>
              <mc:Fallback>
                <p:oleObj name="Equation" r:id="rId6" imgW="45110400" imgH="12801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507" y="2248136"/>
                        <a:ext cx="37750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78076"/>
              </p:ext>
            </p:extLst>
          </p:nvPr>
        </p:nvGraphicFramePr>
        <p:xfrm>
          <a:off x="4304206" y="3147462"/>
          <a:ext cx="964413" cy="96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35200" imgH="12801600" progId="">
                  <p:embed/>
                </p:oleObj>
              </mc:Choice>
              <mc:Fallback>
                <p:oleObj name="Equation" r:id="rId8" imgW="14935200" imgH="12801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206" y="3147462"/>
                        <a:ext cx="964413" cy="967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971753" y="2274232"/>
            <a:ext cx="1785950" cy="1071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185803" y="5418140"/>
            <a:ext cx="478637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波形数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 =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整波形数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分数波形数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97014"/>
              </p:ext>
            </p:extLst>
          </p:nvPr>
        </p:nvGraphicFramePr>
        <p:xfrm>
          <a:off x="1951351" y="5113191"/>
          <a:ext cx="12493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35200" imgH="12801600" progId="">
                  <p:embed/>
                </p:oleObj>
              </mc:Choice>
              <mc:Fallback>
                <p:oleObj name="Equation" r:id="rId10" imgW="14935200" imgH="12801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351" y="5113191"/>
                        <a:ext cx="1249362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268619" y="5921398"/>
            <a:ext cx="350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不足一个完整波形的首数和尾数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中满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1/4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3/4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个波形分数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219" y="557523"/>
            <a:ext cx="3307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微弱振动位移量的检测</a:t>
            </a:r>
            <a:endParaRPr lang="en-US" altLang="zh-CN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43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 bwMode="auto">
          <a:xfrm>
            <a:off x="1409014" y="3396806"/>
            <a:ext cx="6786364" cy="910988"/>
            <a:chOff x="1010" y="14747"/>
            <a:chExt cx="10686" cy="1435"/>
          </a:xfrm>
        </p:grpSpPr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1010" y="14747"/>
              <a:ext cx="3718" cy="1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单踪示波器</a:t>
              </a:r>
              <a:endPara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显示的拍频波</a:t>
              </a:r>
              <a:endParaRPr kumimoji="0" 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4" name="Text Box 14"/>
            <p:cNvSpPr txBox="1">
              <a:spLocks noChangeArrowheads="1"/>
            </p:cNvSpPr>
            <p:nvPr/>
          </p:nvSpPr>
          <p:spPr bwMode="auto">
            <a:xfrm>
              <a:off x="5911" y="14747"/>
              <a:ext cx="5785" cy="1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双踪示波器</a:t>
              </a:r>
              <a:endPara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显示拍频波和音叉驱动波</a:t>
              </a:r>
              <a:endParaRPr kumimoji="0" 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25233"/>
          <a:stretch>
            <a:fillRect/>
          </a:stretch>
        </p:blipFill>
        <p:spPr bwMode="auto">
          <a:xfrm>
            <a:off x="766102" y="1039158"/>
            <a:ext cx="7500990" cy="228601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024403" y="5016822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波群首尾是相对的，某一点如果是某一群首，那它也是上一波群的尾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44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3226" y="480136"/>
            <a:ext cx="30368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三、实验仪器：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45550" y="1603764"/>
            <a:ext cx="6686517" cy="3529409"/>
            <a:chOff x="1509880" y="2058591"/>
            <a:chExt cx="6686517" cy="352940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880" y="2058591"/>
              <a:ext cx="6686517" cy="352940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636593" y="3489961"/>
              <a:ext cx="230047" cy="1000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866640" y="3620094"/>
              <a:ext cx="91617" cy="23753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050878" y="3599139"/>
              <a:ext cx="113577" cy="28515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65253" y="3662004"/>
              <a:ext cx="446952" cy="1708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83653" y="1203654"/>
            <a:ext cx="390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双光栅微弱振动测量仪面板结构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85"/>
          <p:cNvSpPr>
            <a:spLocks noChangeArrowheads="1"/>
          </p:cNvSpPr>
          <p:nvPr/>
        </p:nvSpPr>
        <p:spPr bwMode="auto">
          <a:xfrm>
            <a:off x="5051853" y="5433448"/>
            <a:ext cx="3479635" cy="10156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激光器：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λ=635nm, 0~3mW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音叉谐振频率：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500 Hz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频率计：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(1~999.9)±0.1Hz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85"/>
          <p:cNvSpPr>
            <a:spLocks noChangeArrowheads="1"/>
          </p:cNvSpPr>
          <p:nvPr/>
        </p:nvSpPr>
        <p:spPr bwMode="auto">
          <a:xfrm>
            <a:off x="837011" y="5433448"/>
            <a:ext cx="3419526" cy="10156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测量精度：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 µm,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分辨率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1µm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信号发生器：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100~1000Hz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0.1Hz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微调，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0~500mW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12377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3" y="167104"/>
            <a:ext cx="8563369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74932"/>
              </p:ext>
            </p:extLst>
          </p:nvPr>
        </p:nvGraphicFramePr>
        <p:xfrm>
          <a:off x="2575497" y="2768358"/>
          <a:ext cx="37750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110400" imgH="12801600" progId="">
                  <p:embed/>
                </p:oleObj>
              </mc:Choice>
              <mc:Fallback>
                <p:oleObj name="Equation" r:id="rId3" imgW="45110400" imgH="12801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497" y="2768358"/>
                        <a:ext cx="37750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586743" y="2794454"/>
            <a:ext cx="1785950" cy="1071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3" y="4193283"/>
            <a:ext cx="379009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4" y="4193283"/>
            <a:ext cx="4198583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3226" y="480136"/>
            <a:ext cx="30368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四、实验内容：</a:t>
            </a:r>
          </a:p>
        </p:txBody>
      </p:sp>
      <p:sp>
        <p:nvSpPr>
          <p:cNvPr id="3" name="矩形 2"/>
          <p:cNvSpPr/>
          <p:nvPr/>
        </p:nvSpPr>
        <p:spPr>
          <a:xfrm>
            <a:off x="680547" y="1243499"/>
            <a:ext cx="7572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ct val="100000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测出外力驱动音叉时的谐振曲线：固定“功率”旋钮位置，小心调节“频率”旋钮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仪器参考值左右各取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个点，点与点间隔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 Hz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，记录波形数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69320"/>
            <a:ext cx="4895615" cy="2972337"/>
          </a:xfrm>
          <a:prstGeom prst="rect">
            <a:avLst/>
          </a:prstGeom>
        </p:spPr>
      </p:pic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02549"/>
              </p:ext>
            </p:extLst>
          </p:nvPr>
        </p:nvGraphicFramePr>
        <p:xfrm>
          <a:off x="6853527" y="2969320"/>
          <a:ext cx="10969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106400" imgH="10363200" progId="">
                  <p:embed/>
                </p:oleObj>
              </mc:Choice>
              <mc:Fallback>
                <p:oleObj name="Equation" r:id="rId3" imgW="13106400" imgH="1036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527" y="2969320"/>
                        <a:ext cx="1096963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52386"/>
              </p:ext>
            </p:extLst>
          </p:nvPr>
        </p:nvGraphicFramePr>
        <p:xfrm>
          <a:off x="6299480" y="5135068"/>
          <a:ext cx="222466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4000" imgH="5486400" progId="">
                  <p:embed/>
                </p:oleObj>
              </mc:Choice>
              <mc:Fallback>
                <p:oleObj name="Equation" r:id="rId5" imgW="24384000" imgH="548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480" y="5135068"/>
                        <a:ext cx="222466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6529200" y="468526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已知光栅常数</a:t>
            </a:r>
          </a:p>
        </p:txBody>
      </p:sp>
    </p:spTree>
    <p:extLst>
      <p:ext uri="{BB962C8B-B14F-4D97-AF65-F5344CB8AC3E}">
        <p14:creationId xmlns:p14="http://schemas.microsoft.com/office/powerpoint/2010/main" val="209936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74236" y="1564771"/>
            <a:ext cx="3366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在坐标纸上作出音叉的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振幅随频率变化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endParaRPr lang="zh-CN" altLang="en-US" sz="24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57398" y="470557"/>
            <a:ext cx="3036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五、数据处理：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57398" y="3179046"/>
            <a:ext cx="4053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六、结果陈述与总结：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57398" y="3924716"/>
            <a:ext cx="2340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七、思考题：</a:t>
            </a:r>
          </a:p>
        </p:txBody>
      </p:sp>
      <p:sp>
        <p:nvSpPr>
          <p:cNvPr id="12" name="内容占位符 2"/>
          <p:cNvSpPr txBox="1"/>
          <p:nvPr/>
        </p:nvSpPr>
        <p:spPr>
          <a:xfrm>
            <a:off x="1313080" y="4653025"/>
            <a:ext cx="6795632" cy="117265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作外力驱动音叉的谐振曲线时，为什么要固定信号功率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pPr lv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本实验测量方法有何优点？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A61D84-3A50-4ED7-80A6-E6FB745A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940" y="624087"/>
            <a:ext cx="2971713" cy="27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8291" y="1441551"/>
            <a:ext cx="6740684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了解光的多普勒频移形成光拍的原理</a:t>
            </a: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掌握精确测量微弱振动位移的方法</a:t>
            </a: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测量出外力驱动音叉时的谐振曲线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5636" y="660379"/>
            <a:ext cx="30368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一、实验目的：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2728" y="4746835"/>
            <a:ext cx="6996247" cy="492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本实验是运用多普勒效应与拍效应对振动位移进行测量）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5268" y="5239639"/>
            <a:ext cx="6657926" cy="1066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buClr>
                <a:srgbClr val="FF00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作为一种把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机械位移信号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转化为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光电信号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的手段，光栅式位移测量技术在长度与角度的数字化测量、运动比较测量、数控机床、应力分析等领域得到了广泛的应用。</a:t>
            </a:r>
          </a:p>
        </p:txBody>
      </p:sp>
      <p:sp>
        <p:nvSpPr>
          <p:cNvPr id="8" name="矩形 7"/>
          <p:cNvSpPr/>
          <p:nvPr/>
        </p:nvSpPr>
        <p:spPr>
          <a:xfrm>
            <a:off x="783250" y="3461861"/>
            <a:ext cx="7315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实验背景：激光双光栅法测微小位移是通过双光栅形成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的原理来精确测定微弱的振动位移，主要用于力学实验中作音叉振动的分析、微弱振幅（位移）的测量和光拍研究等，是用光学手段研究力学问题 。</a:t>
            </a:r>
          </a:p>
        </p:txBody>
      </p:sp>
    </p:spTree>
    <p:extLst>
      <p:ext uri="{BB962C8B-B14F-4D97-AF65-F5344CB8AC3E}">
        <p14:creationId xmlns:p14="http://schemas.microsoft.com/office/powerpoint/2010/main" val="164218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3226" y="480136"/>
            <a:ext cx="30368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二、实验原理：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1286" y="1808800"/>
            <a:ext cx="3796848" cy="40230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tabLst>
                <a:tab pos="1073150" algn="l"/>
              </a:tabLst>
            </a:pPr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当激光平面波垂直入射到位相光栅时，由于位相光栅上不同的光密和光疏媒质部分对光波的位相延迟作用，使入射的平面波变成出射时的摺曲波阵面</a:t>
            </a:r>
            <a:endParaRPr lang="en-US" altLang="zh-CN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  <a:tabLst>
                <a:tab pos="1073150" algn="l"/>
              </a:tabLst>
            </a:pPr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由于衍射干涉作用，在远场，可以用如下光栅方程表示主极大位置：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29382"/>
              </p:ext>
            </p:extLst>
          </p:nvPr>
        </p:nvGraphicFramePr>
        <p:xfrm>
          <a:off x="1468267" y="4904939"/>
          <a:ext cx="21859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26400" imgH="4267200" progId="">
                  <p:embed/>
                </p:oleObj>
              </mc:Choice>
              <mc:Fallback>
                <p:oleObj name="Equation" r:id="rId2" imgW="20726400" imgH="426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267" y="4904939"/>
                        <a:ext cx="218598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线形标注 1 39"/>
          <p:cNvSpPr/>
          <p:nvPr/>
        </p:nvSpPr>
        <p:spPr>
          <a:xfrm>
            <a:off x="968201" y="5637592"/>
            <a:ext cx="1000132" cy="357190"/>
          </a:xfrm>
          <a:prstGeom prst="borderCallout1">
            <a:avLst>
              <a:gd name="adj1" fmla="val -2798"/>
              <a:gd name="adj2" fmla="val 48001"/>
              <a:gd name="adj3" fmla="val -89626"/>
              <a:gd name="adj4" fmla="val 66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光栅常数</a:t>
            </a:r>
          </a:p>
        </p:txBody>
      </p:sp>
      <p:sp>
        <p:nvSpPr>
          <p:cNvPr id="41" name="线形标注 1 40"/>
          <p:cNvSpPr/>
          <p:nvPr/>
        </p:nvSpPr>
        <p:spPr>
          <a:xfrm>
            <a:off x="2039771" y="5637592"/>
            <a:ext cx="1000132" cy="357190"/>
          </a:xfrm>
          <a:prstGeom prst="borderCallout1">
            <a:avLst>
              <a:gd name="adj1" fmla="val -2798"/>
              <a:gd name="adj2" fmla="val 48001"/>
              <a:gd name="adj3" fmla="val -97384"/>
              <a:gd name="adj4" fmla="val 466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衍射角</a:t>
            </a:r>
          </a:p>
        </p:txBody>
      </p:sp>
      <p:sp>
        <p:nvSpPr>
          <p:cNvPr id="42" name="线形标注 1 41"/>
          <p:cNvSpPr/>
          <p:nvPr/>
        </p:nvSpPr>
        <p:spPr>
          <a:xfrm>
            <a:off x="3325655" y="5637592"/>
            <a:ext cx="1000132" cy="357190"/>
          </a:xfrm>
          <a:prstGeom prst="borderCallout1">
            <a:avLst>
              <a:gd name="adj1" fmla="val -2798"/>
              <a:gd name="adj2" fmla="val 48001"/>
              <a:gd name="adj3" fmla="val -79283"/>
              <a:gd name="adj4" fmla="val 19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光波波长</a:t>
            </a:r>
          </a:p>
        </p:txBody>
      </p:sp>
      <p:sp>
        <p:nvSpPr>
          <p:cNvPr id="43" name="线形标注 1 42"/>
          <p:cNvSpPr/>
          <p:nvPr/>
        </p:nvSpPr>
        <p:spPr>
          <a:xfrm>
            <a:off x="1896895" y="6137658"/>
            <a:ext cx="2571768" cy="357190"/>
          </a:xfrm>
          <a:prstGeom prst="borderCallout1">
            <a:avLst>
              <a:gd name="adj1" fmla="val -2798"/>
              <a:gd name="adj2" fmla="val 48001"/>
              <a:gd name="adj3" fmla="val -239606"/>
              <a:gd name="adj4" fmla="val 494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主极大级数</a:t>
            </a:r>
          </a:p>
        </p:txBody>
      </p:sp>
      <p:graphicFrame>
        <p:nvGraphicFramePr>
          <p:cNvPr id="44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4649"/>
              </p:ext>
            </p:extLst>
          </p:nvPr>
        </p:nvGraphicFramePr>
        <p:xfrm>
          <a:off x="1896895" y="6140108"/>
          <a:ext cx="1419832" cy="41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0" imgH="4876800" progId="">
                  <p:embed/>
                </p:oleObj>
              </mc:Choice>
              <mc:Fallback>
                <p:oleObj name="Equation" r:id="rId4" imgW="16764000" imgH="4876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895" y="6140108"/>
                        <a:ext cx="1419832" cy="413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内容占位符 2"/>
          <p:cNvSpPr txBox="1">
            <a:spLocks/>
          </p:cNvSpPr>
          <p:nvPr/>
        </p:nvSpPr>
        <p:spPr>
          <a:xfrm>
            <a:off x="775474" y="1191569"/>
            <a:ext cx="3693189" cy="4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位移光栅的多普勒频移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61" name="Picture 1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55750"/>
            <a:ext cx="340995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5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sz="quarter" idx="1"/>
          </p:nvPr>
        </p:nvSpPr>
        <p:spPr>
          <a:xfrm>
            <a:off x="562665" y="1634309"/>
            <a:ext cx="3514724" cy="428628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如果光栅在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方向以速度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移动，则出射波阵面也以速度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方向移动。从而，在不同时刻，对应于同一级的衍射光线，它的波阵面上出发点，在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方向也有一个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vt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的位移量。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这个位移量相对于出射光波位相的变化量是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491439"/>
              </p:ext>
            </p:extLst>
          </p:nvPr>
        </p:nvGraphicFramePr>
        <p:xfrm>
          <a:off x="1171575" y="5043170"/>
          <a:ext cx="2554283" cy="56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367200" imgH="9448800" progId="">
                  <p:embed/>
                </p:oleObj>
              </mc:Choice>
              <mc:Fallback>
                <p:oleObj name="Equation" r:id="rId2" imgW="42367200" imgH="944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5043170"/>
                        <a:ext cx="2554283" cy="569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"/>
          <p:cNvGrpSpPr/>
          <p:nvPr/>
        </p:nvGrpSpPr>
        <p:grpSpPr bwMode="auto">
          <a:xfrm>
            <a:off x="4440238" y="899780"/>
            <a:ext cx="3592672" cy="4683101"/>
            <a:chOff x="1990" y="8872"/>
            <a:chExt cx="6078" cy="560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4740" y="12952"/>
              <a:ext cx="1300" cy="5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图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2834" y="8872"/>
            <a:ext cx="3655" cy="5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像" r:id="rId4" imgW="984250" imgH="2463800" progId="PBrush">
                    <p:embed/>
                  </p:oleObj>
                </mc:Choice>
                <mc:Fallback>
                  <p:oleObj name="BMP 图像" r:id="rId4" imgW="984250" imgH="2463800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8872"/>
                          <a:ext cx="3655" cy="5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5180" y="11276"/>
              <a:ext cx="2528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5120" y="12202"/>
              <a:ext cx="2557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2025" y="11692"/>
              <a:ext cx="6013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5120" y="12656"/>
              <a:ext cx="29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 flipV="1">
              <a:off x="1990" y="12636"/>
              <a:ext cx="2974" cy="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2871" y="11674"/>
              <a:ext cx="0" cy="13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2388" y="9913"/>
              <a:ext cx="0" cy="11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5180" y="11674"/>
              <a:ext cx="482" cy="12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5151" y="11692"/>
              <a:ext cx="0" cy="1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Arc 21"/>
            <p:cNvSpPr/>
            <p:nvPr/>
          </p:nvSpPr>
          <p:spPr bwMode="auto">
            <a:xfrm>
              <a:off x="6685" y="12393"/>
              <a:ext cx="120" cy="2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Arc 22"/>
            <p:cNvSpPr/>
            <p:nvPr/>
          </p:nvSpPr>
          <p:spPr bwMode="auto">
            <a:xfrm flipH="1" flipV="1">
              <a:off x="5151" y="12318"/>
              <a:ext cx="210" cy="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Arc 23"/>
            <p:cNvSpPr/>
            <p:nvPr/>
          </p:nvSpPr>
          <p:spPr bwMode="auto">
            <a:xfrm flipV="1">
              <a:off x="5361" y="12336"/>
              <a:ext cx="150" cy="5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5211" y="11958"/>
              <a:ext cx="1113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arrow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6535" y="11996"/>
              <a:ext cx="0" cy="6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arrow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5843" y="11692"/>
              <a:ext cx="12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961210" y="786844"/>
            <a:ext cx="1980174" cy="11596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T=t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时刻的波前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T=0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时刻的波前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4781561" y="1757036"/>
            <a:ext cx="780582" cy="10647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919201" y="3400110"/>
            <a:ext cx="1184885" cy="7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v•t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308688" y="4257043"/>
            <a:ext cx="552413" cy="6004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Text Box 1"/>
          <p:cNvSpPr txBox="1">
            <a:spLocks noChangeArrowheads="1"/>
          </p:cNvSpPr>
          <p:nvPr/>
        </p:nvSpPr>
        <p:spPr bwMode="auto">
          <a:xfrm>
            <a:off x="6889904" y="3185796"/>
            <a:ext cx="612459" cy="5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endParaRPr kumimoji="0" lang="zh-CN" altLang="zh-CN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788440" y="2757168"/>
            <a:ext cx="1201556" cy="12574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T=t)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(T=0)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2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46459"/>
              </p:ext>
            </p:extLst>
          </p:nvPr>
        </p:nvGraphicFramePr>
        <p:xfrm>
          <a:off x="4783138" y="5328920"/>
          <a:ext cx="181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16800" imgH="5486400" progId="">
                  <p:embed/>
                </p:oleObj>
              </mc:Choice>
              <mc:Fallback>
                <p:oleObj name="Equation" r:id="rId6" imgW="20116800" imgH="548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5328920"/>
                        <a:ext cx="1816100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右箭头 28"/>
          <p:cNvSpPr/>
          <p:nvPr/>
        </p:nvSpPr>
        <p:spPr>
          <a:xfrm>
            <a:off x="3868734" y="5543250"/>
            <a:ext cx="714380" cy="2143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149553"/>
              </p:ext>
            </p:extLst>
          </p:nvPr>
        </p:nvGraphicFramePr>
        <p:xfrm>
          <a:off x="6784975" y="5186045"/>
          <a:ext cx="18938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74400" imgH="9448800" progId="">
                  <p:embed/>
                </p:oleObj>
              </mc:Choice>
              <mc:Fallback>
                <p:oleObj name="Equation" r:id="rId8" imgW="23774400" imgH="944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5186045"/>
                        <a:ext cx="1893888" cy="752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117656"/>
              </p:ext>
            </p:extLst>
          </p:nvPr>
        </p:nvGraphicFramePr>
        <p:xfrm>
          <a:off x="1225528" y="5757564"/>
          <a:ext cx="173186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726400" imgH="4267200" progId="">
                  <p:embed/>
                </p:oleObj>
              </mc:Choice>
              <mc:Fallback>
                <p:oleObj name="Equation" r:id="rId10" imgW="20726400" imgH="426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28" y="5757564"/>
                        <a:ext cx="1731868" cy="3571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8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sz="quarter" idx="1"/>
          </p:nvPr>
        </p:nvSpPr>
        <p:spPr>
          <a:xfrm>
            <a:off x="184438" y="2441254"/>
            <a:ext cx="4214842" cy="3429024"/>
          </a:xfrm>
        </p:spPr>
        <p:txBody>
          <a:bodyPr>
            <a:normAutofit/>
          </a:bodyPr>
          <a:lstStyle/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可见，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移动的位相光栅的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级衍射光波，相对于静止的位相光栅有一个多普勒频移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endParaRPr 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055124"/>
              </p:ext>
            </p:extLst>
          </p:nvPr>
        </p:nvGraphicFramePr>
        <p:xfrm>
          <a:off x="1256008" y="5084460"/>
          <a:ext cx="1643074" cy="42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0" imgH="5486400" progId="">
                  <p:embed/>
                </p:oleObj>
              </mc:Choice>
              <mc:Fallback>
                <p:oleObj name="Equation" r:id="rId2" imgW="21336000" imgH="548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008" y="5084460"/>
                        <a:ext cx="1643074" cy="422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6"/>
          <p:cNvGrpSpPr/>
          <p:nvPr/>
        </p:nvGrpSpPr>
        <p:grpSpPr>
          <a:xfrm>
            <a:off x="4034404" y="1831349"/>
            <a:ext cx="4853567" cy="2838873"/>
            <a:chOff x="4620185" y="2714620"/>
            <a:chExt cx="4853567" cy="2838873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874155" y="2714620"/>
              <a:ext cx="2599597" cy="25546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+2 level , 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+ 2w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+1 level , 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level ,  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 level, 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-2 level, 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-2 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6" name="组合 35"/>
            <p:cNvGrpSpPr/>
            <p:nvPr/>
          </p:nvGrpSpPr>
          <p:grpSpPr>
            <a:xfrm>
              <a:off x="4825708" y="2857496"/>
              <a:ext cx="2087842" cy="2695997"/>
              <a:chOff x="2926765" y="1643050"/>
              <a:chExt cx="2561337" cy="2695997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3906396" y="1928802"/>
                <a:ext cx="244456" cy="241024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V="1">
                <a:off x="4143372" y="1853793"/>
                <a:ext cx="1309427" cy="1075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4143372" y="2928934"/>
                <a:ext cx="1312635" cy="10911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12" name="Line 4"/>
              <p:cNvSpPr>
                <a:spLocks noChangeShapeType="1"/>
              </p:cNvSpPr>
              <p:nvPr/>
            </p:nvSpPr>
            <p:spPr bwMode="auto">
              <a:xfrm flipV="1">
                <a:off x="4143372" y="2928934"/>
                <a:ext cx="1285884" cy="79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4143372" y="2394374"/>
                <a:ext cx="1344730" cy="5455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14" name="Line 3"/>
              <p:cNvSpPr>
                <a:spLocks noChangeShapeType="1"/>
              </p:cNvSpPr>
              <p:nvPr/>
            </p:nvSpPr>
            <p:spPr bwMode="auto">
              <a:xfrm>
                <a:off x="4143372" y="2928934"/>
                <a:ext cx="1293380" cy="5455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15" name="Line 1"/>
              <p:cNvSpPr>
                <a:spLocks noChangeShapeType="1"/>
              </p:cNvSpPr>
              <p:nvPr/>
            </p:nvSpPr>
            <p:spPr bwMode="auto">
              <a:xfrm>
                <a:off x="2926765" y="2936872"/>
                <a:ext cx="9838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3384760" y="1643050"/>
                <a:ext cx="0" cy="11553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823375" y="3000372"/>
              <a:ext cx="667551" cy="1004535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620185" y="3714752"/>
              <a:ext cx="673970" cy="56485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8752" y="1369684"/>
            <a:ext cx="327846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把光波写成如下形式：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91338"/>
              </p:ext>
            </p:extLst>
          </p:nvPr>
        </p:nvGraphicFramePr>
        <p:xfrm>
          <a:off x="541628" y="2411945"/>
          <a:ext cx="3278800" cy="9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09600" imgH="10972800" progId="">
                  <p:embed/>
                </p:oleObj>
              </mc:Choice>
              <mc:Fallback>
                <p:oleObj name="Equation" r:id="rId4" imgW="38709600" imgH="10972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28" y="2411945"/>
                        <a:ext cx="3278800" cy="9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53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772967"/>
            <a:ext cx="18886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光拍的获得</a:t>
            </a:r>
            <a:endParaRPr lang="en-US" altLang="zh-CN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1357538"/>
            <a:ext cx="7777163" cy="2421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spcBef>
                <a:spcPts val="1200"/>
              </a:spcBef>
              <a:buClr>
                <a:srgbClr val="CC990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由于光的频率很高，无法通过光电探测器观察到。为了要从光频中检测出多普勒频移量，必须采用拍的方法。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buClr>
                <a:srgbClr val="CC9900"/>
              </a:buClr>
              <a:buSzPct val="70000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拍：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根据振动迭加原理，两列速度相同、振动面相同、频差较小而同方向传播的简谐波的迭加即形成拍。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buClr>
                <a:srgbClr val="CC990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即把已频移和未频移的光束互相平行迭加，形成光拍。由于拍频较低，光电检测器能作出相应的响应。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buSzPct val="70000"/>
            </a:pP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10" descr="双光栅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294" y="4083513"/>
            <a:ext cx="396635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45980" y="5940901"/>
            <a:ext cx="428628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频差较小的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列光波叠加形成“拍”</a:t>
            </a:r>
            <a:endParaRPr kumimoji="0" lang="zh-CN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67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772967"/>
            <a:ext cx="18886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光拍的检测</a:t>
            </a:r>
            <a:endParaRPr lang="en-US" altLang="zh-CN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4348" y="1447148"/>
            <a:ext cx="7870852" cy="214949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采用两片完全相同的光栅平行紧贴，光栅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不动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只起衍射作用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，光栅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相对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，既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起衍射作用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，也起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频移作用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激光通过双光栅后所形成的衍射光，包含了两种不同频率而又平行的光束。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由于双光栅紧贴，且激光束具有一定宽度，所以两光束能平行迭加，形成光拍。</a:t>
            </a:r>
          </a:p>
        </p:txBody>
      </p:sp>
      <p:grpSp>
        <p:nvGrpSpPr>
          <p:cNvPr id="4" name="组合 45"/>
          <p:cNvGrpSpPr/>
          <p:nvPr/>
        </p:nvGrpSpPr>
        <p:grpSpPr>
          <a:xfrm>
            <a:off x="1658677" y="3767778"/>
            <a:ext cx="5691533" cy="2342132"/>
            <a:chOff x="886818" y="3500438"/>
            <a:chExt cx="5691533" cy="2342132"/>
          </a:xfrm>
        </p:grpSpPr>
        <p:grpSp>
          <p:nvGrpSpPr>
            <p:cNvPr id="5" name="组合 18"/>
            <p:cNvGrpSpPr/>
            <p:nvPr/>
          </p:nvGrpSpPr>
          <p:grpSpPr>
            <a:xfrm>
              <a:off x="928662" y="3714752"/>
              <a:ext cx="4357716" cy="1911350"/>
              <a:chOff x="2025650" y="2641600"/>
              <a:chExt cx="2936875" cy="1911350"/>
            </a:xfrm>
          </p:grpSpPr>
          <p:grpSp>
            <p:nvGrpSpPr>
              <p:cNvPr id="25" name="Group 2"/>
              <p:cNvGrpSpPr/>
              <p:nvPr/>
            </p:nvGrpSpPr>
            <p:grpSpPr bwMode="auto">
              <a:xfrm>
                <a:off x="2778125" y="2641600"/>
                <a:ext cx="2184400" cy="1911350"/>
                <a:chOff x="4374" y="3390"/>
                <a:chExt cx="3440" cy="3010"/>
              </a:xfrm>
            </p:grpSpPr>
            <p:sp>
              <p:nvSpPr>
                <p:cNvPr id="30" name="Line 3"/>
                <p:cNvSpPr>
                  <a:spLocks noChangeShapeType="1"/>
                </p:cNvSpPr>
                <p:nvPr/>
              </p:nvSpPr>
              <p:spPr bwMode="auto">
                <a:xfrm>
                  <a:off x="4376" y="4945"/>
                  <a:ext cx="3368" cy="101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Line 4"/>
                <p:cNvSpPr>
                  <a:spLocks noChangeShapeType="1"/>
                </p:cNvSpPr>
                <p:nvPr/>
              </p:nvSpPr>
              <p:spPr bwMode="auto">
                <a:xfrm>
                  <a:off x="5688" y="4512"/>
                  <a:ext cx="209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688" y="4254"/>
                  <a:ext cx="2091" cy="69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Line 6"/>
                <p:cNvSpPr>
                  <a:spLocks noChangeShapeType="1"/>
                </p:cNvSpPr>
                <p:nvPr/>
              </p:nvSpPr>
              <p:spPr bwMode="auto">
                <a:xfrm>
                  <a:off x="5688" y="4945"/>
                  <a:ext cx="2126" cy="6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Line 7"/>
                <p:cNvSpPr>
                  <a:spLocks noChangeShapeType="1"/>
                </p:cNvSpPr>
                <p:nvPr/>
              </p:nvSpPr>
              <p:spPr bwMode="auto">
                <a:xfrm>
                  <a:off x="5688" y="5333"/>
                  <a:ext cx="212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Line 8"/>
                <p:cNvSpPr>
                  <a:spLocks noChangeShapeType="1"/>
                </p:cNvSpPr>
                <p:nvPr/>
              </p:nvSpPr>
              <p:spPr bwMode="auto">
                <a:xfrm>
                  <a:off x="5688" y="5337"/>
                  <a:ext cx="1523" cy="106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682" y="3390"/>
                  <a:ext cx="1593" cy="111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398" y="3840"/>
                  <a:ext cx="3402" cy="109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Line 11"/>
                <p:cNvSpPr>
                  <a:spLocks noChangeShapeType="1"/>
                </p:cNvSpPr>
                <p:nvPr/>
              </p:nvSpPr>
              <p:spPr bwMode="auto">
                <a:xfrm>
                  <a:off x="4374" y="4946"/>
                  <a:ext cx="33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stealth" w="lg" len="lg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2733675" y="3400425"/>
                <a:ext cx="44450" cy="41592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2025650" y="3597275"/>
                <a:ext cx="7207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 flipV="1">
                <a:off x="2498725" y="2871788"/>
                <a:ext cx="0" cy="463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3556000" y="3243263"/>
                <a:ext cx="55563" cy="76041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1063670" y="4304728"/>
              <a:ext cx="427259" cy="2354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1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706396" y="4063033"/>
              <a:ext cx="651026" cy="2355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000" b="1" i="1" u="none" strike="noStrike" cap="none" normalizeH="0" baseline="-30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886818" y="4939075"/>
              <a:ext cx="970538" cy="3954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2000" b="1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 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N</a:t>
              </a:r>
              <a:r>
                <a:rPr kumimoji="0" lang="en-US" altLang="zh-CN" sz="2000" b="1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1928794" y="4929198"/>
              <a:ext cx="113686" cy="298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2050748" y="4774636"/>
              <a:ext cx="1119287" cy="3174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1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w</a:t>
              </a:r>
              <a:r>
                <a:rPr kumimoji="0" lang="en-US" altLang="zh-CN" sz="2000" b="1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3143240" y="5143512"/>
              <a:ext cx="168305" cy="3116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786050" y="3929066"/>
              <a:ext cx="998565" cy="253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000" b="1" i="1" u="none" strike="noStrike" cap="none" normalizeH="0" baseline="-30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000" b="1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=0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3" name="组合 40"/>
            <p:cNvGrpSpPr/>
            <p:nvPr/>
          </p:nvGrpSpPr>
          <p:grpSpPr>
            <a:xfrm>
              <a:off x="4857752" y="3500438"/>
              <a:ext cx="1720599" cy="2342132"/>
              <a:chOff x="3214678" y="3508787"/>
              <a:chExt cx="1720599" cy="2342132"/>
            </a:xfrm>
          </p:grpSpPr>
          <p:sp>
            <p:nvSpPr>
              <p:cNvPr id="16" name="Text Box 34"/>
              <p:cNvSpPr txBox="1">
                <a:spLocks noChangeArrowheads="1"/>
              </p:cNvSpPr>
              <p:nvPr/>
            </p:nvSpPr>
            <p:spPr bwMode="auto">
              <a:xfrm>
                <a:off x="3587045" y="4508919"/>
                <a:ext cx="1199269" cy="2868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 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" name="Text Box 32"/>
              <p:cNvSpPr txBox="1">
                <a:spLocks noChangeArrowheads="1"/>
              </p:cNvSpPr>
              <p:nvPr/>
            </p:nvSpPr>
            <p:spPr bwMode="auto">
              <a:xfrm>
                <a:off x="3214679" y="5580489"/>
                <a:ext cx="1500198" cy="270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0 - </a:t>
                </a: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712294" y="4991479"/>
                <a:ext cx="859706" cy="2327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3678501" y="3794539"/>
                <a:ext cx="1107813" cy="2796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+ </a:t>
                </a: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3643306" y="4263803"/>
                <a:ext cx="988436" cy="2728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+ </a:t>
                </a: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3214678" y="3508787"/>
                <a:ext cx="984370" cy="2186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+ </a:t>
                </a: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3714744" y="4080291"/>
                <a:ext cx="1220533" cy="2489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3713810" y="4791101"/>
                <a:ext cx="1143942" cy="2625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0 - </a:t>
                </a: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3714745" y="5223299"/>
                <a:ext cx="1143008" cy="3410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0 - </a:t>
                </a:r>
                <a:r>
                  <a: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2000232" y="4115672"/>
              <a:ext cx="1060551" cy="253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1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w</a:t>
              </a:r>
              <a:r>
                <a:rPr kumimoji="0" lang="en-US" altLang="zh-CN" sz="2000" b="1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786050" y="4429132"/>
              <a:ext cx="542957" cy="15635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1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56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3924" y="1057960"/>
            <a:ext cx="7600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在检测器方向上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频率不同、频率差较小的的光束叠加产生光拍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1771649"/>
            <a:ext cx="3573608" cy="269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67" y="1771649"/>
            <a:ext cx="3966433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52668" y="5262860"/>
            <a:ext cx="67258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光的频率很高，光电检测器对这么高的频率不能有所反应，所以光电检测器只能反应式中第四项拍频讯号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648200" y="4295775"/>
            <a:ext cx="3695700" cy="39052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78544" y="47778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光拍</a:t>
            </a:r>
          </a:p>
        </p:txBody>
      </p:sp>
    </p:spTree>
    <p:extLst>
      <p:ext uri="{BB962C8B-B14F-4D97-AF65-F5344CB8AC3E}">
        <p14:creationId xmlns:p14="http://schemas.microsoft.com/office/powerpoint/2010/main" val="230253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sz="quarter" idx="1"/>
          </p:nvPr>
        </p:nvSpPr>
        <p:spPr>
          <a:xfrm>
            <a:off x="358372" y="1122680"/>
            <a:ext cx="4418736" cy="45720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光拍信号进入光电探测器，光电检测器能测到的光拍讯号的频率为拍频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其中         为光栅密度，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本实验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36796"/>
              </p:ext>
            </p:extLst>
          </p:nvPr>
        </p:nvGraphicFramePr>
        <p:xfrm>
          <a:off x="1551486" y="2160927"/>
          <a:ext cx="2396630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99200" imgH="9448800" progId="">
                  <p:embed/>
                </p:oleObj>
              </mc:Choice>
              <mc:Fallback>
                <p:oleObj name="Equation" r:id="rId2" imgW="31699200" imgH="944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486" y="2160927"/>
                        <a:ext cx="2396630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25806"/>
              </p:ext>
            </p:extLst>
          </p:nvPr>
        </p:nvGraphicFramePr>
        <p:xfrm>
          <a:off x="1812339" y="3951997"/>
          <a:ext cx="222466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0" imgH="5486400" progId="">
                  <p:embed/>
                </p:oleObj>
              </mc:Choice>
              <mc:Fallback>
                <p:oleObj name="Equation" r:id="rId4" imgW="24384000" imgH="548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339" y="3951997"/>
                        <a:ext cx="222466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822176"/>
              </p:ext>
            </p:extLst>
          </p:nvPr>
        </p:nvGraphicFramePr>
        <p:xfrm>
          <a:off x="1531406" y="2921304"/>
          <a:ext cx="857256" cy="73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72800" imgH="9448800" progId="">
                  <p:embed/>
                </p:oleObj>
              </mc:Choice>
              <mc:Fallback>
                <p:oleObj name="Equation" r:id="rId6" imgW="10972800" imgH="944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406" y="2921304"/>
                        <a:ext cx="857256" cy="73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6569085" y="1171882"/>
            <a:ext cx="0" cy="129381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8226435" y="1171882"/>
            <a:ext cx="0" cy="129381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76262" y="4532485"/>
            <a:ext cx="7572428" cy="1131079"/>
            <a:chOff x="1161515" y="4696191"/>
            <a:chExt cx="7572428" cy="1131079"/>
          </a:xfrm>
        </p:grpSpPr>
        <p:sp>
          <p:nvSpPr>
            <p:cNvPr id="9" name="矩形 8"/>
            <p:cNvSpPr/>
            <p:nvPr/>
          </p:nvSpPr>
          <p:spPr>
            <a:xfrm>
              <a:off x="1161515" y="4696191"/>
              <a:ext cx="7572428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latin typeface="+mn-ea"/>
                </a:rPr>
                <a:t>        </a:t>
              </a:r>
              <a:r>
                <a:rPr lang="en-US" sz="2400" dirty="0" err="1">
                  <a:solidFill>
                    <a:srgbClr val="FF0000"/>
                  </a:solidFill>
                  <a:latin typeface="+mn-ea"/>
                </a:rPr>
                <a:t>与光频率</a:t>
              </a:r>
              <a:r>
                <a:rPr lang="en-US" sz="2400" dirty="0">
                  <a:solidFill>
                    <a:srgbClr val="FF0000"/>
                  </a:solidFill>
                  <a:latin typeface="+mn-ea"/>
                </a:rPr>
                <a:t>       </a:t>
              </a:r>
              <a:r>
                <a:rPr lang="en-US" sz="2400" dirty="0" err="1">
                  <a:solidFill>
                    <a:srgbClr val="FF0000"/>
                  </a:solidFill>
                  <a:latin typeface="+mn-ea"/>
                </a:rPr>
                <a:t>无关</a:t>
              </a:r>
              <a:r>
                <a:rPr lang="zh-CN" altLang="en-US" sz="2400" dirty="0">
                  <a:latin typeface="+mn-ea"/>
                </a:rPr>
                <a:t>，</a:t>
              </a:r>
              <a:r>
                <a:rPr lang="en-US" sz="2400" dirty="0" err="1">
                  <a:latin typeface="+mn-ea"/>
                </a:rPr>
                <a:t>且当光栅密度</a:t>
              </a:r>
              <a:r>
                <a:rPr lang="en-US" sz="2400" dirty="0">
                  <a:latin typeface="+mn-ea"/>
                </a:rPr>
                <a:t>       </a:t>
              </a:r>
              <a:r>
                <a:rPr lang="en-US" sz="2400" dirty="0" err="1">
                  <a:latin typeface="+mn-ea"/>
                </a:rPr>
                <a:t>为常数时</a:t>
              </a:r>
              <a:r>
                <a:rPr lang="zh-CN" altLang="en-US" sz="2400" dirty="0">
                  <a:latin typeface="+mn-ea"/>
                </a:rPr>
                <a:t>，</a:t>
              </a:r>
              <a:r>
                <a:rPr lang="en-US" sz="2400" dirty="0" err="1">
                  <a:latin typeface="+mn-ea"/>
                </a:rPr>
                <a:t>只</a:t>
              </a:r>
              <a:r>
                <a:rPr lang="en-US" sz="2400" dirty="0" err="1">
                  <a:solidFill>
                    <a:srgbClr val="FF0000"/>
                  </a:solidFill>
                  <a:latin typeface="+mn-ea"/>
                </a:rPr>
                <a:t>正比于光栅移动速度</a:t>
              </a:r>
              <a:r>
                <a:rPr lang="en-US" sz="2400" dirty="0">
                  <a:solidFill>
                    <a:srgbClr val="FF0000"/>
                  </a:solidFill>
                  <a:latin typeface="+mn-ea"/>
                </a:rPr>
                <a:t>  </a:t>
              </a:r>
              <a:r>
                <a:rPr lang="en-US" sz="2400" dirty="0">
                  <a:latin typeface="+mn-ea"/>
                </a:rPr>
                <a:t> </a:t>
              </a:r>
              <a:endParaRPr lang="zh-CN" altLang="en-US" sz="2400" dirty="0">
                <a:latin typeface="+mn-ea"/>
              </a:endParaRPr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1357301" y="4857760"/>
            <a:ext cx="3937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181600" imgH="5486400" progId="">
                    <p:embed/>
                  </p:oleObj>
                </mc:Choice>
                <mc:Fallback>
                  <p:oleObj name="Equation" r:id="rId8" imgW="5181600" imgH="5486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301" y="4857760"/>
                          <a:ext cx="393700" cy="417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4423118"/>
                </p:ext>
              </p:extLst>
            </p:nvPr>
          </p:nvGraphicFramePr>
          <p:xfrm>
            <a:off x="6600496" y="4716984"/>
            <a:ext cx="446088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267200" imgH="5486400" progId="">
                    <p:embed/>
                  </p:oleObj>
                </mc:Choice>
                <mc:Fallback>
                  <p:oleObj name="Equation" r:id="rId10" imgW="4267200" imgH="5486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496" y="4716984"/>
                          <a:ext cx="446088" cy="574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8662224"/>
                </p:ext>
              </p:extLst>
            </p:nvPr>
          </p:nvGraphicFramePr>
          <p:xfrm>
            <a:off x="3305164" y="4857760"/>
            <a:ext cx="30956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72000" imgH="5486400" progId="">
                    <p:embed/>
                  </p:oleObj>
                </mc:Choice>
                <mc:Fallback>
                  <p:oleObj name="Equation" r:id="rId12" imgW="4572000" imgH="5486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164" y="4857760"/>
                          <a:ext cx="309562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959840"/>
                </p:ext>
              </p:extLst>
            </p:nvPr>
          </p:nvGraphicFramePr>
          <p:xfrm>
            <a:off x="4463858" y="5342271"/>
            <a:ext cx="346075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572000" imgH="5181600" progId="">
                    <p:embed/>
                  </p:oleObj>
                </mc:Choice>
                <mc:Fallback>
                  <p:oleObj name="Equation" r:id="rId14" imgW="4572000" imgH="5181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3858" y="5342271"/>
                          <a:ext cx="346075" cy="392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0" descr="双光栅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776790" y="1032178"/>
            <a:ext cx="396635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33914" y="2675252"/>
            <a:ext cx="428628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频差较小的二列光波叠加形成“拍”</a:t>
            </a:r>
            <a:endParaRPr kumimoji="0" lang="zh-CN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46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</TotalTime>
  <Words>1044</Words>
  <Application>Microsoft Office PowerPoint</Application>
  <PresentationFormat>全屏显示(4:3)</PresentationFormat>
  <Paragraphs>113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Bill</cp:lastModifiedBy>
  <cp:revision>43</cp:revision>
  <dcterms:created xsi:type="dcterms:W3CDTF">2018-04-16T12:12:41Z</dcterms:created>
  <dcterms:modified xsi:type="dcterms:W3CDTF">2022-11-28T08:12:32Z</dcterms:modified>
</cp:coreProperties>
</file>