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2" r:id="rId5"/>
    <p:sldId id="263" r:id="rId6"/>
    <p:sldId id="264" r:id="rId7"/>
    <p:sldId id="260" r:id="rId8"/>
    <p:sldId id="261" r:id="rId9"/>
    <p:sldId id="265" r:id="rId10"/>
    <p:sldId id="269" r:id="rId11"/>
    <p:sldId id="270" r:id="rId12"/>
    <p:sldId id="271" r:id="rId13"/>
    <p:sldId id="267" r:id="rId14"/>
    <p:sldId id="268" r:id="rId15"/>
    <p:sldId id="26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A51C6-9C18-4AF4-BAF4-111E584BED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C473A-11FB-467A-B874-46CAB7D4E6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FF0000"/>
                </a:solidFill>
              </a:rPr>
              <a:t>Computer Networks</a:t>
            </a:r>
            <a:br>
              <a:rPr lang="en-US" altLang="zh-CN" dirty="0">
                <a:solidFill>
                  <a:srgbClr val="FF0000"/>
                </a:solidFill>
              </a:rPr>
            </a:br>
            <a:r>
              <a:rPr lang="en-US" altLang="zh-CN" sz="4800" dirty="0">
                <a:solidFill>
                  <a:srgbClr val="FF0000"/>
                </a:solidFill>
              </a:rPr>
              <a:t>Fall </a:t>
            </a:r>
            <a:r>
              <a:rPr lang="en-US" altLang="zh-CN" sz="4800" dirty="0" smtClean="0">
                <a:solidFill>
                  <a:srgbClr val="FF0000"/>
                </a:solidFill>
              </a:rPr>
              <a:t>2023</a:t>
            </a:r>
            <a:endParaRPr lang="zh-CN" altLang="en-US" dirty="0">
              <a:solidFill>
                <a:srgbClr val="FF0000"/>
              </a:solidFill>
            </a:endParaRPr>
          </a:p>
        </p:txBody>
      </p:sp>
      <p:sp>
        <p:nvSpPr>
          <p:cNvPr id="3" name="副标题 2"/>
          <p:cNvSpPr>
            <a:spLocks noGrp="1"/>
          </p:cNvSpPr>
          <p:nvPr>
            <p:ph type="subTitle" idx="1"/>
          </p:nvPr>
        </p:nvSpPr>
        <p:spPr/>
        <p:txBody>
          <a:bodyPr>
            <a:normAutofit/>
          </a:bodyPr>
          <a:lstStyle/>
          <a:p>
            <a:r>
              <a:rPr lang="en-US" altLang="zh-CN" sz="3200" b="1" dirty="0">
                <a:solidFill>
                  <a:srgbClr val="FF0000"/>
                </a:solidFill>
              </a:rPr>
              <a:t>Programing Assignment</a:t>
            </a:r>
            <a:endParaRPr lang="en-US" altLang="zh-CN" sz="3200" b="1" dirty="0">
              <a:solidFill>
                <a:srgbClr val="FF0000"/>
              </a:solidFill>
            </a:endParaRPr>
          </a:p>
          <a:p>
            <a:r>
              <a:rPr lang="en-US" altLang="zh-CN" sz="3600" b="1" dirty="0">
                <a:solidFill>
                  <a:srgbClr val="FF0000"/>
                </a:solidFill>
              </a:rPr>
              <a:t>2. Application Layer Assignment</a:t>
            </a:r>
            <a:endParaRPr lang="en-US" altLang="zh-CN" sz="3200" b="1" dirty="0">
              <a:solidFill>
                <a:srgbClr val="FF0000"/>
              </a:solidFill>
            </a:endParaRPr>
          </a:p>
          <a:p>
            <a:endParaRPr lang="en-US" altLang="zh-CN" sz="3200" b="1" dirty="0">
              <a:solidFill>
                <a:srgbClr val="FF0000"/>
              </a:solidFill>
            </a:endParaRPr>
          </a:p>
        </p:txBody>
      </p:sp>
      <p:sp>
        <p:nvSpPr>
          <p:cNvPr id="4" name="副标题 2"/>
          <p:cNvSpPr txBox="1"/>
          <p:nvPr/>
        </p:nvSpPr>
        <p:spPr>
          <a:xfrm>
            <a:off x="7486261" y="5461940"/>
            <a:ext cx="4705739" cy="13462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000" b="1" dirty="0" smtClean="0">
                <a:solidFill>
                  <a:srgbClr val="FF0000"/>
                </a:solidFill>
              </a:rPr>
              <a:t>TA: Hou </a:t>
            </a:r>
            <a:r>
              <a:rPr lang="en-US" altLang="zh-CN" sz="2000" b="1" dirty="0">
                <a:solidFill>
                  <a:srgbClr val="FF0000"/>
                </a:solidFill>
              </a:rPr>
              <a:t>Huawei</a:t>
            </a:r>
            <a:endParaRPr lang="en-US" altLang="zh-CN" sz="2000" b="1" dirty="0">
              <a:solidFill>
                <a:srgbClr val="FF0000"/>
              </a:solidFill>
            </a:endParaRPr>
          </a:p>
          <a:p>
            <a:r>
              <a:rPr lang="en-US" altLang="zh-CN" sz="2000" b="1" dirty="0">
                <a:solidFill>
                  <a:srgbClr val="FF0000"/>
                </a:solidFill>
              </a:rPr>
              <a:t>1136288430@qq.com</a:t>
            </a:r>
            <a:endParaRPr lang="en-US" altLang="zh-CN" sz="2000" b="1" dirty="0">
              <a:solidFill>
                <a:srgbClr val="FF0000"/>
              </a:solidFill>
            </a:endParaRPr>
          </a:p>
          <a:p>
            <a:r>
              <a:rPr lang="en-US" altLang="zh-CN" sz="2000" b="1" dirty="0" err="1">
                <a:solidFill>
                  <a:srgbClr val="FF0000"/>
                </a:solidFill>
              </a:rPr>
              <a:t>Zhixin</a:t>
            </a:r>
            <a:r>
              <a:rPr lang="en-US" altLang="zh-CN" sz="2000" b="1" dirty="0">
                <a:solidFill>
                  <a:srgbClr val="FF0000"/>
                </a:solidFill>
              </a:rPr>
              <a:t> Building N201</a:t>
            </a:r>
            <a:endParaRPr lang="en-US" altLang="zh-CN" sz="2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a:t>
            </a:r>
            <a:r>
              <a:rPr lang="en-US" altLang="zh-CN" dirty="0" smtClean="0"/>
              <a:t>3: FTP</a:t>
            </a:r>
            <a:endParaRPr lang="zh-CN" altLang="en-US" dirty="0"/>
          </a:p>
        </p:txBody>
      </p:sp>
      <p:sp>
        <p:nvSpPr>
          <p:cNvPr id="3" name="内容占位符 2"/>
          <p:cNvSpPr>
            <a:spLocks noGrp="1"/>
          </p:cNvSpPr>
          <p:nvPr>
            <p:ph idx="1"/>
          </p:nvPr>
        </p:nvSpPr>
        <p:spPr/>
        <p:txBody>
          <a:bodyPr/>
          <a:lstStyle/>
          <a:p>
            <a:r>
              <a:rPr lang="en-US" altLang="zh-CN" dirty="0" smtClean="0"/>
              <a:t>Requirement</a:t>
            </a:r>
            <a:endParaRPr lang="en-US" altLang="zh-CN" dirty="0" smtClean="0"/>
          </a:p>
          <a:p>
            <a:r>
              <a:rPr lang="en-US" altLang="zh-CN" dirty="0"/>
              <a:t>In this programming </a:t>
            </a:r>
            <a:r>
              <a:rPr lang="en-US" altLang="zh-CN" dirty="0" smtClean="0"/>
              <a:t>assignment, you will develop a simple TCP-based FTP protocol using Python and Socket.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normAutofit/>
          </a:bodyPr>
          <a:lstStyle/>
          <a:p>
            <a:r>
              <a:rPr lang="en-US" altLang="zh-CN" dirty="0"/>
              <a:t>Write a client and a server scripts. </a:t>
            </a:r>
            <a:endParaRPr lang="en-US" altLang="zh-CN" dirty="0" smtClean="0"/>
          </a:p>
          <a:p>
            <a:r>
              <a:rPr lang="en-US" altLang="zh-CN" dirty="0" smtClean="0"/>
              <a:t>For the server: </a:t>
            </a:r>
            <a:endParaRPr lang="en-US" altLang="zh-CN" dirty="0"/>
          </a:p>
          <a:p>
            <a:r>
              <a:rPr lang="en-US" altLang="zh-CN" dirty="0" smtClean="0"/>
              <a:t>(1) listen connection and file request from client </a:t>
            </a:r>
            <a:endParaRPr lang="en-US" altLang="zh-CN" dirty="0"/>
          </a:p>
          <a:p>
            <a:r>
              <a:rPr lang="en-US" altLang="zh-CN" dirty="0" smtClean="0"/>
              <a:t>(2</a:t>
            </a:r>
            <a:r>
              <a:rPr lang="en-US" altLang="zh-CN" dirty="0"/>
              <a:t>) check whether the requested file exists</a:t>
            </a:r>
            <a:endParaRPr lang="en-US" altLang="zh-CN" dirty="0"/>
          </a:p>
          <a:p>
            <a:r>
              <a:rPr lang="en-US" altLang="zh-CN" dirty="0" smtClean="0"/>
              <a:t>(3) send the file or an error </a:t>
            </a:r>
            <a:endParaRPr lang="en-US" altLang="zh-CN" dirty="0" smtClean="0"/>
          </a:p>
          <a:p>
            <a:r>
              <a:rPr lang="en-US" altLang="zh-CN" dirty="0" smtClean="0"/>
              <a:t>For the client</a:t>
            </a:r>
            <a:endParaRPr lang="en-US" altLang="zh-CN" dirty="0" smtClean="0"/>
          </a:p>
          <a:p>
            <a:r>
              <a:rPr lang="en-US" altLang="zh-CN" dirty="0" smtClean="0"/>
              <a:t>(1) connect to the server and send file name</a:t>
            </a:r>
            <a:endParaRPr lang="en-US" altLang="zh-CN" dirty="0" smtClean="0"/>
          </a:p>
          <a:p>
            <a:r>
              <a:rPr lang="en-US" altLang="zh-CN" dirty="0" smtClean="0"/>
              <a:t>(2) receive file or error</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files you need to upload</a:t>
            </a:r>
            <a:endParaRPr lang="zh-CN" altLang="en-US" dirty="0"/>
          </a:p>
        </p:txBody>
      </p:sp>
      <p:sp>
        <p:nvSpPr>
          <p:cNvPr id="3" name="内容占位符 2"/>
          <p:cNvSpPr>
            <a:spLocks noGrp="1"/>
          </p:cNvSpPr>
          <p:nvPr>
            <p:ph idx="1"/>
          </p:nvPr>
        </p:nvSpPr>
        <p:spPr/>
        <p:txBody>
          <a:bodyPr>
            <a:normAutofit/>
          </a:bodyPr>
          <a:lstStyle/>
          <a:p>
            <a:r>
              <a:rPr lang="en-US" altLang="zh-CN" dirty="0"/>
              <a:t>You should upload ZIP file, which contains the following files: </a:t>
            </a:r>
            <a:endParaRPr lang="en-US" altLang="zh-CN" dirty="0"/>
          </a:p>
          <a:p>
            <a:r>
              <a:rPr lang="zh-CN" altLang="en-US" dirty="0"/>
              <a:t>① </a:t>
            </a:r>
            <a:r>
              <a:rPr lang="en-US" altLang="zh-CN" dirty="0"/>
              <a:t>http_server.py</a:t>
            </a:r>
            <a:endParaRPr lang="en-US" altLang="zh-CN" dirty="0"/>
          </a:p>
          <a:p>
            <a:r>
              <a:rPr lang="zh-CN" altLang="en-US" dirty="0"/>
              <a:t>② </a:t>
            </a:r>
            <a:r>
              <a:rPr lang="en-US" altLang="zh-CN" dirty="0"/>
              <a:t>UDP_pinger_client.py</a:t>
            </a:r>
            <a:endParaRPr lang="en-US" altLang="zh-CN" dirty="0"/>
          </a:p>
          <a:p>
            <a:r>
              <a:rPr lang="zh-CN" altLang="en-US" dirty="0"/>
              <a:t>③ </a:t>
            </a:r>
            <a:r>
              <a:rPr lang="en-US" altLang="zh-CN" dirty="0" smtClean="0"/>
              <a:t>UDP_pinger_server.py</a:t>
            </a:r>
            <a:endParaRPr lang="en-US" altLang="zh-CN" dirty="0" smtClean="0"/>
          </a:p>
          <a:p>
            <a:r>
              <a:rPr lang="zh-CN" altLang="en-US" dirty="0" smtClean="0"/>
              <a:t>④ </a:t>
            </a:r>
            <a:r>
              <a:rPr lang="en-US" altLang="zh-CN" dirty="0" smtClean="0"/>
              <a:t>FTP_server.py</a:t>
            </a:r>
            <a:endParaRPr lang="en-US" altLang="zh-CN" dirty="0" smtClean="0"/>
          </a:p>
          <a:p>
            <a:r>
              <a:rPr lang="zh-CN" altLang="en-US" dirty="0" smtClean="0"/>
              <a:t>⑤ </a:t>
            </a:r>
            <a:r>
              <a:rPr lang="en-US" altLang="zh-CN" dirty="0" smtClean="0"/>
              <a:t>FTP_client.py</a:t>
            </a:r>
            <a:endParaRPr lang="en-US" altLang="zh-CN" dirty="0" smtClean="0"/>
          </a:p>
          <a:p>
            <a:r>
              <a:rPr lang="zh-CN" altLang="en-US" dirty="0" smtClean="0"/>
              <a:t>⑥</a:t>
            </a:r>
            <a:r>
              <a:rPr lang="en-US" altLang="zh-CN" dirty="0"/>
              <a:t>report </a:t>
            </a:r>
            <a:r>
              <a:rPr lang="en-US" altLang="zh-CN" dirty="0" smtClean="0"/>
              <a:t>file  </a:t>
            </a:r>
            <a:r>
              <a:rPr lang="zh-CN" altLang="en-US" dirty="0" smtClean="0"/>
              <a:t>上传截图</a:t>
            </a:r>
            <a:endParaRPr lang="en-US" altLang="zh-CN" dirty="0"/>
          </a:p>
          <a:p>
            <a:r>
              <a:rPr lang="en-US" altLang="zh-CN" sz="3600" b="1" dirty="0">
                <a:solidFill>
                  <a:srgbClr val="FF0000"/>
                </a:solidFill>
              </a:rPr>
              <a:t>Deadline</a:t>
            </a:r>
            <a:r>
              <a:rPr lang="en-US" altLang="zh-CN" sz="3600" b="1" dirty="0" smtClean="0">
                <a:solidFill>
                  <a:srgbClr val="FF0000"/>
                </a:solidFill>
              </a:rPr>
              <a:t>: 11</a:t>
            </a:r>
            <a:r>
              <a:rPr lang="zh-CN" altLang="en-US" sz="3600" b="1" dirty="0" smtClean="0">
                <a:solidFill>
                  <a:srgbClr val="FF0000"/>
                </a:solidFill>
              </a:rPr>
              <a:t>，</a:t>
            </a:r>
            <a:r>
              <a:rPr lang="en-US" altLang="zh-CN" sz="3600" b="1" dirty="0" smtClean="0">
                <a:solidFill>
                  <a:srgbClr val="FF0000"/>
                </a:solidFill>
              </a:rPr>
              <a:t>3</a:t>
            </a:r>
            <a:endParaRPr lang="en-US" altLang="zh-CN" sz="3600" b="1" dirty="0" smtClean="0">
              <a:solidFill>
                <a:srgbClr val="FF0000"/>
              </a:solidFill>
            </a:endParaRPr>
          </a:p>
        </p:txBody>
      </p:sp>
      <p:sp>
        <p:nvSpPr>
          <p:cNvPr id="4" name="文本框 3"/>
          <p:cNvSpPr txBox="1"/>
          <p:nvPr/>
        </p:nvSpPr>
        <p:spPr>
          <a:xfrm>
            <a:off x="12618085" y="4615815"/>
            <a:ext cx="4064000" cy="368300"/>
          </a:xfrm>
          <a:prstGeom prst="rect">
            <a:avLst/>
          </a:prstGeom>
          <a:noFill/>
        </p:spPr>
        <p:txBody>
          <a:bodyPr wrap="square" rtlCol="0">
            <a:spAutoFit/>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report</a:t>
            </a:r>
            <a:endParaRPr lang="zh-CN" altLang="en-US" dirty="0"/>
          </a:p>
        </p:txBody>
      </p:sp>
      <p:sp>
        <p:nvSpPr>
          <p:cNvPr id="3" name="内容占位符 2"/>
          <p:cNvSpPr>
            <a:spLocks noGrp="1"/>
          </p:cNvSpPr>
          <p:nvPr>
            <p:ph idx="1"/>
          </p:nvPr>
        </p:nvSpPr>
        <p:spPr>
          <a:xfrm>
            <a:off x="838199" y="1825625"/>
            <a:ext cx="10965873" cy="4351338"/>
          </a:xfrm>
        </p:spPr>
        <p:txBody>
          <a:bodyPr/>
          <a:lstStyle/>
          <a:p>
            <a:r>
              <a:rPr lang="en-US" altLang="zh-CN" dirty="0"/>
              <a:t>(1) Work in groups to complete the lab report in English or Chinese.</a:t>
            </a:r>
            <a:endParaRPr lang="en-US" altLang="zh-CN" dirty="0"/>
          </a:p>
          <a:p>
            <a:r>
              <a:rPr lang="en-US" altLang="zh-CN" dirty="0"/>
              <a:t>(2) Do not append code to report.</a:t>
            </a:r>
            <a:endParaRPr lang="en-US" altLang="zh-CN" dirty="0"/>
          </a:p>
          <a:p>
            <a:r>
              <a:rPr lang="en-US" altLang="zh-CN" dirty="0"/>
              <a:t>(3) Need not rich contents, just explain your assignment concisely.</a:t>
            </a:r>
            <a:endParaRPr lang="en-US" altLang="zh-CN" dirty="0"/>
          </a:p>
          <a:p>
            <a:r>
              <a:rPr lang="en-US" altLang="zh-CN" dirty="0"/>
              <a:t>(4) Everyone is required to submit a </a:t>
            </a:r>
            <a:r>
              <a:rPr lang="en-US" altLang="zh-CN" dirty="0">
                <a:solidFill>
                  <a:srgbClr val="FF0000"/>
                </a:solidFill>
              </a:rPr>
              <a:t>hard copy </a:t>
            </a:r>
            <a:r>
              <a:rPr lang="en-US" altLang="zh-CN" dirty="0"/>
              <a:t>of the report on 2023 11 04</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Standard for Evaluation</a:t>
            </a:r>
            <a:endParaRPr lang="zh-CN" altLang="en-US" dirty="0"/>
          </a:p>
        </p:txBody>
      </p:sp>
      <p:sp>
        <p:nvSpPr>
          <p:cNvPr id="3" name="内容占位符 2"/>
          <p:cNvSpPr>
            <a:spLocks noGrp="1"/>
          </p:cNvSpPr>
          <p:nvPr>
            <p:ph idx="1"/>
          </p:nvPr>
        </p:nvSpPr>
        <p:spPr/>
        <p:txBody>
          <a:bodyPr/>
          <a:lstStyle/>
          <a:p>
            <a:r>
              <a:rPr lang="en-US" altLang="zh-CN" dirty="0"/>
              <a:t>(1) Uploading file before deadline</a:t>
            </a:r>
            <a:endParaRPr lang="en-US" altLang="zh-CN" dirty="0"/>
          </a:p>
          <a:p>
            <a:r>
              <a:rPr lang="en-US" altLang="zh-CN" dirty="0"/>
              <a:t>(2) Whether the task has been completed                --</a:t>
            </a:r>
            <a:r>
              <a:rPr lang="en-US" altLang="zh-CN" i="1" dirty="0"/>
              <a:t>40%</a:t>
            </a:r>
            <a:endParaRPr lang="en-US" altLang="zh-CN" i="1" dirty="0"/>
          </a:p>
          <a:p>
            <a:r>
              <a:rPr lang="en-US" altLang="zh-CN" dirty="0"/>
              <a:t>(3) Comments in the code (</a:t>
            </a:r>
            <a:r>
              <a:rPr lang="en-US" altLang="zh-CN" dirty="0">
                <a:solidFill>
                  <a:srgbClr val="FF0000"/>
                </a:solidFill>
              </a:rPr>
              <a:t>in Chinese</a:t>
            </a:r>
            <a:r>
              <a:rPr lang="en-US" altLang="zh-CN" dirty="0"/>
              <a:t>)                     --30%</a:t>
            </a:r>
            <a:endParaRPr lang="en-US" altLang="zh-CN" dirty="0"/>
          </a:p>
          <a:p>
            <a:r>
              <a:rPr lang="en-US" altLang="zh-CN" dirty="0"/>
              <a:t>(4) Clear and concise report                                      --40%</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1: Web Server Lab</a:t>
            </a:r>
            <a:endParaRPr lang="zh-CN" altLang="en-US" dirty="0"/>
          </a:p>
        </p:txBody>
      </p:sp>
      <p:sp>
        <p:nvSpPr>
          <p:cNvPr id="3" name="内容占位符 2"/>
          <p:cNvSpPr>
            <a:spLocks noGrp="1"/>
          </p:cNvSpPr>
          <p:nvPr>
            <p:ph idx="1"/>
          </p:nvPr>
        </p:nvSpPr>
        <p:spPr>
          <a:xfrm>
            <a:off x="838200" y="1825624"/>
            <a:ext cx="10515600" cy="4769139"/>
          </a:xfrm>
        </p:spPr>
        <p:txBody>
          <a:bodyPr>
            <a:normAutofit fontScale="32500" lnSpcReduction="20000"/>
          </a:bodyPr>
          <a:lstStyle/>
          <a:p>
            <a:r>
              <a:rPr lang="en-US" altLang="zh-CN" sz="4600" b="0" i="0" dirty="0">
                <a:solidFill>
                  <a:srgbClr val="080808"/>
                </a:solidFill>
                <a:ea typeface="+mn-lt"/>
              </a:rPr>
              <a:t>In this assignment, you will develop a simple Web server in Python that is capable of processing only one request. Specifically, your Web server will </a:t>
            </a:r>
            <a:endParaRPr lang="en-US" altLang="zh-CN" sz="4600" b="0" i="0" dirty="0">
              <a:solidFill>
                <a:srgbClr val="080808"/>
              </a:solidFill>
              <a:ea typeface="+mn-lt"/>
            </a:endParaRPr>
          </a:p>
          <a:p>
            <a:endParaRPr lang="en-US" altLang="zh-CN" sz="4600" b="0" i="0" dirty="0">
              <a:solidFill>
                <a:srgbClr val="080808"/>
              </a:solidFill>
              <a:ea typeface="+mn-lt"/>
            </a:endParaRPr>
          </a:p>
          <a:p>
            <a:r>
              <a:rPr lang="en-US" altLang="zh-CN" sz="6700" b="0" i="0" dirty="0">
                <a:solidFill>
                  <a:srgbClr val="080808"/>
                </a:solidFill>
                <a:ea typeface="+mn-lt"/>
              </a:rPr>
              <a:t>(1) create a connection socket when contacted by a client (browser); </a:t>
            </a:r>
            <a:endParaRPr lang="en-US" altLang="zh-CN" sz="6700" b="0" i="0" dirty="0">
              <a:solidFill>
                <a:srgbClr val="080808"/>
              </a:solidFill>
              <a:ea typeface="+mn-lt"/>
            </a:endParaRPr>
          </a:p>
          <a:p>
            <a:r>
              <a:rPr lang="en-US" altLang="zh-CN" sz="6700" b="0" i="0" dirty="0">
                <a:solidFill>
                  <a:srgbClr val="080808"/>
                </a:solidFill>
                <a:ea typeface="+mn-lt"/>
              </a:rPr>
              <a:t>(2) receive the HTTP request from this connection; </a:t>
            </a:r>
            <a:endParaRPr lang="en-US" altLang="zh-CN" sz="6700" b="0" i="0" dirty="0">
              <a:solidFill>
                <a:srgbClr val="080808"/>
              </a:solidFill>
              <a:ea typeface="+mn-lt"/>
            </a:endParaRPr>
          </a:p>
          <a:p>
            <a:r>
              <a:rPr lang="en-US" altLang="zh-CN" sz="6700" b="0" i="0" dirty="0">
                <a:solidFill>
                  <a:srgbClr val="080808"/>
                </a:solidFill>
                <a:ea typeface="+mn-lt"/>
              </a:rPr>
              <a:t>(3) parse the request to determine the specific file being requested; </a:t>
            </a:r>
            <a:endParaRPr lang="en-US" altLang="zh-CN" sz="6700" b="0" i="0" dirty="0">
              <a:solidFill>
                <a:srgbClr val="080808"/>
              </a:solidFill>
              <a:ea typeface="+mn-lt"/>
            </a:endParaRPr>
          </a:p>
          <a:p>
            <a:r>
              <a:rPr lang="en-US" altLang="zh-CN" sz="6700" b="0" i="0" dirty="0">
                <a:solidFill>
                  <a:srgbClr val="080808"/>
                </a:solidFill>
                <a:ea typeface="+mn-lt"/>
              </a:rPr>
              <a:t>(4) get the requested file from the server’s file system; </a:t>
            </a:r>
            <a:endParaRPr lang="en-US" altLang="zh-CN" sz="6700" b="0" i="0" dirty="0">
              <a:solidFill>
                <a:srgbClr val="080808"/>
              </a:solidFill>
              <a:ea typeface="+mn-lt"/>
            </a:endParaRPr>
          </a:p>
          <a:p>
            <a:r>
              <a:rPr lang="en-US" altLang="zh-CN" sz="6700" b="0" i="0" dirty="0">
                <a:solidFill>
                  <a:srgbClr val="080808"/>
                </a:solidFill>
                <a:ea typeface="+mn-lt"/>
              </a:rPr>
              <a:t>(5) create an HTTP response message consisting of the requested file preceded by header lines; and </a:t>
            </a:r>
            <a:endParaRPr lang="en-US" altLang="zh-CN" sz="6700" b="0" i="0" dirty="0">
              <a:solidFill>
                <a:srgbClr val="080808"/>
              </a:solidFill>
              <a:ea typeface="+mn-lt"/>
            </a:endParaRPr>
          </a:p>
          <a:p>
            <a:r>
              <a:rPr lang="en-US" altLang="zh-CN" sz="6700" b="0" i="0" dirty="0">
                <a:solidFill>
                  <a:srgbClr val="080808"/>
                </a:solidFill>
                <a:ea typeface="+mn-lt"/>
              </a:rPr>
              <a:t>(6) send the response over the TCP connection to the requesting browser. If a browser requests a file that is not present in your server, your server should return a “404 Not Found” error message.</a:t>
            </a:r>
            <a:endParaRPr lang="zh-CN" altLang="en-US" sz="3800" dirty="0">
              <a:ea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HTTP Request Message</a:t>
            </a:r>
            <a:endParaRPr lang="zh-CN" altLang="en-US" dirty="0"/>
          </a:p>
        </p:txBody>
      </p:sp>
      <p:sp>
        <p:nvSpPr>
          <p:cNvPr id="4" name="Rectangle 3"/>
          <p:cNvSpPr txBox="1">
            <a:spLocks noChangeArrowheads="1"/>
          </p:cNvSpPr>
          <p:nvPr/>
        </p:nvSpPr>
        <p:spPr>
          <a:xfrm>
            <a:off x="533400" y="1444625"/>
            <a:ext cx="11658600" cy="14292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two types of HTTP messages: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request</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response</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HTTP request message:</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685800" marR="0" lvl="1" indent="-228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ASCII (human-readable format)</a:t>
            </a:r>
            <a:endParaRPr kumimoji="0" lang="en-US" altLang="en-US" sz="2400" b="0" i="0" u="none" strike="noStrike" kern="1200" cap="none" spc="0" normalizeH="0" baseline="0" noProof="0" dirty="0">
              <a:ln>
                <a:noFill/>
              </a:ln>
              <a:solidFill>
                <a:srgbClr val="ED7D31"/>
              </a:solidFill>
              <a:effectLst/>
              <a:uLnTx/>
              <a:uFillTx/>
              <a:latin typeface="Calibri" panose="020F0502020204030204"/>
              <a:ea typeface="MS PGothic" panose="020B0600070205080204" pitchFamily="34" charset="-128"/>
              <a:cs typeface="+mn-cs"/>
            </a:endParaRPr>
          </a:p>
        </p:txBody>
      </p:sp>
      <p:sp>
        <p:nvSpPr>
          <p:cNvPr id="5" name="Text Box 8"/>
          <p:cNvSpPr txBox="1">
            <a:spLocks noChangeArrowheads="1"/>
          </p:cNvSpPr>
          <p:nvPr/>
        </p:nvSpPr>
        <p:spPr bwMode="auto">
          <a:xfrm>
            <a:off x="2771677" y="4189643"/>
            <a:ext cx="107112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header</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9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lines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grpSp>
        <p:nvGrpSpPr>
          <p:cNvPr id="6" name="Group 6"/>
          <p:cNvGrpSpPr/>
          <p:nvPr/>
        </p:nvGrpSpPr>
        <p:grpSpPr>
          <a:xfrm>
            <a:off x="7524296" y="2623511"/>
            <a:ext cx="2834575" cy="849313"/>
            <a:chOff x="7524296" y="2554061"/>
            <a:chExt cx="2834575" cy="849313"/>
          </a:xfrm>
        </p:grpSpPr>
        <p:sp>
          <p:nvSpPr>
            <p:cNvPr id="7" name="Line 17"/>
            <p:cNvSpPr>
              <a:spLocks noChangeShapeType="1"/>
            </p:cNvSpPr>
            <p:nvPr/>
          </p:nvSpPr>
          <p:spPr bwMode="auto">
            <a:xfrm flipH="1">
              <a:off x="7524296" y="2841399"/>
              <a:ext cx="166688" cy="514350"/>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 Box 18"/>
            <p:cNvSpPr txBox="1">
              <a:spLocks noChangeArrowheads="1"/>
            </p:cNvSpPr>
            <p:nvPr/>
          </p:nvSpPr>
          <p:spPr bwMode="auto">
            <a:xfrm>
              <a:off x="7575096" y="2554061"/>
              <a:ext cx="2783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carriage return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19"/>
            <p:cNvSpPr txBox="1">
              <a:spLocks noChangeArrowheads="1"/>
            </p:cNvSpPr>
            <p:nvPr/>
          </p:nvSpPr>
          <p:spPr bwMode="auto">
            <a:xfrm>
              <a:off x="7727496" y="2850924"/>
              <a:ext cx="2149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line-feed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20"/>
            <p:cNvSpPr>
              <a:spLocks noChangeShapeType="1"/>
            </p:cNvSpPr>
            <p:nvPr/>
          </p:nvSpPr>
          <p:spPr bwMode="auto">
            <a:xfrm flipH="1">
              <a:off x="7805284" y="3150961"/>
              <a:ext cx="80962" cy="252413"/>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2"/>
          <p:cNvGrpSpPr/>
          <p:nvPr/>
        </p:nvGrpSpPr>
        <p:grpSpPr>
          <a:xfrm>
            <a:off x="304572" y="3050979"/>
            <a:ext cx="3691165" cy="830997"/>
            <a:chOff x="304572" y="3050979"/>
            <a:chExt cx="3691165" cy="830997"/>
          </a:xfrm>
        </p:grpSpPr>
        <p:sp>
          <p:nvSpPr>
            <p:cNvPr id="12" name="Text Box 5"/>
            <p:cNvSpPr txBox="1">
              <a:spLocks noChangeArrowheads="1"/>
            </p:cNvSpPr>
            <p:nvPr/>
          </p:nvSpPr>
          <p:spPr bwMode="auto">
            <a:xfrm>
              <a:off x="304572" y="3050979"/>
              <a:ext cx="31631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request line (GET, POST, </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 commands)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cxnSp>
          <p:nvCxnSpPr>
            <p:cNvPr id="13" name="Straight Arrow Connector 3"/>
            <p:cNvCxnSpPr/>
            <p:nvPr/>
          </p:nvCxnSpPr>
          <p:spPr>
            <a:xfrm>
              <a:off x="2558822" y="3471412"/>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0"/>
          <p:cNvGrpSpPr/>
          <p:nvPr/>
        </p:nvGrpSpPr>
        <p:grpSpPr>
          <a:xfrm>
            <a:off x="743905" y="5548787"/>
            <a:ext cx="3267254" cy="923330"/>
            <a:chOff x="743905" y="5548787"/>
            <a:chExt cx="3267254" cy="923330"/>
          </a:xfrm>
        </p:grpSpPr>
        <p:sp>
          <p:nvSpPr>
            <p:cNvPr id="15" name="Line 10"/>
            <p:cNvSpPr>
              <a:spLocks noChangeShapeType="1"/>
            </p:cNvSpPr>
            <p:nvPr/>
          </p:nvSpPr>
          <p:spPr bwMode="auto">
            <a:xfrm>
              <a:off x="3499984" y="5710011"/>
              <a:ext cx="511175" cy="0"/>
            </a:xfrm>
            <a:prstGeom prst="line">
              <a:avLst/>
            </a:prstGeom>
            <a:noFill/>
            <a:ln w="19050">
              <a:solidFill>
                <a:srgbClr val="000099"/>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11"/>
            <p:cNvSpPr txBox="1">
              <a:spLocks noChangeArrowheads="1"/>
            </p:cNvSpPr>
            <p:nvPr/>
          </p:nvSpPr>
          <p:spPr bwMode="auto">
            <a:xfrm>
              <a:off x="743905" y="5548787"/>
              <a:ext cx="27716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carriage return, line feed at start of line indicates end of header lines</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grpSp>
      <p:sp>
        <p:nvSpPr>
          <p:cNvPr id="17" name="Left Brace 4"/>
          <p:cNvSpPr/>
          <p:nvPr/>
        </p:nvSpPr>
        <p:spPr>
          <a:xfrm>
            <a:off x="3812583" y="3704095"/>
            <a:ext cx="217442" cy="1797803"/>
          </a:xfrm>
          <a:prstGeom prst="leftBrace">
            <a:avLst/>
          </a:prstGeom>
          <a:ln w="19050">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 Box 16"/>
          <p:cNvSpPr txBox="1">
            <a:spLocks noChangeArrowheads="1"/>
          </p:cNvSpPr>
          <p:nvPr/>
        </p:nvSpPr>
        <p:spPr bwMode="auto">
          <a:xfrm>
            <a:off x="4000046" y="3323999"/>
            <a:ext cx="7921878" cy="234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GET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index.html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 HTTP/1.1\r\n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Host: www-</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net.cs.umass.edu</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User-Agent: Mozilla/5.0 (Macintosh; Intel Mac OS X 10.15; rv:80.0) Gecko/20100101 Firefox/80.0 \r\n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 text/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html,application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xhtml+xml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Accept-Language: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en-us,en;q</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=0.5\r\n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Accept-Encoding: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gzip,deflate</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Connection: keep-alive\r\n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HTTP Response Message</a:t>
            </a:r>
            <a:endParaRPr lang="zh-CN" altLang="en-US" dirty="0"/>
          </a:p>
        </p:txBody>
      </p:sp>
      <p:sp>
        <p:nvSpPr>
          <p:cNvPr id="19" name="Text Box 5"/>
          <p:cNvSpPr txBox="1">
            <a:spLocks noChangeArrowheads="1"/>
          </p:cNvSpPr>
          <p:nvPr/>
        </p:nvSpPr>
        <p:spPr bwMode="auto">
          <a:xfrm>
            <a:off x="889630" y="1555730"/>
            <a:ext cx="4056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status line (protocol</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status code status phrase)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0" name="Text Box 8"/>
          <p:cNvSpPr txBox="1">
            <a:spLocks noChangeArrowheads="1"/>
          </p:cNvSpPr>
          <p:nvPr/>
        </p:nvSpPr>
        <p:spPr bwMode="auto">
          <a:xfrm>
            <a:off x="3979618" y="2984961"/>
            <a:ext cx="1071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header</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 lines</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1" name="Text Box 10"/>
          <p:cNvSpPr txBox="1">
            <a:spLocks noChangeArrowheads="1"/>
          </p:cNvSpPr>
          <p:nvPr/>
        </p:nvSpPr>
        <p:spPr bwMode="auto">
          <a:xfrm>
            <a:off x="828397" y="4607159"/>
            <a:ext cx="360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data, e.g.,  requested</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HTML file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2" name="Rectangle 15"/>
          <p:cNvSpPr>
            <a:spLocks noChangeArrowheads="1"/>
          </p:cNvSpPr>
          <p:nvPr/>
        </p:nvSpPr>
        <p:spPr bwMode="auto">
          <a:xfrm>
            <a:off x="5131481" y="1710879"/>
            <a:ext cx="6311900" cy="349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HTTP/1.1 200 OK</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Date: Tue, 08 Sep 2020 00:53:20 GMT</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Server: Apache/2.4.6 (CentOS) OpenSSL/1.0.2k-fips PHP/7.4.9 </a:t>
            </a:r>
            <a:r>
              <a:rPr kumimoji="0" lang="en-US" sz="1800" b="1" i="0" u="none" strike="noStrike" kern="1200" cap="none" spc="0" normalizeH="0" baseline="0" noProof="0" dirty="0" err="1">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mod_perl</a:t>
            </a: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/2.0.11 Perl/v5.16.3</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C00000"/>
                </a:solidFill>
                <a:effectLst/>
                <a:uLnTx/>
                <a:uFillTx/>
                <a:latin typeface="Courier" pitchFamily="2" charset="0"/>
                <a:ea typeface="MS PGothic" panose="020B0600070205080204" pitchFamily="34" charset="-128"/>
                <a:cs typeface="Courier New" panose="02070309020205020404" pitchFamily="49" charset="0"/>
              </a:rPr>
              <a:t>Last-Modified: Tue, 01 Mar 2016 18:57:50 GMT</a:t>
            </a:r>
            <a:endParaRPr kumimoji="0" lang="en-US" sz="1800" b="1" i="0" u="none" strike="noStrike" kern="1200" cap="none" spc="0" normalizeH="0" baseline="0" noProof="0" dirty="0">
              <a:ln>
                <a:noFill/>
              </a:ln>
              <a:solidFill>
                <a:srgbClr val="C00000"/>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ETag</a:t>
            </a: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 "a5b-52d015789ee9e“ </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Accept-Ranges: bytes</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Content-Length: 2651</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Content-Type: text/html; charset=UTF-8</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it-IT"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data data data data data ... </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cxnSp>
        <p:nvCxnSpPr>
          <p:cNvPr id="23" name="Straight Arrow Connector 93"/>
          <p:cNvCxnSpPr/>
          <p:nvPr/>
        </p:nvCxnSpPr>
        <p:spPr>
          <a:xfrm>
            <a:off x="3593872" y="1845820"/>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94"/>
          <p:cNvCxnSpPr/>
          <p:nvPr/>
        </p:nvCxnSpPr>
        <p:spPr>
          <a:xfrm>
            <a:off x="3642857" y="4850277"/>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sp>
        <p:nvSpPr>
          <p:cNvPr id="25" name="Left Brace 2"/>
          <p:cNvSpPr/>
          <p:nvPr/>
        </p:nvSpPr>
        <p:spPr>
          <a:xfrm>
            <a:off x="4963885" y="2057400"/>
            <a:ext cx="261258" cy="2694214"/>
          </a:xfrm>
          <a:prstGeom prst="leftBrace">
            <a:avLst/>
          </a:prstGeom>
          <a:ln w="22225">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lstStyle/>
          <a:p>
            <a:r>
              <a:rPr lang="en-US" altLang="zh-CN" dirty="0"/>
              <a:t>(1) Write a Python script for HTTP server. The script should be able to read, parse and response HTTP request message. </a:t>
            </a:r>
            <a:endParaRPr lang="en-US" altLang="zh-CN" dirty="0"/>
          </a:p>
          <a:p>
            <a:r>
              <a:rPr lang="en-US" altLang="zh-CN" dirty="0"/>
              <a:t>(2) Open a browser, connect to the server, then request a file named “index.html”.</a:t>
            </a:r>
            <a:endParaRPr lang="en-US" altLang="zh-CN" dirty="0"/>
          </a:p>
          <a:p>
            <a:r>
              <a:rPr lang="en-US" altLang="zh-CN" dirty="0"/>
              <a:t>(3) Browser try to request another file, which is not available on the server so that browser will receive error 404 from the server.</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2: UDP Pinger</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Description</a:t>
            </a:r>
            <a:endParaRPr lang="en-US" altLang="zh-CN" b="1" dirty="0"/>
          </a:p>
          <a:p>
            <a:r>
              <a:rPr lang="en-US" altLang="zh-CN" dirty="0"/>
              <a:t>In this programming assignment, you will write a client ping program in Python. Your client will send a simple ping message to a server, receive a corresponding pong message back from the server, and determine the delay between when the client sent the ping message and received the pong message. This delay is called the Round Trip Time (RTT). The functionality provided by the client and server is similar to the functionality provided by standard ping program available in modern operating systems. Here we will create a nonstandard (but simple!) UDP-based ping program.</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2: UDP Pinger</a:t>
            </a:r>
            <a:endParaRPr lang="zh-CN" altLang="en-US" dirty="0"/>
          </a:p>
        </p:txBody>
      </p:sp>
      <p:sp>
        <p:nvSpPr>
          <p:cNvPr id="3" name="内容占位符 2"/>
          <p:cNvSpPr>
            <a:spLocks noGrp="1"/>
          </p:cNvSpPr>
          <p:nvPr>
            <p:ph idx="1"/>
          </p:nvPr>
        </p:nvSpPr>
        <p:spPr/>
        <p:txBody>
          <a:bodyPr>
            <a:normAutofit/>
          </a:bodyPr>
          <a:lstStyle/>
          <a:p>
            <a:r>
              <a:rPr lang="en-US" altLang="zh-CN" b="1" dirty="0"/>
              <a:t>Requirement</a:t>
            </a:r>
            <a:endParaRPr lang="en-US" altLang="zh-CN" b="1" dirty="0"/>
          </a:p>
          <a:p>
            <a:r>
              <a:rPr lang="en-US" altLang="zh-CN" dirty="0"/>
              <a:t>Your ping program is to send 10 ping messages to the target server over UDP. For each message, your client is to determine and print the RTT when the corresponding pong message is returned. Because UDP is an unreliable protocol, a packet sent by the client or server may be lost. For this reason, the client cannot wait indefinitely for a reply to a ping message. You should have the client wait up to one second for a reply from the server; if no reply is received, the client should assume that the packet was lost and print a message accordingly.</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Write a client and a server scripts. Specifically, your client program should</a:t>
            </a:r>
            <a:endParaRPr lang="en-US" altLang="zh-CN" dirty="0"/>
          </a:p>
          <a:p>
            <a:endParaRPr lang="en-US" altLang="zh-CN" dirty="0"/>
          </a:p>
          <a:p>
            <a:r>
              <a:rPr lang="en-US" altLang="zh-CN" dirty="0"/>
              <a:t>(1) send the ping message using UDP (Note: Unlike TCP, you do not need to establish a connection first, since UDP is a connectionless protocol.)</a:t>
            </a:r>
            <a:endParaRPr lang="en-US" altLang="zh-CN" dirty="0"/>
          </a:p>
          <a:p>
            <a:r>
              <a:rPr lang="en-US" altLang="zh-CN" dirty="0"/>
              <a:t>(2) print the response message from server, if any</a:t>
            </a:r>
            <a:endParaRPr lang="en-US" altLang="zh-CN" dirty="0"/>
          </a:p>
          <a:p>
            <a:r>
              <a:rPr lang="en-US" altLang="zh-CN" dirty="0"/>
              <a:t>(3) calculate and print the round trip time (RTT), in seconds, of each packet, if server responses</a:t>
            </a:r>
            <a:endParaRPr lang="en-US" altLang="zh-CN" dirty="0"/>
          </a:p>
          <a:p>
            <a:r>
              <a:rPr lang="en-US" altLang="zh-CN" dirty="0"/>
              <a:t>(4) otherwise, print "Request timed out"</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Useful Modules and Functions</a:t>
            </a:r>
            <a:endParaRPr lang="zh-CN" altLang="en-US" dirty="0"/>
          </a:p>
        </p:txBody>
      </p:sp>
      <p:sp>
        <p:nvSpPr>
          <p:cNvPr id="3" name="内容占位符 2"/>
          <p:cNvSpPr>
            <a:spLocks noGrp="1"/>
          </p:cNvSpPr>
          <p:nvPr>
            <p:ph idx="1"/>
          </p:nvPr>
        </p:nvSpPr>
        <p:spPr/>
        <p:txBody>
          <a:bodyPr/>
          <a:lstStyle/>
          <a:p>
            <a:r>
              <a:rPr lang="en-US" altLang="zh-CN" dirty="0"/>
              <a:t>Module: </a:t>
            </a:r>
            <a:r>
              <a:rPr lang="en-US" altLang="zh-CN" dirty="0">
                <a:latin typeface="Arial" panose="020B0604020202020204" pitchFamily="34" charset="0"/>
                <a:cs typeface="Arial" panose="020B0604020202020204" pitchFamily="34" charset="0"/>
              </a:rPr>
              <a:t>datetime, statistics, random</a:t>
            </a:r>
            <a:endParaRPr lang="en-US" altLang="zh-CN" dirty="0">
              <a:latin typeface="Arial" panose="020B0604020202020204" pitchFamily="34" charset="0"/>
              <a:cs typeface="Arial" panose="020B0604020202020204" pitchFamily="34" charset="0"/>
            </a:endParaRPr>
          </a:p>
          <a:p>
            <a:r>
              <a:rPr lang="en-US" altLang="zh-CN" dirty="0"/>
              <a:t>Function: </a:t>
            </a:r>
            <a:endParaRPr lang="en-US" altLang="zh-CN" dirty="0"/>
          </a:p>
          <a:p>
            <a:r>
              <a:rPr lang="en-US" altLang="zh-CN" sz="2400" dirty="0" err="1">
                <a:latin typeface="Arial" panose="020B0604020202020204" pitchFamily="34" charset="0"/>
                <a:cs typeface="Arial" panose="020B0604020202020204" pitchFamily="34" charset="0"/>
              </a:rPr>
              <a:t>datetime.datetime.now</a:t>
            </a:r>
            <a:r>
              <a:rPr lang="en-US" altLang="zh-CN" sz="2400" dirty="0">
                <a:latin typeface="Arial" panose="020B0604020202020204" pitchFamily="34" charset="0"/>
                <a:cs typeface="Arial" panose="020B0604020202020204" pitchFamily="34" charset="0"/>
              </a:rPr>
              <a:t>(): return current time</a:t>
            </a:r>
            <a:endParaRPr lang="en-US" altLang="zh-CN" sz="2400" dirty="0">
              <a:latin typeface="Arial" panose="020B0604020202020204" pitchFamily="34" charset="0"/>
              <a:cs typeface="Arial" panose="020B0604020202020204" pitchFamily="34" charset="0"/>
            </a:endParaRPr>
          </a:p>
          <a:p>
            <a:r>
              <a:rPr lang="en-US" altLang="zh-CN" sz="2400" dirty="0" err="1">
                <a:latin typeface="Arial" panose="020B0604020202020204" pitchFamily="34" charset="0"/>
                <a:cs typeface="Arial" panose="020B0604020202020204" pitchFamily="34" charset="0"/>
              </a:rPr>
              <a:t>statistics.mean</a:t>
            </a:r>
            <a:r>
              <a:rPr lang="en-US" altLang="zh-CN" sz="2400" dirty="0">
                <a:latin typeface="Arial" panose="020B0604020202020204" pitchFamily="34" charset="0"/>
                <a:cs typeface="Arial" panose="020B0604020202020204" pitchFamily="34" charset="0"/>
              </a:rPr>
              <a:t>(*data): return mean value of data</a:t>
            </a:r>
            <a:endParaRPr lang="en-US" altLang="zh-CN" sz="2400" dirty="0">
              <a:latin typeface="Arial" panose="020B0604020202020204" pitchFamily="34" charset="0"/>
              <a:cs typeface="Arial" panose="020B0604020202020204" pitchFamily="34" charset="0"/>
            </a:endParaRPr>
          </a:p>
          <a:p>
            <a:r>
              <a:rPr lang="en-US" altLang="zh-CN" sz="2400" dirty="0" err="1">
                <a:latin typeface="Arial" panose="020B0604020202020204" pitchFamily="34" charset="0"/>
                <a:cs typeface="Arial" panose="020B0604020202020204" pitchFamily="34" charset="0"/>
              </a:rPr>
              <a:t>random.randint</a:t>
            </a:r>
            <a:r>
              <a:rPr lang="en-US" altLang="zh-CN" sz="2400" dirty="0">
                <a:latin typeface="Arial" panose="020B0604020202020204" pitchFamily="34" charset="0"/>
                <a:cs typeface="Arial" panose="020B0604020202020204" pitchFamily="34" charset="0"/>
              </a:rPr>
              <a:t>(*a, *b): return random integer in range [a, b], including both end points</a:t>
            </a:r>
            <a:endParaRPr lang="en-US" altLang="zh-CN" sz="2400" dirty="0">
              <a:latin typeface="Arial" panose="020B0604020202020204" pitchFamily="34" charset="0"/>
              <a:cs typeface="Arial" panose="020B0604020202020204" pitchFamily="34" charset="0"/>
            </a:endParaRPr>
          </a:p>
          <a:p>
            <a:r>
              <a:rPr lang="en-US" altLang="zh-CN" dirty="0"/>
              <a:t>In actual application scenarios,</a:t>
            </a:r>
            <a:r>
              <a:rPr lang="zh-CN" altLang="en-US" dirty="0"/>
              <a:t> </a:t>
            </a:r>
            <a:r>
              <a:rPr lang="en-US" altLang="zh-CN" dirty="0"/>
              <a:t>UDP communication does not have a high packet loss rate. So that you may want to have your program 'pretend' to lose packets. Random functions will help you do this.</a:t>
            </a:r>
            <a:endParaRPr lang="zh-CN" altLang="en-US" dirty="0"/>
          </a:p>
        </p:txBody>
      </p:sp>
    </p:spTree>
  </p:cSld>
  <p:clrMapOvr>
    <a:masterClrMapping/>
  </p:clrMapOvr>
</p:sld>
</file>

<file path=ppt/tags/tag1.xml><?xml version="1.0" encoding="utf-8"?>
<p:tagLst xmlns:p="http://schemas.openxmlformats.org/presentationml/2006/main">
  <p:tag name="commondata" val="eyJoZGlkIjoiMzkxYmM0MDczZGZkODY1YWQ1NWMxMDI1NGMyZDNmO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5430</Words>
  <Application>WPS 演示</Application>
  <PresentationFormat>宽屏</PresentationFormat>
  <Paragraphs>145</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JetBrains Mono</vt:lpstr>
      <vt:lpstr>Segoe Print</vt:lpstr>
      <vt:lpstr>Calibri</vt:lpstr>
      <vt:lpstr>MS PGothic</vt:lpstr>
      <vt:lpstr>ZapfDingbats</vt:lpstr>
      <vt:lpstr>Courier New</vt:lpstr>
      <vt:lpstr>Courier</vt:lpstr>
      <vt:lpstr>等线 Light</vt:lpstr>
      <vt:lpstr>等线</vt:lpstr>
      <vt:lpstr>微软雅黑</vt:lpstr>
      <vt:lpstr>Arial Unicode MS</vt:lpstr>
      <vt:lpstr>Office 主题​​</vt:lpstr>
      <vt:lpstr>Computer Networks Fall 2023</vt:lpstr>
      <vt:lpstr>Assignment 1: Web Server Lab</vt:lpstr>
      <vt:lpstr>Review HTTP Request Message</vt:lpstr>
      <vt:lpstr>Review HTTP Response Message</vt:lpstr>
      <vt:lpstr>Experimental steps</vt:lpstr>
      <vt:lpstr>Assignment 2: UDP Pinger</vt:lpstr>
      <vt:lpstr>Assignment 2: UDP Pinger</vt:lpstr>
      <vt:lpstr>Experimental steps</vt:lpstr>
      <vt:lpstr>Useful Modules and Functions</vt:lpstr>
      <vt:lpstr>Assignment 3: FTP</vt:lpstr>
      <vt:lpstr>Experimental steps</vt:lpstr>
      <vt:lpstr>The files you need to upload</vt:lpstr>
      <vt:lpstr>About report</vt:lpstr>
      <vt:lpstr>Standard for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Fall 2021</dc:title>
  <dc:creator>Huawei</dc:creator>
  <cp:lastModifiedBy>爽YY</cp:lastModifiedBy>
  <cp:revision>11</cp:revision>
  <dcterms:created xsi:type="dcterms:W3CDTF">2021-09-11T13:26:00Z</dcterms:created>
  <dcterms:modified xsi:type="dcterms:W3CDTF">2023-10-16T15:31:46Z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978BEB9F1F404DD3880C5CC2954B17F9_12</vt:lpwstr>
  </property>
  <property fmtid="{D5CDD505-2E9C-101B-9397-08002B2CF9AE}" pid="3" name="KSOProductBuildVer">
    <vt:lpwstr>2052-12.1.0.15712</vt:lpwstr>
  </property>
</Properties>
</file>