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304" r:id="rId3"/>
    <p:sldId id="305" r:id="rId4"/>
    <p:sldId id="258" r:id="rId5"/>
    <p:sldId id="288" r:id="rId6"/>
    <p:sldId id="291" r:id="rId7"/>
    <p:sldId id="306" r:id="rId8"/>
    <p:sldId id="293" r:id="rId9"/>
    <p:sldId id="311" r:id="rId10"/>
    <p:sldId id="307" r:id="rId11"/>
    <p:sldId id="298" r:id="rId12"/>
    <p:sldId id="30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8B5-97B1-4326-9FD1-E3DEDF2B1CA4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9AA01-30F6-4120-BECE-57A6178A8E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904F17-ECFF-4AD9-91E2-6471117A22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8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1FE19F-8A09-446A-AC2D-D4899BEC8F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D676-420F-47F8-B022-085833941F5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740-5981-4BF3-9753-4BE1752DA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417A-9088-471D-ABEE-FF2D087B9A2D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ED28-A53A-439C-B4C9-B9AB3D95FA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48445" y="309616"/>
            <a:ext cx="2884123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2020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30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线上商店系统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1C8CA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9956561" y="5998762"/>
            <a:ext cx="207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S235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623C2EB-3A1B-463A-8EA0-E6924D095FD7}"/>
              </a:ext>
            </a:extLst>
          </p:cNvPr>
          <p:cNvSpPr txBox="1"/>
          <p:nvPr/>
        </p:nvSpPr>
        <p:spPr>
          <a:xfrm>
            <a:off x="7706452" y="5373665"/>
            <a:ext cx="182162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苏龙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234097-9500-496B-AD77-852DC91A32BE}"/>
              </a:ext>
            </a:extLst>
          </p:cNvPr>
          <p:cNvSpPr txBox="1"/>
          <p:nvPr/>
        </p:nvSpPr>
        <p:spPr>
          <a:xfrm>
            <a:off x="7155597" y="5936860"/>
            <a:ext cx="24863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宋芳芳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8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  <p:bldP spid="29" grpId="0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三、</a:t>
            </a: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后续需求规划</a:t>
            </a:r>
            <a:endParaRPr kumimoji="0" lang="zh-CN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47711" y="1489363"/>
            <a:ext cx="5042806" cy="1264496"/>
            <a:chOff x="6247711" y="1413010"/>
            <a:chExt cx="5042806" cy="1264496"/>
          </a:xfrm>
        </p:grpSpPr>
        <p:sp>
          <p:nvSpPr>
            <p:cNvPr id="6" name="任意多边形 5"/>
            <p:cNvSpPr/>
            <p:nvPr/>
          </p:nvSpPr>
          <p:spPr>
            <a:xfrm flipH="1">
              <a:off x="6247711" y="1413010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316" y="1691315"/>
              <a:ext cx="771365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18392" y="1518960"/>
              <a:ext cx="3068151" cy="7054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实现购物累计积分，积分兑换优惠券，会员购物时进行专属优惠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24514" y="4011782"/>
            <a:ext cx="5042806" cy="1264496"/>
            <a:chOff x="6324514" y="3935429"/>
            <a:chExt cx="5042806" cy="1264496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6324514" y="3935429"/>
              <a:ext cx="5042806" cy="1264496"/>
            </a:xfrm>
            <a:custGeom>
              <a:avLst/>
              <a:gdLst>
                <a:gd name="connsiteX0" fmla="*/ 4669224 w 5042806"/>
                <a:gd name="connsiteY0" fmla="*/ 126700 h 1264496"/>
                <a:gd name="connsiteX1" fmla="*/ 4890693 w 5042806"/>
                <a:gd name="connsiteY1" fmla="*/ 348169 h 1264496"/>
                <a:gd name="connsiteX2" fmla="*/ 4890693 w 5042806"/>
                <a:gd name="connsiteY2" fmla="*/ 905003 h 1264496"/>
                <a:gd name="connsiteX3" fmla="*/ 4669224 w 5042806"/>
                <a:gd name="connsiteY3" fmla="*/ 1126472 h 1264496"/>
                <a:gd name="connsiteX4" fmla="*/ 4112390 w 5042806"/>
                <a:gd name="connsiteY4" fmla="*/ 1126472 h 1264496"/>
                <a:gd name="connsiteX5" fmla="*/ 3890921 w 5042806"/>
                <a:gd name="connsiteY5" fmla="*/ 905003 h 1264496"/>
                <a:gd name="connsiteX6" fmla="*/ 3890921 w 5042806"/>
                <a:gd name="connsiteY6" fmla="*/ 348169 h 1264496"/>
                <a:gd name="connsiteX7" fmla="*/ 4112390 w 5042806"/>
                <a:gd name="connsiteY7" fmla="*/ 126700 h 1264496"/>
                <a:gd name="connsiteX8" fmla="*/ 4831784 w 5042806"/>
                <a:gd name="connsiteY8" fmla="*/ 0 h 1264496"/>
                <a:gd name="connsiteX9" fmla="*/ 4000656 w 5042806"/>
                <a:gd name="connsiteY9" fmla="*/ 0 h 1264496"/>
                <a:gd name="connsiteX10" fmla="*/ 3996053 w 5042806"/>
                <a:gd name="connsiteY10" fmla="*/ 464 h 1264496"/>
                <a:gd name="connsiteX11" fmla="*/ 632016 w 5042806"/>
                <a:gd name="connsiteY11" fmla="*/ 464 h 1264496"/>
                <a:gd name="connsiteX12" fmla="*/ 0 w 5042806"/>
                <a:gd name="connsiteY12" fmla="*/ 632480 h 1264496"/>
                <a:gd name="connsiteX13" fmla="*/ 632016 w 5042806"/>
                <a:gd name="connsiteY13" fmla="*/ 1264496 h 1264496"/>
                <a:gd name="connsiteX14" fmla="*/ 4000656 w 5042806"/>
                <a:gd name="connsiteY14" fmla="*/ 1264496 h 1264496"/>
                <a:gd name="connsiteX15" fmla="*/ 4218285 w 5042806"/>
                <a:gd name="connsiteY15" fmla="*/ 1264496 h 1264496"/>
                <a:gd name="connsiteX16" fmla="*/ 4831784 w 5042806"/>
                <a:gd name="connsiteY16" fmla="*/ 1264496 h 1264496"/>
                <a:gd name="connsiteX17" fmla="*/ 5042806 w 5042806"/>
                <a:gd name="connsiteY17" fmla="*/ 1053474 h 1264496"/>
                <a:gd name="connsiteX18" fmla="*/ 5042806 w 5042806"/>
                <a:gd name="connsiteY18" fmla="*/ 211022 h 1264496"/>
                <a:gd name="connsiteX19" fmla="*/ 4831784 w 5042806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42806" h="1264496">
                  <a:moveTo>
                    <a:pt x="4669224" y="126700"/>
                  </a:moveTo>
                  <a:cubicBezTo>
                    <a:pt x="4791538" y="126700"/>
                    <a:pt x="4890693" y="225855"/>
                    <a:pt x="4890693" y="348169"/>
                  </a:cubicBezTo>
                  <a:lnTo>
                    <a:pt x="4890693" y="905003"/>
                  </a:lnTo>
                  <a:cubicBezTo>
                    <a:pt x="4890693" y="1027317"/>
                    <a:pt x="4791538" y="1126472"/>
                    <a:pt x="4669224" y="1126472"/>
                  </a:cubicBezTo>
                  <a:lnTo>
                    <a:pt x="4112390" y="1126472"/>
                  </a:lnTo>
                  <a:cubicBezTo>
                    <a:pt x="3990076" y="1126472"/>
                    <a:pt x="3890921" y="1027317"/>
                    <a:pt x="3890921" y="905003"/>
                  </a:cubicBezTo>
                  <a:lnTo>
                    <a:pt x="3890921" y="348169"/>
                  </a:lnTo>
                  <a:cubicBezTo>
                    <a:pt x="3890921" y="225855"/>
                    <a:pt x="3990076" y="126700"/>
                    <a:pt x="4112390" y="126700"/>
                  </a:cubicBezTo>
                  <a:close/>
                  <a:moveTo>
                    <a:pt x="4831784" y="0"/>
                  </a:moveTo>
                  <a:lnTo>
                    <a:pt x="4000656" y="0"/>
                  </a:lnTo>
                  <a:lnTo>
                    <a:pt x="3996053" y="464"/>
                  </a:lnTo>
                  <a:lnTo>
                    <a:pt x="632016" y="464"/>
                  </a:lnTo>
                  <a:cubicBezTo>
                    <a:pt x="282963" y="464"/>
                    <a:pt x="0" y="283427"/>
                    <a:pt x="0" y="632480"/>
                  </a:cubicBezTo>
                  <a:cubicBezTo>
                    <a:pt x="0" y="981533"/>
                    <a:pt x="282963" y="1264496"/>
                    <a:pt x="632016" y="1264496"/>
                  </a:cubicBezTo>
                  <a:lnTo>
                    <a:pt x="4000656" y="1264496"/>
                  </a:lnTo>
                  <a:lnTo>
                    <a:pt x="4218285" y="1264496"/>
                  </a:lnTo>
                  <a:lnTo>
                    <a:pt x="4831784" y="1264496"/>
                  </a:lnTo>
                  <a:cubicBezTo>
                    <a:pt x="4948328" y="1264496"/>
                    <a:pt x="5042806" y="1170018"/>
                    <a:pt x="5042806" y="1053474"/>
                  </a:cubicBezTo>
                  <a:lnTo>
                    <a:pt x="5042806" y="211022"/>
                  </a:lnTo>
                  <a:cubicBezTo>
                    <a:pt x="5042806" y="94478"/>
                    <a:pt x="4948328" y="0"/>
                    <a:pt x="4831784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59223" y="4213734"/>
              <a:ext cx="763351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4742" y="4041379"/>
              <a:ext cx="3169188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商家上架商品，丰富网站的商品种类，增加商品数量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43018" y="2585415"/>
            <a:ext cx="5042806" cy="1264496"/>
            <a:chOff x="843018" y="2509062"/>
            <a:chExt cx="5042806" cy="1264496"/>
          </a:xfrm>
        </p:grpSpPr>
        <p:sp>
          <p:nvSpPr>
            <p:cNvPr id="14" name="任意多边形 13"/>
            <p:cNvSpPr/>
            <p:nvPr/>
          </p:nvSpPr>
          <p:spPr>
            <a:xfrm>
              <a:off x="843018" y="2509062"/>
              <a:ext cx="5042806" cy="1264496"/>
            </a:xfrm>
            <a:custGeom>
              <a:avLst/>
              <a:gdLst>
                <a:gd name="connsiteX0" fmla="*/ 4112392 w 5042806"/>
                <a:gd name="connsiteY0" fmla="*/ 126700 h 1264496"/>
                <a:gd name="connsiteX1" fmla="*/ 3890923 w 5042806"/>
                <a:gd name="connsiteY1" fmla="*/ 348169 h 1264496"/>
                <a:gd name="connsiteX2" fmla="*/ 3890923 w 5042806"/>
                <a:gd name="connsiteY2" fmla="*/ 905003 h 1264496"/>
                <a:gd name="connsiteX3" fmla="*/ 4112392 w 5042806"/>
                <a:gd name="connsiteY3" fmla="*/ 1126472 h 1264496"/>
                <a:gd name="connsiteX4" fmla="*/ 4669226 w 5042806"/>
                <a:gd name="connsiteY4" fmla="*/ 1126472 h 1264496"/>
                <a:gd name="connsiteX5" fmla="*/ 4890695 w 5042806"/>
                <a:gd name="connsiteY5" fmla="*/ 905003 h 1264496"/>
                <a:gd name="connsiteX6" fmla="*/ 4890695 w 5042806"/>
                <a:gd name="connsiteY6" fmla="*/ 348169 h 1264496"/>
                <a:gd name="connsiteX7" fmla="*/ 4669226 w 5042806"/>
                <a:gd name="connsiteY7" fmla="*/ 126700 h 1264496"/>
                <a:gd name="connsiteX8" fmla="*/ 4000656 w 5042806"/>
                <a:gd name="connsiteY8" fmla="*/ 0 h 1264496"/>
                <a:gd name="connsiteX9" fmla="*/ 4831784 w 5042806"/>
                <a:gd name="connsiteY9" fmla="*/ 0 h 1264496"/>
                <a:gd name="connsiteX10" fmla="*/ 5042806 w 5042806"/>
                <a:gd name="connsiteY10" fmla="*/ 211022 h 1264496"/>
                <a:gd name="connsiteX11" fmla="*/ 5042806 w 5042806"/>
                <a:gd name="connsiteY11" fmla="*/ 1053474 h 1264496"/>
                <a:gd name="connsiteX12" fmla="*/ 4831784 w 5042806"/>
                <a:gd name="connsiteY12" fmla="*/ 1264496 h 1264496"/>
                <a:gd name="connsiteX13" fmla="*/ 4218285 w 5042806"/>
                <a:gd name="connsiteY13" fmla="*/ 1264496 h 1264496"/>
                <a:gd name="connsiteX14" fmla="*/ 4000656 w 5042806"/>
                <a:gd name="connsiteY14" fmla="*/ 1264496 h 1264496"/>
                <a:gd name="connsiteX15" fmla="*/ 632016 w 5042806"/>
                <a:gd name="connsiteY15" fmla="*/ 1264496 h 1264496"/>
                <a:gd name="connsiteX16" fmla="*/ 0 w 5042806"/>
                <a:gd name="connsiteY16" fmla="*/ 632480 h 1264496"/>
                <a:gd name="connsiteX17" fmla="*/ 632016 w 5042806"/>
                <a:gd name="connsiteY17" fmla="*/ 464 h 1264496"/>
                <a:gd name="connsiteX18" fmla="*/ 3996053 w 5042806"/>
                <a:gd name="connsiteY18" fmla="*/ 464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42806" h="1264496">
                  <a:moveTo>
                    <a:pt x="4112392" y="126700"/>
                  </a:moveTo>
                  <a:cubicBezTo>
                    <a:pt x="3990078" y="126700"/>
                    <a:pt x="3890923" y="225855"/>
                    <a:pt x="3890923" y="348169"/>
                  </a:cubicBezTo>
                  <a:lnTo>
                    <a:pt x="3890923" y="905003"/>
                  </a:lnTo>
                  <a:cubicBezTo>
                    <a:pt x="3890923" y="1027317"/>
                    <a:pt x="3990078" y="1126472"/>
                    <a:pt x="4112392" y="1126472"/>
                  </a:cubicBezTo>
                  <a:lnTo>
                    <a:pt x="4669226" y="1126472"/>
                  </a:lnTo>
                  <a:cubicBezTo>
                    <a:pt x="4791540" y="1126472"/>
                    <a:pt x="4890695" y="1027317"/>
                    <a:pt x="4890695" y="905003"/>
                  </a:cubicBezTo>
                  <a:lnTo>
                    <a:pt x="4890695" y="348169"/>
                  </a:lnTo>
                  <a:cubicBezTo>
                    <a:pt x="4890695" y="225855"/>
                    <a:pt x="4791540" y="126700"/>
                    <a:pt x="4669226" y="126700"/>
                  </a:cubicBezTo>
                  <a:close/>
                  <a:moveTo>
                    <a:pt x="4000656" y="0"/>
                  </a:moveTo>
                  <a:lnTo>
                    <a:pt x="4831784" y="0"/>
                  </a:lnTo>
                  <a:cubicBezTo>
                    <a:pt x="4948328" y="0"/>
                    <a:pt x="5042806" y="94478"/>
                    <a:pt x="5042806" y="211022"/>
                  </a:cubicBezTo>
                  <a:lnTo>
                    <a:pt x="5042806" y="1053474"/>
                  </a:lnTo>
                  <a:cubicBezTo>
                    <a:pt x="5042806" y="1170018"/>
                    <a:pt x="4948328" y="1264496"/>
                    <a:pt x="4831784" y="1264496"/>
                  </a:cubicBezTo>
                  <a:lnTo>
                    <a:pt x="4218285" y="1264496"/>
                  </a:lnTo>
                  <a:lnTo>
                    <a:pt x="4000656" y="1264496"/>
                  </a:lnTo>
                  <a:lnTo>
                    <a:pt x="632016" y="1264496"/>
                  </a:lnTo>
                  <a:cubicBezTo>
                    <a:pt x="282963" y="1264496"/>
                    <a:pt x="0" y="981533"/>
                    <a:pt x="0" y="632480"/>
                  </a:cubicBezTo>
                  <a:cubicBezTo>
                    <a:pt x="0" y="283427"/>
                    <a:pt x="282963" y="464"/>
                    <a:pt x="632016" y="464"/>
                  </a:cubicBezTo>
                  <a:lnTo>
                    <a:pt x="3996053" y="464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marL="0" marR="0" lvl="0" indent="0" algn="ctr" defTabSz="16446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06042" y="2787367"/>
              <a:ext cx="772969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3571" y="2612678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完善后续的订单流程，规范订单操作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93320" y="2219008"/>
            <a:ext cx="813903" cy="3081331"/>
            <a:chOff x="5693320" y="2142655"/>
            <a:chExt cx="813903" cy="3081331"/>
          </a:xfrm>
        </p:grpSpPr>
        <p:grpSp>
          <p:nvGrpSpPr>
            <p:cNvPr id="18" name="组合 17"/>
            <p:cNvGrpSpPr/>
            <p:nvPr/>
          </p:nvGrpSpPr>
          <p:grpSpPr>
            <a:xfrm>
              <a:off x="5733713" y="3569022"/>
              <a:ext cx="773510" cy="558912"/>
              <a:chOff x="5733713" y="3569022"/>
              <a:chExt cx="773510" cy="558912"/>
            </a:xfrm>
          </p:grpSpPr>
          <p:sp>
            <p:nvSpPr>
              <p:cNvPr id="27" name="矩形 26"/>
              <p:cNvSpPr/>
              <p:nvPr/>
            </p:nvSpPr>
            <p:spPr>
              <a:xfrm flipH="1">
                <a:off x="6127198" y="3935429"/>
                <a:ext cx="38002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flipH="1">
                <a:off x="5939504" y="3761527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flipH="1">
                <a:off x="5733713" y="3569022"/>
                <a:ext cx="205789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693320" y="2142655"/>
              <a:ext cx="627931" cy="558912"/>
              <a:chOff x="5693320" y="2142655"/>
              <a:chExt cx="627931" cy="55891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93320" y="2509062"/>
                <a:ext cx="242921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36241" y="2335160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128746" y="2142655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66859" y="4665074"/>
              <a:ext cx="627931" cy="558912"/>
              <a:chOff x="5766859" y="4665074"/>
              <a:chExt cx="627931" cy="55891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66859" y="5031481"/>
                <a:ext cx="237933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009780" y="4857579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202285" y="4665074"/>
                <a:ext cx="192505" cy="192505"/>
              </a:xfrm>
              <a:prstGeom prst="rect">
                <a:avLst/>
              </a:prstGeom>
              <a:solidFill>
                <a:srgbClr val="FFAB3F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0" vert="horz" wrap="square" lIns="176958" tIns="106473" rIns="176958" bIns="106473" numCol="1" spcCol="1270" anchor="ctr" anchorCtr="0">
                <a:noAutofit/>
              </a:bodyPr>
              <a:lstStyle/>
              <a:p>
                <a:pPr marL="0" marR="0" lvl="0" indent="0" algn="ctr" defTabSz="16446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916558" y="5107834"/>
            <a:ext cx="5019683" cy="1264496"/>
            <a:chOff x="916558" y="5031481"/>
            <a:chExt cx="5019683" cy="1264496"/>
          </a:xfrm>
        </p:grpSpPr>
        <p:sp>
          <p:nvSpPr>
            <p:cNvPr id="31" name="任意多边形 30"/>
            <p:cNvSpPr/>
            <p:nvPr/>
          </p:nvSpPr>
          <p:spPr>
            <a:xfrm>
              <a:off x="916558" y="5031481"/>
              <a:ext cx="5019683" cy="1264496"/>
            </a:xfrm>
            <a:custGeom>
              <a:avLst/>
              <a:gdLst>
                <a:gd name="connsiteX0" fmla="*/ 4112391 w 5019683"/>
                <a:gd name="connsiteY0" fmla="*/ 126700 h 1264496"/>
                <a:gd name="connsiteX1" fmla="*/ 3890922 w 5019683"/>
                <a:gd name="connsiteY1" fmla="*/ 348169 h 1264496"/>
                <a:gd name="connsiteX2" fmla="*/ 3890922 w 5019683"/>
                <a:gd name="connsiteY2" fmla="*/ 905003 h 1264496"/>
                <a:gd name="connsiteX3" fmla="*/ 4112391 w 5019683"/>
                <a:gd name="connsiteY3" fmla="*/ 1126472 h 1264496"/>
                <a:gd name="connsiteX4" fmla="*/ 4669225 w 5019683"/>
                <a:gd name="connsiteY4" fmla="*/ 1126472 h 1264496"/>
                <a:gd name="connsiteX5" fmla="*/ 4890694 w 5019683"/>
                <a:gd name="connsiteY5" fmla="*/ 905003 h 1264496"/>
                <a:gd name="connsiteX6" fmla="*/ 4890694 w 5019683"/>
                <a:gd name="connsiteY6" fmla="*/ 348169 h 1264496"/>
                <a:gd name="connsiteX7" fmla="*/ 4669225 w 5019683"/>
                <a:gd name="connsiteY7" fmla="*/ 126700 h 1264496"/>
                <a:gd name="connsiteX8" fmla="*/ 632248 w 5019683"/>
                <a:gd name="connsiteY8" fmla="*/ 0 h 1264496"/>
                <a:gd name="connsiteX9" fmla="*/ 3977533 w 5019683"/>
                <a:gd name="connsiteY9" fmla="*/ 0 h 1264496"/>
                <a:gd name="connsiteX10" fmla="*/ 4218053 w 5019683"/>
                <a:gd name="connsiteY10" fmla="*/ 0 h 1264496"/>
                <a:gd name="connsiteX11" fmla="*/ 4808661 w 5019683"/>
                <a:gd name="connsiteY11" fmla="*/ 0 h 1264496"/>
                <a:gd name="connsiteX12" fmla="*/ 5019683 w 5019683"/>
                <a:gd name="connsiteY12" fmla="*/ 211022 h 1264496"/>
                <a:gd name="connsiteX13" fmla="*/ 5019683 w 5019683"/>
                <a:gd name="connsiteY13" fmla="*/ 1053473 h 1264496"/>
                <a:gd name="connsiteX14" fmla="*/ 4808661 w 5019683"/>
                <a:gd name="connsiteY14" fmla="*/ 1264495 h 1264496"/>
                <a:gd name="connsiteX15" fmla="*/ 4218063 w 5019683"/>
                <a:gd name="connsiteY15" fmla="*/ 1264495 h 1264496"/>
                <a:gd name="connsiteX16" fmla="*/ 4218053 w 5019683"/>
                <a:gd name="connsiteY16" fmla="*/ 1264496 h 1264496"/>
                <a:gd name="connsiteX17" fmla="*/ 632248 w 5019683"/>
                <a:gd name="connsiteY17" fmla="*/ 1264496 h 1264496"/>
                <a:gd name="connsiteX18" fmla="*/ 0 w 5019683"/>
                <a:gd name="connsiteY18" fmla="*/ 632248 h 1264496"/>
                <a:gd name="connsiteX19" fmla="*/ 632248 w 5019683"/>
                <a:gd name="connsiteY19" fmla="*/ 0 h 126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19683" h="1264496">
                  <a:moveTo>
                    <a:pt x="4112391" y="126700"/>
                  </a:moveTo>
                  <a:cubicBezTo>
                    <a:pt x="3990077" y="126700"/>
                    <a:pt x="3890922" y="225855"/>
                    <a:pt x="3890922" y="348169"/>
                  </a:cubicBezTo>
                  <a:lnTo>
                    <a:pt x="3890922" y="905003"/>
                  </a:lnTo>
                  <a:cubicBezTo>
                    <a:pt x="3890922" y="1027317"/>
                    <a:pt x="3990077" y="1126472"/>
                    <a:pt x="4112391" y="1126472"/>
                  </a:cubicBezTo>
                  <a:lnTo>
                    <a:pt x="4669225" y="1126472"/>
                  </a:lnTo>
                  <a:cubicBezTo>
                    <a:pt x="4791539" y="1126472"/>
                    <a:pt x="4890694" y="1027317"/>
                    <a:pt x="4890694" y="905003"/>
                  </a:cubicBezTo>
                  <a:lnTo>
                    <a:pt x="4890694" y="348169"/>
                  </a:lnTo>
                  <a:cubicBezTo>
                    <a:pt x="4890694" y="225855"/>
                    <a:pt x="4791539" y="126700"/>
                    <a:pt x="4669225" y="126700"/>
                  </a:cubicBezTo>
                  <a:close/>
                  <a:moveTo>
                    <a:pt x="632248" y="0"/>
                  </a:moveTo>
                  <a:lnTo>
                    <a:pt x="3977533" y="0"/>
                  </a:lnTo>
                  <a:lnTo>
                    <a:pt x="4218053" y="0"/>
                  </a:lnTo>
                  <a:lnTo>
                    <a:pt x="4808661" y="0"/>
                  </a:lnTo>
                  <a:cubicBezTo>
                    <a:pt x="4925205" y="0"/>
                    <a:pt x="5019683" y="94478"/>
                    <a:pt x="5019683" y="211022"/>
                  </a:cubicBezTo>
                  <a:lnTo>
                    <a:pt x="5019683" y="1053473"/>
                  </a:lnTo>
                  <a:cubicBezTo>
                    <a:pt x="5019683" y="1170017"/>
                    <a:pt x="4925205" y="1264495"/>
                    <a:pt x="4808661" y="1264495"/>
                  </a:cubicBezTo>
                  <a:lnTo>
                    <a:pt x="4218063" y="1264495"/>
                  </a:lnTo>
                  <a:lnTo>
                    <a:pt x="4218053" y="1264496"/>
                  </a:lnTo>
                  <a:lnTo>
                    <a:pt x="632248" y="1264496"/>
                  </a:lnTo>
                  <a:cubicBezTo>
                    <a:pt x="283067" y="1264496"/>
                    <a:pt x="0" y="981429"/>
                    <a:pt x="0" y="632248"/>
                  </a:cubicBezTo>
                  <a:cubicBezTo>
                    <a:pt x="0" y="283067"/>
                    <a:pt x="283067" y="0"/>
                    <a:pt x="632248" y="0"/>
                  </a:cubicBezTo>
                  <a:close/>
                </a:path>
              </a:pathLst>
            </a:custGeom>
            <a:solidFill>
              <a:srgbClr val="18ADC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99513" y="5309786"/>
              <a:ext cx="657552" cy="70788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rial" panose="020B0604020202020204"/>
                  <a:ea typeface="思源黑体 CN Regular"/>
                  <a:cs typeface="+mn-ea"/>
                </a:rPr>
                <a:t> 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8ADC7"/>
                  </a:solidFill>
                  <a:effectLst/>
                  <a:uLnTx/>
                  <a:uFillTx/>
                  <a:latin typeface="Agency FB" panose="020B0503020202020204" pitchFamily="34" charset="0"/>
                  <a:ea typeface="思源黑体 CN Regular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8ADC7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03571" y="5137431"/>
              <a:ext cx="2919004" cy="7066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实现注册用户开店功能，入驻成为商家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3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3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3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10779124" y="4528072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11745912" y="4670947"/>
            <a:ext cx="369888" cy="736600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9236074" y="5445647"/>
            <a:ext cx="2832100" cy="1416050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9283" y="309616"/>
            <a:ext cx="2842446" cy="187743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600" b="1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20XX</a:t>
            </a:r>
            <a:endParaRPr kumimoji="0" lang="zh-CN" altLang="en-US" sz="11600" b="1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3972495" y="2044031"/>
            <a:ext cx="843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000" spc="3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感谢各位的观看</a:t>
            </a:r>
            <a:endParaRPr lang="en-US" altLang="zh-CN" sz="6000" spc="300" dirty="0">
              <a:solidFill>
                <a:srgbClr val="1C8CA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72" name="TextBox 16"/>
          <p:cNvSpPr txBox="1"/>
          <p:nvPr/>
        </p:nvSpPr>
        <p:spPr>
          <a:xfrm>
            <a:off x="4966541" y="3146831"/>
            <a:ext cx="64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同样适合工作汇报计划、会议策划、路演、商业计划书等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943890" y="3812886"/>
            <a:ext cx="458433" cy="413329"/>
            <a:chOff x="4634991" y="2138335"/>
            <a:chExt cx="428348" cy="386204"/>
          </a:xfrm>
          <a:solidFill>
            <a:schemeClr val="bg1"/>
          </a:solidFill>
        </p:grpSpPr>
        <p:sp>
          <p:nvSpPr>
            <p:cNvPr id="74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5" name="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16684" y="3812886"/>
            <a:ext cx="458433" cy="413329"/>
            <a:chOff x="5076056" y="2138335"/>
            <a:chExt cx="428348" cy="386204"/>
          </a:xfrm>
          <a:solidFill>
            <a:schemeClr val="bg1"/>
          </a:solidFill>
        </p:grpSpPr>
        <p:sp>
          <p:nvSpPr>
            <p:cNvPr id="7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78" name="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463902" y="3812852"/>
            <a:ext cx="458433" cy="413329"/>
            <a:chOff x="5557128" y="2138335"/>
            <a:chExt cx="428348" cy="386204"/>
          </a:xfrm>
          <a:solidFill>
            <a:schemeClr val="bg1"/>
          </a:solidFill>
        </p:grpSpPr>
        <p:sp>
          <p:nvSpPr>
            <p:cNvPr id="80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1" name="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536102" y="3812886"/>
            <a:ext cx="458433" cy="413329"/>
            <a:chOff x="6068610" y="2138335"/>
            <a:chExt cx="428348" cy="386204"/>
          </a:xfrm>
          <a:solidFill>
            <a:schemeClr val="bg1"/>
          </a:solidFill>
        </p:grpSpPr>
        <p:sp>
          <p:nvSpPr>
            <p:cNvPr id="8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4" name="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005929" y="3807753"/>
            <a:ext cx="458433" cy="413329"/>
            <a:chOff x="6623914" y="2138335"/>
            <a:chExt cx="428348" cy="386204"/>
          </a:xfrm>
          <a:solidFill>
            <a:schemeClr val="bg1"/>
          </a:solidFill>
        </p:grpSpPr>
        <p:sp>
          <p:nvSpPr>
            <p:cNvPr id="86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87" name="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 p14:presetBounceEnd="4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 p14:presetBounceEnd="43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 p14:presetBounceEnd="43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 p14:presetBounceEnd="43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 p14:presetBounceEnd="43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3000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3000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5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 tmFilter="0,0; .5, 1; 1, 1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6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4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44" grpId="0" animBg="1"/>
          <p:bldP spid="46" grpId="0" animBg="1"/>
          <p:bldP spid="47" grpId="0" animBg="1"/>
          <p:bldP spid="34" grpId="0" animBg="1"/>
          <p:bldP spid="35" grpId="0" animBg="1"/>
          <p:bldP spid="36" grpId="0" animBg="1"/>
          <p:bldP spid="38" grpId="0"/>
          <p:bldP spid="39" grpId="0"/>
          <p:bldP spid="7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8"/>
          <p:cNvSpPr/>
          <p:nvPr/>
        </p:nvSpPr>
        <p:spPr bwMode="auto">
          <a:xfrm>
            <a:off x="-1" y="-3175"/>
            <a:ext cx="4001497" cy="3999116"/>
          </a:xfrm>
          <a:custGeom>
            <a:avLst/>
            <a:gdLst>
              <a:gd name="T0" fmla="*/ 0 w 1681"/>
              <a:gd name="T1" fmla="*/ 1680 h 1680"/>
              <a:gd name="T2" fmla="*/ 1681 w 1681"/>
              <a:gd name="T3" fmla="*/ 0 h 1680"/>
              <a:gd name="T4" fmla="*/ 0 w 1681"/>
              <a:gd name="T5" fmla="*/ 0 h 1680"/>
              <a:gd name="T6" fmla="*/ 0 w 1681"/>
              <a:gd name="T7" fmla="*/ 168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1" h="1680">
                <a:moveTo>
                  <a:pt x="0" y="1680"/>
                </a:moveTo>
                <a:lnTo>
                  <a:pt x="1681" y="0"/>
                </a:lnTo>
                <a:lnTo>
                  <a:pt x="0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4" name="Freeform 9"/>
          <p:cNvSpPr/>
          <p:nvPr/>
        </p:nvSpPr>
        <p:spPr bwMode="auto">
          <a:xfrm>
            <a:off x="427052" y="1839666"/>
            <a:ext cx="4591843" cy="2297112"/>
          </a:xfrm>
          <a:custGeom>
            <a:avLst/>
            <a:gdLst>
              <a:gd name="T0" fmla="*/ 0 w 1929"/>
              <a:gd name="T1" fmla="*/ 965 h 965"/>
              <a:gd name="T2" fmla="*/ 1929 w 1929"/>
              <a:gd name="T3" fmla="*/ 965 h 965"/>
              <a:gd name="T4" fmla="*/ 965 w 1929"/>
              <a:gd name="T5" fmla="*/ 0 h 965"/>
              <a:gd name="T6" fmla="*/ 0 w 1929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9" h="965">
                <a:moveTo>
                  <a:pt x="0" y="965"/>
                </a:moveTo>
                <a:lnTo>
                  <a:pt x="1929" y="965"/>
                </a:lnTo>
                <a:lnTo>
                  <a:pt x="965" y="0"/>
                </a:lnTo>
                <a:lnTo>
                  <a:pt x="0" y="965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3333348" y="573088"/>
            <a:ext cx="849813" cy="1711527"/>
          </a:xfrm>
          <a:custGeom>
            <a:avLst/>
            <a:gdLst>
              <a:gd name="T0" fmla="*/ 357 w 357"/>
              <a:gd name="T1" fmla="*/ 719 h 719"/>
              <a:gd name="T2" fmla="*/ 357 w 357"/>
              <a:gd name="T3" fmla="*/ 0 h 719"/>
              <a:gd name="T4" fmla="*/ 0 w 357"/>
              <a:gd name="T5" fmla="*/ 359 h 719"/>
              <a:gd name="T6" fmla="*/ 357 w 357"/>
              <a:gd name="T7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719">
                <a:moveTo>
                  <a:pt x="357" y="719"/>
                </a:moveTo>
                <a:lnTo>
                  <a:pt x="357" y="0"/>
                </a:lnTo>
                <a:lnTo>
                  <a:pt x="0" y="359"/>
                </a:lnTo>
                <a:lnTo>
                  <a:pt x="357" y="719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7" name="Freeform 12"/>
          <p:cNvSpPr/>
          <p:nvPr/>
        </p:nvSpPr>
        <p:spPr bwMode="auto">
          <a:xfrm>
            <a:off x="155478" y="4469836"/>
            <a:ext cx="3992820" cy="1991923"/>
          </a:xfrm>
          <a:custGeom>
            <a:avLst/>
            <a:gdLst>
              <a:gd name="T0" fmla="*/ 1335 w 1335"/>
              <a:gd name="T1" fmla="*/ 0 h 666"/>
              <a:gd name="T2" fmla="*/ 0 w 1335"/>
              <a:gd name="T3" fmla="*/ 0 h 666"/>
              <a:gd name="T4" fmla="*/ 668 w 1335"/>
              <a:gd name="T5" fmla="*/ 666 h 666"/>
              <a:gd name="T6" fmla="*/ 1335 w 1335"/>
              <a:gd name="T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666">
                <a:moveTo>
                  <a:pt x="1335" y="0"/>
                </a:moveTo>
                <a:lnTo>
                  <a:pt x="0" y="0"/>
                </a:lnTo>
                <a:lnTo>
                  <a:pt x="668" y="666"/>
                </a:lnTo>
                <a:lnTo>
                  <a:pt x="1335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3196633" y="5221604"/>
            <a:ext cx="804863" cy="1609725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35" name="Freeform 7"/>
          <p:cNvSpPr/>
          <p:nvPr/>
        </p:nvSpPr>
        <p:spPr bwMode="auto">
          <a:xfrm>
            <a:off x="4590110" y="4278415"/>
            <a:ext cx="1262049" cy="2513262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9770569" y="17349"/>
            <a:ext cx="2169760" cy="1231074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目录</a:t>
            </a:r>
          </a:p>
        </p:txBody>
      </p:sp>
      <p:sp>
        <p:nvSpPr>
          <p:cNvPr id="28" name="TextBox 55"/>
          <p:cNvSpPr txBox="1"/>
          <p:nvPr/>
        </p:nvSpPr>
        <p:spPr>
          <a:xfrm>
            <a:off x="9518897" y="1039479"/>
            <a:ext cx="2673103" cy="800187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600" normalizeH="0" baseline="0" noProof="0" dirty="0">
                <a:ln>
                  <a:noFill/>
                </a:ln>
                <a:solidFill>
                  <a:srgbClr val="1D3259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CONTENTS</a:t>
            </a:r>
            <a:endParaRPr kumimoji="0" lang="zh-CN" altLang="en-US" sz="4400" b="0" i="0" u="none" strike="noStrike" kern="1200" cap="none" spc="600" normalizeH="0" baseline="0" noProof="0" dirty="0">
              <a:ln>
                <a:noFill/>
              </a:ln>
              <a:solidFill>
                <a:srgbClr val="1D3259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07792" y="2190454"/>
            <a:ext cx="3978632" cy="643840"/>
            <a:chOff x="1520468" y="3717644"/>
            <a:chExt cx="3978632" cy="643840"/>
          </a:xfrm>
        </p:grpSpPr>
        <p:sp>
          <p:nvSpPr>
            <p:cNvPr id="30" name="文本框 29"/>
            <p:cNvSpPr txBox="1"/>
            <p:nvPr/>
          </p:nvSpPr>
          <p:spPr>
            <a:xfrm>
              <a:off x="1520469" y="37176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项目需求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Century Gothic" panose="020B0502020202020204" pitchFamily="34" charset="0"/>
                  <a:cs typeface="+mn-ea"/>
                </a:rPr>
                <a:t>T</a:t>
              </a:r>
              <a:r>
                <a:rPr lang="en-US" altLang="zh-CN" sz="1000" dirty="0"/>
                <a:t>arget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	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18851" y="3956495"/>
            <a:ext cx="3978632" cy="643840"/>
            <a:chOff x="1520468" y="3717644"/>
            <a:chExt cx="3978632" cy="643840"/>
          </a:xfrm>
        </p:grpSpPr>
        <p:sp>
          <p:nvSpPr>
            <p:cNvPr id="41" name="文本框 40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zh-CN" altLang="en-US" sz="2400" dirty="0">
                  <a:solidFill>
                    <a:prstClr val="black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项目完成情况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All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60861" y="5535046"/>
            <a:ext cx="3978632" cy="643840"/>
            <a:chOff x="1520468" y="3717644"/>
            <a:chExt cx="3978632" cy="643840"/>
          </a:xfrm>
        </p:grpSpPr>
        <p:sp>
          <p:nvSpPr>
            <p:cNvPr id="48" name="文本框 47"/>
            <p:cNvSpPr txBox="1"/>
            <p:nvPr/>
          </p:nvSpPr>
          <p:spPr>
            <a:xfrm>
              <a:off x="1520469" y="371764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rPr>
                <a:t>后续需求规划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Regular"/>
                  <a:cs typeface="+mn-ea"/>
                </a:rPr>
                <a:t>Else	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34" grpId="0" animBg="1"/>
      <p:bldP spid="35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项目需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C8CA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Realize online shopping and provide convenient services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一、目标需求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6132" y="2059435"/>
            <a:ext cx="4162220" cy="4166542"/>
            <a:chOff x="827030" y="2100075"/>
            <a:chExt cx="4162220" cy="4166542"/>
          </a:xfrm>
        </p:grpSpPr>
        <p:sp>
          <p:nvSpPr>
            <p:cNvPr id="6" name="任意多边形 5"/>
            <p:cNvSpPr/>
            <p:nvPr/>
          </p:nvSpPr>
          <p:spPr>
            <a:xfrm>
              <a:off x="837251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2902345" y="2100075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flipV="1">
              <a:off x="827030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 flipV="1">
              <a:off x="2905979" y="4183346"/>
              <a:ext cx="2083271" cy="2083271"/>
            </a:xfrm>
            <a:custGeom>
              <a:avLst/>
              <a:gdLst>
                <a:gd name="connsiteX0" fmla="*/ 2083271 w 2083271"/>
                <a:gd name="connsiteY0" fmla="*/ 0 h 2083271"/>
                <a:gd name="connsiteX1" fmla="*/ 2083271 w 2083271"/>
                <a:gd name="connsiteY1" fmla="*/ 969964 h 2083271"/>
                <a:gd name="connsiteX2" fmla="*/ 2083270 w 2083271"/>
                <a:gd name="connsiteY2" fmla="*/ 969964 h 2083271"/>
                <a:gd name="connsiteX3" fmla="*/ 969964 w 2083271"/>
                <a:gd name="connsiteY3" fmla="*/ 2083270 h 2083271"/>
                <a:gd name="connsiteX4" fmla="*/ 969964 w 2083271"/>
                <a:gd name="connsiteY4" fmla="*/ 2083271 h 2083271"/>
                <a:gd name="connsiteX5" fmla="*/ 0 w 2083271"/>
                <a:gd name="connsiteY5" fmla="*/ 2083271 h 2083271"/>
                <a:gd name="connsiteX6" fmla="*/ 251440 w 2083271"/>
                <a:gd name="connsiteY6" fmla="*/ 1090260 h 2083271"/>
                <a:gd name="connsiteX7" fmla="*/ 355611 w 2083271"/>
                <a:gd name="connsiteY7" fmla="*/ 918789 h 2083271"/>
                <a:gd name="connsiteX8" fmla="*/ 355611 w 2083271"/>
                <a:gd name="connsiteY8" fmla="*/ 447241 h 2083271"/>
                <a:gd name="connsiteX9" fmla="*/ 796199 w 2083271"/>
                <a:gd name="connsiteY9" fmla="*/ 447241 h 2083271"/>
                <a:gd name="connsiteX10" fmla="*/ 918494 w 2083271"/>
                <a:gd name="connsiteY10" fmla="*/ 355790 h 2083271"/>
                <a:gd name="connsiteX11" fmla="*/ 2083271 w 2083271"/>
                <a:gd name="connsiteY11" fmla="*/ 0 h 20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3271" h="2083271">
                  <a:moveTo>
                    <a:pt x="2083271" y="0"/>
                  </a:moveTo>
                  <a:lnTo>
                    <a:pt x="2083271" y="969964"/>
                  </a:lnTo>
                  <a:lnTo>
                    <a:pt x="2083270" y="969964"/>
                  </a:lnTo>
                  <a:cubicBezTo>
                    <a:pt x="1468408" y="969964"/>
                    <a:pt x="969964" y="1468408"/>
                    <a:pt x="969964" y="2083270"/>
                  </a:cubicBezTo>
                  <a:lnTo>
                    <a:pt x="969964" y="2083271"/>
                  </a:lnTo>
                  <a:lnTo>
                    <a:pt x="0" y="2083271"/>
                  </a:lnTo>
                  <a:cubicBezTo>
                    <a:pt x="0" y="1723721"/>
                    <a:pt x="91085" y="1385446"/>
                    <a:pt x="251440" y="1090260"/>
                  </a:cubicBezTo>
                  <a:lnTo>
                    <a:pt x="355611" y="918789"/>
                  </a:lnTo>
                  <a:lnTo>
                    <a:pt x="355611" y="447241"/>
                  </a:lnTo>
                  <a:lnTo>
                    <a:pt x="796199" y="447241"/>
                  </a:lnTo>
                  <a:lnTo>
                    <a:pt x="918494" y="355790"/>
                  </a:lnTo>
                  <a:cubicBezTo>
                    <a:pt x="1250987" y="131163"/>
                    <a:pt x="1651812" y="0"/>
                    <a:pt x="2083271" y="0"/>
                  </a:cubicBezTo>
                  <a:close/>
                </a:path>
              </a:pathLst>
            </a:cu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18900000">
              <a:off x="1167504" y="2573044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18900000">
              <a:off x="997291" y="2971987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65" dirty="0">
                  <a:solidFill>
                    <a:prstClr val="white"/>
                  </a:solidFill>
                  <a:latin typeface="思源黑体 CN Regular"/>
                  <a:ea typeface="思源黑体 CN Regular"/>
                  <a:cs typeface="+mn-ea"/>
                </a:rPr>
                <a:t>账户信息</a:t>
              </a: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管理</a:t>
              </a:r>
            </a:p>
          </p:txBody>
        </p:sp>
        <p:sp>
          <p:nvSpPr>
            <p:cNvPr id="12" name="文本框 32"/>
            <p:cNvSpPr txBox="1"/>
            <p:nvPr/>
          </p:nvSpPr>
          <p:spPr>
            <a:xfrm rot="2700000" flipH="1">
              <a:off x="3895720" y="2591076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3" name="文本框 33"/>
            <p:cNvSpPr txBox="1"/>
            <p:nvPr/>
          </p:nvSpPr>
          <p:spPr>
            <a:xfrm rot="2700000" flipH="1">
              <a:off x="3059596" y="2989706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商品查询</a:t>
              </a:r>
            </a:p>
          </p:txBody>
        </p:sp>
        <p:sp>
          <p:nvSpPr>
            <p:cNvPr id="14" name="文本框 34"/>
            <p:cNvSpPr txBox="1"/>
            <p:nvPr/>
          </p:nvSpPr>
          <p:spPr>
            <a:xfrm rot="13500000" flipH="1" flipV="1">
              <a:off x="928453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订单管理</a:t>
              </a:r>
            </a:p>
          </p:txBody>
        </p:sp>
        <p:sp>
          <p:nvSpPr>
            <p:cNvPr id="15" name="文本框 35"/>
            <p:cNvSpPr txBox="1"/>
            <p:nvPr/>
          </p:nvSpPr>
          <p:spPr>
            <a:xfrm rot="13500000" flipH="1" flipV="1">
              <a:off x="1139793" y="5215735"/>
              <a:ext cx="813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6" name="文本框 36"/>
            <p:cNvSpPr txBox="1"/>
            <p:nvPr/>
          </p:nvSpPr>
          <p:spPr>
            <a:xfrm rot="8100000" flipH="1" flipV="1">
              <a:off x="3940864" y="5116618"/>
              <a:ext cx="813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04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  <p:sp>
          <p:nvSpPr>
            <p:cNvPr id="17" name="文本框 37"/>
            <p:cNvSpPr txBox="1"/>
            <p:nvPr/>
          </p:nvSpPr>
          <p:spPr>
            <a:xfrm rot="8100000" flipV="1">
              <a:off x="3083192" y="4967178"/>
              <a:ext cx="1858038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辅助功能</a:t>
              </a:r>
            </a:p>
          </p:txBody>
        </p:sp>
      </p:grpSp>
      <p:sp>
        <p:nvSpPr>
          <p:cNvPr id="18" name="平行四边形 17"/>
          <p:cNvSpPr/>
          <p:nvPr/>
        </p:nvSpPr>
        <p:spPr>
          <a:xfrm>
            <a:off x="6064181" y="2806368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6064181" y="3885304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6064181" y="4964240"/>
            <a:ext cx="5024375" cy="374087"/>
          </a:xfrm>
          <a:prstGeom prst="parallelogram">
            <a:avLst>
              <a:gd name="adj" fmla="val 222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064181" y="2081994"/>
            <a:ext cx="5024375" cy="724373"/>
            <a:chOff x="6065079" y="2122634"/>
            <a:chExt cx="5024375" cy="724373"/>
          </a:xfrm>
        </p:grpSpPr>
        <p:sp>
          <p:nvSpPr>
            <p:cNvPr id="22" name="矩形 21"/>
            <p:cNvSpPr/>
            <p:nvPr/>
          </p:nvSpPr>
          <p:spPr>
            <a:xfrm>
              <a:off x="6065079" y="2142157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3" name="Freeform 48"/>
            <p:cNvSpPr>
              <a:spLocks noEditPoints="1"/>
            </p:cNvSpPr>
            <p:nvPr/>
          </p:nvSpPr>
          <p:spPr bwMode="auto">
            <a:xfrm>
              <a:off x="6210081" y="2257870"/>
              <a:ext cx="450099" cy="430834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6909599" y="2122634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用户在网站注册账户，作为在此网站的唯一凭证，凭此账号享受本站点提供的一系列服务。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64181" y="3180447"/>
            <a:ext cx="5024375" cy="704858"/>
            <a:chOff x="6065079" y="3221087"/>
            <a:chExt cx="5024375" cy="704858"/>
          </a:xfrm>
        </p:grpSpPr>
        <p:sp>
          <p:nvSpPr>
            <p:cNvPr id="26" name="矩形 25"/>
            <p:cNvSpPr/>
            <p:nvPr/>
          </p:nvSpPr>
          <p:spPr>
            <a:xfrm>
              <a:off x="6065079" y="3221094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245833" y="3391533"/>
              <a:ext cx="377431" cy="396542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6909598" y="3221087"/>
              <a:ext cx="4179855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网上超市提供 了大量优质商品，扩大了用户的选择范围，提供便捷的购买方式。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64181" y="4248118"/>
            <a:ext cx="5024375" cy="716125"/>
            <a:chOff x="6065079" y="4288758"/>
            <a:chExt cx="5024375" cy="716125"/>
          </a:xfrm>
        </p:grpSpPr>
        <p:sp>
          <p:nvSpPr>
            <p:cNvPr id="30" name="矩形 29"/>
            <p:cNvSpPr/>
            <p:nvPr/>
          </p:nvSpPr>
          <p:spPr>
            <a:xfrm>
              <a:off x="6065079" y="4300032"/>
              <a:ext cx="5024375" cy="704851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276495" y="4468176"/>
              <a:ext cx="346769" cy="43608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6909598" y="4288758"/>
              <a:ext cx="4179855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Regular"/>
                  <a:ea typeface="思源黑体 CN Regular"/>
                  <a:cs typeface="+mn-ea"/>
                </a:rPr>
                <a:t>用户可以实时查询订单信息。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64181" y="5338323"/>
            <a:ext cx="5024375" cy="713506"/>
            <a:chOff x="6065079" y="5378963"/>
            <a:chExt cx="5024375" cy="713506"/>
          </a:xfrm>
        </p:grpSpPr>
        <p:sp>
          <p:nvSpPr>
            <p:cNvPr id="34" name="矩形 33"/>
            <p:cNvSpPr/>
            <p:nvPr/>
          </p:nvSpPr>
          <p:spPr>
            <a:xfrm>
              <a:off x="6065079" y="5378963"/>
              <a:ext cx="5024375" cy="704850"/>
            </a:xfrm>
            <a:prstGeom prst="rect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6194790" y="5595811"/>
              <a:ext cx="510180" cy="406852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6909597" y="5387211"/>
              <a:ext cx="4179855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dirty="0">
                  <a:solidFill>
                    <a:srgbClr val="FFFFFF"/>
                  </a:solidFill>
                  <a:latin typeface="思源黑体 CN Regular"/>
                  <a:ea typeface="思源黑体 CN Regular"/>
                  <a:cs typeface="+mn-ea"/>
                </a:rPr>
                <a:t>另外提供了收藏，购物车，浏览记录等更加方便快捷的服务。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2170424" y="3860191"/>
            <a:ext cx="155042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srgbClr val="FFAB3F"/>
                </a:solidFill>
                <a:latin typeface="思源黑体 CN Regular"/>
                <a:ea typeface="思源黑体 CN Regular"/>
                <a:cs typeface="+mn-ea"/>
              </a:rPr>
              <a:t>网上超市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459009" y="2338323"/>
            <a:ext cx="4554539" cy="4198939"/>
          </a:xfrm>
          <a:custGeom>
            <a:avLst/>
            <a:gdLst>
              <a:gd name="T0" fmla="*/ 3254 w 6460"/>
              <a:gd name="T1" fmla="*/ 2615 h 5945"/>
              <a:gd name="T2" fmla="*/ 3254 w 6460"/>
              <a:gd name="T3" fmla="*/ 2615 h 5945"/>
              <a:gd name="T4" fmla="*/ 3254 w 6460"/>
              <a:gd name="T5" fmla="*/ 2615 h 5945"/>
              <a:gd name="T6" fmla="*/ 3271 w 6460"/>
              <a:gd name="T7" fmla="*/ 2615 h 5945"/>
              <a:gd name="T8" fmla="*/ 4159 w 6460"/>
              <a:gd name="T9" fmla="*/ 3503 h 5945"/>
              <a:gd name="T10" fmla="*/ 4029 w 6460"/>
              <a:gd name="T11" fmla="*/ 3966 h 5945"/>
              <a:gd name="T12" fmla="*/ 4029 w 6460"/>
              <a:gd name="T13" fmla="*/ 3967 h 5945"/>
              <a:gd name="T14" fmla="*/ 4032 w 6460"/>
              <a:gd name="T15" fmla="*/ 3964 h 5945"/>
              <a:gd name="T16" fmla="*/ 3999 w 6460"/>
              <a:gd name="T17" fmla="*/ 4021 h 5945"/>
              <a:gd name="T18" fmla="*/ 3675 w 6460"/>
              <a:gd name="T19" fmla="*/ 4345 h 5945"/>
              <a:gd name="T20" fmla="*/ 2461 w 6460"/>
              <a:gd name="T21" fmla="*/ 4020 h 5945"/>
              <a:gd name="T22" fmla="*/ 2462 w 6460"/>
              <a:gd name="T23" fmla="*/ 4024 h 5945"/>
              <a:gd name="T24" fmla="*/ 2429 w 6460"/>
              <a:gd name="T25" fmla="*/ 3965 h 5945"/>
              <a:gd name="T26" fmla="*/ 2431 w 6460"/>
              <a:gd name="T27" fmla="*/ 3967 h 5945"/>
              <a:gd name="T28" fmla="*/ 2431 w 6460"/>
              <a:gd name="T29" fmla="*/ 3966 h 5945"/>
              <a:gd name="T30" fmla="*/ 2300 w 6460"/>
              <a:gd name="T31" fmla="*/ 3503 h 5945"/>
              <a:gd name="T32" fmla="*/ 3189 w 6460"/>
              <a:gd name="T33" fmla="*/ 2615 h 5945"/>
              <a:gd name="T34" fmla="*/ 3206 w 6460"/>
              <a:gd name="T35" fmla="*/ 2615 h 5945"/>
              <a:gd name="T36" fmla="*/ 3206 w 6460"/>
              <a:gd name="T37" fmla="*/ 2615 h 5945"/>
              <a:gd name="T38" fmla="*/ 3205 w 6460"/>
              <a:gd name="T39" fmla="*/ 2615 h 5945"/>
              <a:gd name="T40" fmla="*/ 3230 w 6460"/>
              <a:gd name="T41" fmla="*/ 2615 h 5945"/>
              <a:gd name="T42" fmla="*/ 3254 w 6460"/>
              <a:gd name="T43" fmla="*/ 2615 h 5945"/>
              <a:gd name="T44" fmla="*/ 5109 w 6460"/>
              <a:gd name="T45" fmla="*/ 3331 h 5945"/>
              <a:gd name="T46" fmla="*/ 5110 w 6460"/>
              <a:gd name="T47" fmla="*/ 3330 h 5945"/>
              <a:gd name="T48" fmla="*/ 4221 w 6460"/>
              <a:gd name="T49" fmla="*/ 2442 h 5945"/>
              <a:gd name="T50" fmla="*/ 4338 w 6460"/>
              <a:gd name="T51" fmla="*/ 2002 h 5945"/>
              <a:gd name="T52" fmla="*/ 4538 w 6460"/>
              <a:gd name="T53" fmla="*/ 1307 h 5945"/>
              <a:gd name="T54" fmla="*/ 3230 w 6460"/>
              <a:gd name="T55" fmla="*/ 0 h 5945"/>
              <a:gd name="T56" fmla="*/ 1923 w 6460"/>
              <a:gd name="T57" fmla="*/ 1307 h 5945"/>
              <a:gd name="T58" fmla="*/ 2119 w 6460"/>
              <a:gd name="T59" fmla="*/ 1997 h 5945"/>
              <a:gd name="T60" fmla="*/ 2118 w 6460"/>
              <a:gd name="T61" fmla="*/ 1996 h 5945"/>
              <a:gd name="T62" fmla="*/ 2118 w 6460"/>
              <a:gd name="T63" fmla="*/ 1996 h 5945"/>
              <a:gd name="T64" fmla="*/ 2238 w 6460"/>
              <a:gd name="T65" fmla="*/ 2442 h 5945"/>
              <a:gd name="T66" fmla="*/ 1350 w 6460"/>
              <a:gd name="T67" fmla="*/ 3330 h 5945"/>
              <a:gd name="T68" fmla="*/ 1351 w 6460"/>
              <a:gd name="T69" fmla="*/ 3331 h 5945"/>
              <a:gd name="T70" fmla="*/ 1307 w 6460"/>
              <a:gd name="T71" fmla="*/ 3330 h 5945"/>
              <a:gd name="T72" fmla="*/ 0 w 6460"/>
              <a:gd name="T73" fmla="*/ 4637 h 5945"/>
              <a:gd name="T74" fmla="*/ 1307 w 6460"/>
              <a:gd name="T75" fmla="*/ 5945 h 5945"/>
              <a:gd name="T76" fmla="*/ 2452 w 6460"/>
              <a:gd name="T77" fmla="*/ 5271 h 5945"/>
              <a:gd name="T78" fmla="*/ 2451 w 6460"/>
              <a:gd name="T79" fmla="*/ 5274 h 5945"/>
              <a:gd name="T80" fmla="*/ 2451 w 6460"/>
              <a:gd name="T81" fmla="*/ 5274 h 5945"/>
              <a:gd name="T82" fmla="*/ 2787 w 6460"/>
              <a:gd name="T83" fmla="*/ 4929 h 5945"/>
              <a:gd name="T84" fmla="*/ 3992 w 6460"/>
              <a:gd name="T85" fmla="*/ 5241 h 5945"/>
              <a:gd name="T86" fmla="*/ 5153 w 6460"/>
              <a:gd name="T87" fmla="*/ 5945 h 5945"/>
              <a:gd name="T88" fmla="*/ 6460 w 6460"/>
              <a:gd name="T89" fmla="*/ 4637 h 5945"/>
              <a:gd name="T90" fmla="*/ 5153 w 6460"/>
              <a:gd name="T91" fmla="*/ 3330 h 5945"/>
              <a:gd name="T92" fmla="*/ 5109 w 6460"/>
              <a:gd name="T93" fmla="*/ 3331 h 5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60" h="5945">
                <a:moveTo>
                  <a:pt x="3254" y="2615"/>
                </a:moveTo>
                <a:lnTo>
                  <a:pt x="3254" y="2615"/>
                </a:lnTo>
                <a:lnTo>
                  <a:pt x="3254" y="2615"/>
                </a:lnTo>
                <a:cubicBezTo>
                  <a:pt x="3259" y="2615"/>
                  <a:pt x="3265" y="2615"/>
                  <a:pt x="3271" y="2615"/>
                </a:cubicBezTo>
                <a:cubicBezTo>
                  <a:pt x="3761" y="2615"/>
                  <a:pt x="4159" y="3013"/>
                  <a:pt x="4159" y="3503"/>
                </a:cubicBezTo>
                <a:cubicBezTo>
                  <a:pt x="4159" y="3673"/>
                  <a:pt x="4111" y="3832"/>
                  <a:pt x="4029" y="3966"/>
                </a:cubicBezTo>
                <a:lnTo>
                  <a:pt x="4029" y="3967"/>
                </a:lnTo>
                <a:lnTo>
                  <a:pt x="4032" y="3964"/>
                </a:lnTo>
                <a:cubicBezTo>
                  <a:pt x="4021" y="3983"/>
                  <a:pt x="4010" y="4002"/>
                  <a:pt x="3999" y="4021"/>
                </a:cubicBezTo>
                <a:cubicBezTo>
                  <a:pt x="3924" y="4151"/>
                  <a:pt x="3815" y="4264"/>
                  <a:pt x="3675" y="4345"/>
                </a:cubicBezTo>
                <a:cubicBezTo>
                  <a:pt x="3250" y="4590"/>
                  <a:pt x="2707" y="4444"/>
                  <a:pt x="2461" y="4020"/>
                </a:cubicBezTo>
                <a:lnTo>
                  <a:pt x="2462" y="4024"/>
                </a:lnTo>
                <a:cubicBezTo>
                  <a:pt x="2451" y="4004"/>
                  <a:pt x="2440" y="3984"/>
                  <a:pt x="2429" y="3965"/>
                </a:cubicBezTo>
                <a:lnTo>
                  <a:pt x="2431" y="3967"/>
                </a:lnTo>
                <a:lnTo>
                  <a:pt x="2431" y="3966"/>
                </a:lnTo>
                <a:cubicBezTo>
                  <a:pt x="2348" y="3832"/>
                  <a:pt x="2300" y="3673"/>
                  <a:pt x="2300" y="3503"/>
                </a:cubicBezTo>
                <a:cubicBezTo>
                  <a:pt x="2300" y="3013"/>
                  <a:pt x="2698" y="2615"/>
                  <a:pt x="3189" y="2615"/>
                </a:cubicBezTo>
                <a:cubicBezTo>
                  <a:pt x="3194" y="2615"/>
                  <a:pt x="3200" y="2615"/>
                  <a:pt x="3206" y="2615"/>
                </a:cubicBezTo>
                <a:lnTo>
                  <a:pt x="3206" y="2615"/>
                </a:lnTo>
                <a:lnTo>
                  <a:pt x="3205" y="2615"/>
                </a:lnTo>
                <a:cubicBezTo>
                  <a:pt x="3213" y="2615"/>
                  <a:pt x="3222" y="2615"/>
                  <a:pt x="3230" y="2615"/>
                </a:cubicBezTo>
                <a:cubicBezTo>
                  <a:pt x="3238" y="2615"/>
                  <a:pt x="3246" y="2615"/>
                  <a:pt x="3254" y="2615"/>
                </a:cubicBezTo>
                <a:close/>
                <a:moveTo>
                  <a:pt x="5109" y="3331"/>
                </a:moveTo>
                <a:lnTo>
                  <a:pt x="5110" y="3330"/>
                </a:lnTo>
                <a:cubicBezTo>
                  <a:pt x="4619" y="3330"/>
                  <a:pt x="4221" y="2933"/>
                  <a:pt x="4221" y="2442"/>
                </a:cubicBezTo>
                <a:cubicBezTo>
                  <a:pt x="4221" y="2282"/>
                  <a:pt x="4264" y="2132"/>
                  <a:pt x="4338" y="2002"/>
                </a:cubicBezTo>
                <a:cubicBezTo>
                  <a:pt x="4464" y="1801"/>
                  <a:pt x="4538" y="1563"/>
                  <a:pt x="4538" y="1307"/>
                </a:cubicBezTo>
                <a:cubicBezTo>
                  <a:pt x="4538" y="585"/>
                  <a:pt x="3952" y="0"/>
                  <a:pt x="3230" y="0"/>
                </a:cubicBezTo>
                <a:cubicBezTo>
                  <a:pt x="2508" y="0"/>
                  <a:pt x="1923" y="585"/>
                  <a:pt x="1923" y="1307"/>
                </a:cubicBezTo>
                <a:cubicBezTo>
                  <a:pt x="1923" y="1560"/>
                  <a:pt x="1995" y="1797"/>
                  <a:pt x="2119" y="1997"/>
                </a:cubicBezTo>
                <a:lnTo>
                  <a:pt x="2118" y="1996"/>
                </a:lnTo>
                <a:lnTo>
                  <a:pt x="2118" y="1996"/>
                </a:lnTo>
                <a:cubicBezTo>
                  <a:pt x="2194" y="2127"/>
                  <a:pt x="2238" y="2279"/>
                  <a:pt x="2238" y="2442"/>
                </a:cubicBezTo>
                <a:cubicBezTo>
                  <a:pt x="2238" y="2933"/>
                  <a:pt x="1840" y="3330"/>
                  <a:pt x="1350" y="3330"/>
                </a:cubicBezTo>
                <a:lnTo>
                  <a:pt x="1351" y="3331"/>
                </a:lnTo>
                <a:cubicBezTo>
                  <a:pt x="1336" y="3330"/>
                  <a:pt x="1322" y="3330"/>
                  <a:pt x="1307" y="3330"/>
                </a:cubicBezTo>
                <a:cubicBezTo>
                  <a:pt x="585" y="3330"/>
                  <a:pt x="0" y="3915"/>
                  <a:pt x="0" y="4637"/>
                </a:cubicBezTo>
                <a:cubicBezTo>
                  <a:pt x="0" y="5359"/>
                  <a:pt x="585" y="5945"/>
                  <a:pt x="1307" y="5945"/>
                </a:cubicBezTo>
                <a:cubicBezTo>
                  <a:pt x="1800" y="5945"/>
                  <a:pt x="2228" y="5673"/>
                  <a:pt x="2452" y="5271"/>
                </a:cubicBezTo>
                <a:lnTo>
                  <a:pt x="2451" y="5274"/>
                </a:lnTo>
                <a:lnTo>
                  <a:pt x="2451" y="5274"/>
                </a:lnTo>
                <a:cubicBezTo>
                  <a:pt x="2527" y="5135"/>
                  <a:pt x="2640" y="5014"/>
                  <a:pt x="2787" y="4929"/>
                </a:cubicBezTo>
                <a:cubicBezTo>
                  <a:pt x="3207" y="4687"/>
                  <a:pt x="3743" y="4827"/>
                  <a:pt x="3992" y="5241"/>
                </a:cubicBezTo>
                <a:cubicBezTo>
                  <a:pt x="4210" y="5659"/>
                  <a:pt x="4648" y="5945"/>
                  <a:pt x="5153" y="5945"/>
                </a:cubicBezTo>
                <a:cubicBezTo>
                  <a:pt x="5875" y="5945"/>
                  <a:pt x="6460" y="5359"/>
                  <a:pt x="6460" y="4637"/>
                </a:cubicBezTo>
                <a:cubicBezTo>
                  <a:pt x="6460" y="3915"/>
                  <a:pt x="5875" y="3330"/>
                  <a:pt x="5153" y="3330"/>
                </a:cubicBezTo>
                <a:cubicBezTo>
                  <a:pt x="5138" y="3330"/>
                  <a:pt x="5123" y="3330"/>
                  <a:pt x="5109" y="3331"/>
                </a:cubicBez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8186757" y="2501276"/>
            <a:ext cx="3029007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用户可以自由添加收货地址，实时更改，并且提供默认设置，简化用户在购买商品时的操作流程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482900" y="5317664"/>
            <a:ext cx="2664371" cy="817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在购物车界面，为了加强用户的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Regular"/>
                <a:ea typeface="思源黑体 CN Regular"/>
                <a:cs typeface="+mn-ea"/>
              </a:rPr>
              <a:t>体验度，还提供了批量结算，移入收藏，批量删除功能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504794" y="3964929"/>
            <a:ext cx="3029007" cy="536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记录用户所浏览的商品，避免遇到因为手速太快而错过喜欢的商品的现象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9" name="等腰三角形 8"/>
          <p:cNvSpPr/>
          <p:nvPr/>
        </p:nvSpPr>
        <p:spPr>
          <a:xfrm rot="18781070">
            <a:off x="4426746" y="4745856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0" name="等腰三角形 9"/>
          <p:cNvSpPr/>
          <p:nvPr/>
        </p:nvSpPr>
        <p:spPr>
          <a:xfrm rot="4492239">
            <a:off x="7702120" y="285950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5996743">
            <a:off x="9100250" y="5686328"/>
            <a:ext cx="239969" cy="206871"/>
          </a:xfrm>
          <a:prstGeom prst="triangle">
            <a:avLst/>
          </a:pr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5946497" y="2470086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90773" y="4822760"/>
            <a:ext cx="1579563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300634" y="4822760"/>
            <a:ext cx="1581151" cy="1582739"/>
          </a:xfrm>
          <a:prstGeom prst="ellips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5" name="TextBox 30"/>
          <p:cNvSpPr txBox="1"/>
          <p:nvPr/>
        </p:nvSpPr>
        <p:spPr>
          <a:xfrm>
            <a:off x="6304231" y="2830569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收货地址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7659161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批量操作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4948505" y="5183244"/>
            <a:ext cx="864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white"/>
                </a:solidFill>
                <a:latin typeface="思源黑体 CN Regular"/>
                <a:ea typeface="思源黑体 CN Regular"/>
                <a:cs typeface="+mn-ea"/>
              </a:rPr>
              <a:t>我的足迹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5F532F-DBEA-4E0C-9261-2DDA5D02CC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" y="820833"/>
            <a:ext cx="4960620" cy="236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4922 0.02084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05716 -0.0199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3867 0.05763 " pathEditMode="relative" rAng="0" ptsTypes="AA">
                                      <p:cBhvr>
                                        <p:cTn id="65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项目完成情况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r>
              <a:rPr lang="en-US" altLang="zh-CN" b="1" dirty="0"/>
              <a:t>Progress</a:t>
            </a:r>
            <a:r>
              <a:rPr lang="en-US" altLang="zh-CN" dirty="0"/>
              <a:t>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>
            <a:extLst>
              <a:ext uri="{FF2B5EF4-FFF2-40B4-BE49-F238E27FC236}">
                <a16:creationId xmlns:a16="http://schemas.microsoft.com/office/drawing/2014/main" id="{EA1C9B3A-5038-468A-85B1-647D3366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8" y="2719612"/>
            <a:ext cx="1905202" cy="2504593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3F107805-F838-426E-A83C-DC91C9BDB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3"/>
          <a:stretch/>
        </p:blipFill>
        <p:spPr>
          <a:xfrm>
            <a:off x="6291876" y="224870"/>
            <a:ext cx="5492316" cy="233072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8ADA277-AC90-4ED8-A217-EBA019317C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5" r="46067"/>
          <a:stretch/>
        </p:blipFill>
        <p:spPr>
          <a:xfrm>
            <a:off x="562229" y="3920565"/>
            <a:ext cx="2724693" cy="219078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9080060-1B0B-4184-B82B-C0A75ACE7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859" y="4155239"/>
            <a:ext cx="5267389" cy="2398576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535469C-2B92-4B12-B525-6257A2E641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85"/>
          <a:stretch/>
        </p:blipFill>
        <p:spPr>
          <a:xfrm>
            <a:off x="1106941" y="1223138"/>
            <a:ext cx="1990781" cy="203977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75826" y="2053133"/>
            <a:ext cx="822437" cy="4037272"/>
            <a:chOff x="5684759" y="1878541"/>
            <a:chExt cx="822482" cy="4037493"/>
          </a:xfrm>
          <a:solidFill>
            <a:srgbClr val="18ADC7"/>
          </a:solidFill>
        </p:grpSpPr>
        <p:sp>
          <p:nvSpPr>
            <p:cNvPr id="6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1C8CA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" name="Straight Connector 33"/>
            <p:cNvCxnSpPr>
              <a:stCxn id="8" idx="6"/>
              <a:endCxn id="9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/>
            <p:cNvCxnSpPr>
              <a:stCxn id="9" idx="6"/>
              <a:endCxn id="10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5"/>
            <p:cNvCxnSpPr>
              <a:stCxn id="10" idx="0"/>
              <a:endCxn id="24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6"/>
            <p:cNvCxnSpPr>
              <a:stCxn id="24" idx="0"/>
              <a:endCxn id="23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7"/>
            <p:cNvCxnSpPr>
              <a:stCxn id="23" idx="0"/>
              <a:endCxn id="22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8"/>
            <p:cNvCxnSpPr>
              <a:stCxn id="22" idx="0"/>
              <a:endCxn id="21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9"/>
            <p:cNvCxnSpPr>
              <a:stCxn id="21" idx="0"/>
              <a:endCxn id="19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0"/>
            <p:cNvCxnSpPr>
              <a:stCxn id="19" idx="0"/>
              <a:endCxn id="20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1"/>
            <p:cNvCxnSpPr>
              <a:stCxn id="20" idx="0"/>
              <a:endCxn id="17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2"/>
            <p:cNvCxnSpPr>
              <a:stCxn id="17" idx="2"/>
              <a:endCxn id="18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3"/>
            <p:cNvCxnSpPr>
              <a:stCxn id="18" idx="2"/>
              <a:endCxn id="14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>
              <a:stCxn id="14" idx="4"/>
              <a:endCxn id="15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/>
            <p:cNvCxnSpPr>
              <a:stCxn id="15" idx="4"/>
              <a:endCxn id="16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6"/>
            <p:cNvCxnSpPr>
              <a:stCxn id="16" idx="4"/>
              <a:endCxn id="13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7"/>
            <p:cNvCxnSpPr>
              <a:stCxn id="13" idx="4"/>
              <a:endCxn id="12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8"/>
            <p:cNvCxnSpPr>
              <a:stCxn id="12" idx="4"/>
              <a:endCxn id="11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9"/>
            <p:cNvCxnSpPr>
              <a:stCxn id="11" idx="4"/>
              <a:endCxn id="8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0"/>
            <p:cNvCxnSpPr>
              <a:stCxn id="8" idx="7"/>
              <a:endCxn id="30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/>
            <p:cNvCxnSpPr>
              <a:stCxn id="30" idx="6"/>
              <a:endCxn id="10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/>
            <p:cNvCxnSpPr>
              <a:stCxn id="30" idx="4"/>
              <a:endCxn id="9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/>
            <p:cNvCxnSpPr>
              <a:stCxn id="30" idx="1"/>
              <a:endCxn id="11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/>
            <p:cNvCxnSpPr>
              <a:stCxn id="11" idx="7"/>
              <a:endCxn id="27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5"/>
            <p:cNvCxnSpPr>
              <a:stCxn id="27" idx="6"/>
              <a:endCxn id="23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6"/>
            <p:cNvCxnSpPr>
              <a:stCxn id="24" idx="1"/>
              <a:endCxn id="27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7"/>
            <p:cNvCxnSpPr>
              <a:stCxn id="30" idx="0"/>
              <a:endCxn id="23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8"/>
            <p:cNvCxnSpPr>
              <a:stCxn id="23" idx="1"/>
              <a:endCxn id="31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9"/>
            <p:cNvCxnSpPr>
              <a:stCxn id="12" idx="7"/>
              <a:endCxn id="31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0"/>
            <p:cNvCxnSpPr>
              <a:stCxn id="31" idx="7"/>
              <a:endCxn id="26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1"/>
            <p:cNvCxnSpPr>
              <a:stCxn id="22" idx="1"/>
              <a:endCxn id="26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2"/>
            <p:cNvCxnSpPr>
              <a:stCxn id="27" idx="0"/>
              <a:endCxn id="31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3"/>
            <p:cNvCxnSpPr>
              <a:stCxn id="31" idx="0"/>
              <a:endCxn id="13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4"/>
            <p:cNvCxnSpPr>
              <a:stCxn id="13" idx="7"/>
              <a:endCxn id="25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5"/>
            <p:cNvCxnSpPr>
              <a:stCxn id="25" idx="1"/>
              <a:endCxn id="16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6"/>
            <p:cNvCxnSpPr>
              <a:stCxn id="16" idx="7"/>
              <a:endCxn id="29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7"/>
            <p:cNvCxnSpPr>
              <a:stCxn id="25" idx="0"/>
              <a:endCxn id="29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8"/>
            <p:cNvCxnSpPr>
              <a:stCxn id="26" idx="0"/>
              <a:endCxn id="25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9"/>
            <p:cNvCxnSpPr>
              <a:stCxn id="25" idx="7"/>
              <a:endCxn id="19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0"/>
            <p:cNvCxnSpPr>
              <a:stCxn id="19" idx="1"/>
              <a:endCxn id="29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1"/>
            <p:cNvCxnSpPr>
              <a:stCxn id="29" idx="7"/>
              <a:endCxn id="20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2"/>
            <p:cNvCxnSpPr>
              <a:stCxn id="29" idx="1"/>
              <a:endCxn id="28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3"/>
            <p:cNvCxnSpPr>
              <a:stCxn id="15" idx="7"/>
              <a:endCxn id="28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4"/>
            <p:cNvCxnSpPr>
              <a:stCxn id="28" idx="1"/>
              <a:endCxn id="14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5"/>
            <p:cNvCxnSpPr>
              <a:stCxn id="28" idx="0"/>
              <a:endCxn id="18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6"/>
            <p:cNvCxnSpPr>
              <a:stCxn id="28" idx="7"/>
              <a:endCxn id="17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7"/>
            <p:cNvCxnSpPr>
              <a:stCxn id="28" idx="6"/>
              <a:endCxn id="20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思源黑体 CN Regular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A46C09EC-1DD7-4080-A50C-1BBD3BED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" y="995353"/>
            <a:ext cx="6873836" cy="4084674"/>
          </a:xfrm>
          <a:prstGeom prst="rect">
            <a:avLst/>
          </a:prstGeom>
        </p:spPr>
      </p:pic>
      <p:sp>
        <p:nvSpPr>
          <p:cNvPr id="2" name="箭头: V 形 151"/>
          <p:cNvSpPr/>
          <p:nvPr/>
        </p:nvSpPr>
        <p:spPr>
          <a:xfrm>
            <a:off x="464457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3" name="箭头: V 形 152"/>
          <p:cNvSpPr/>
          <p:nvPr/>
        </p:nvSpPr>
        <p:spPr>
          <a:xfrm>
            <a:off x="745335" y="362856"/>
            <a:ext cx="361606" cy="377372"/>
          </a:xfrm>
          <a:prstGeom prst="chevron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176958" tIns="106473" rIns="176958" bIns="106473" numCol="1" spcCol="1270" anchor="ctr" anchorCtr="0">
            <a:noAutofit/>
          </a:bodyPr>
          <a:lstStyle/>
          <a:p>
            <a:pPr marL="0" marR="0" lvl="0" indent="0" algn="ctr" defTabSz="1644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717" y="30052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二、</a:t>
            </a:r>
            <a:r>
              <a:rPr lang="zh-CN" altLang="en-US" sz="2800" spc="300" dirty="0">
                <a:solidFill>
                  <a:prstClr val="black"/>
                </a:solidFill>
                <a:latin typeface="思源黑体 CN Regular"/>
                <a:ea typeface="思源黑体 CN Regular"/>
                <a:cs typeface="+mn-ea"/>
              </a:rPr>
              <a:t>项目</a:t>
            </a: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/>
                <a:ea typeface="思源黑体 CN Regular"/>
                <a:cs typeface="+mn-ea"/>
              </a:rPr>
              <a:t>完成情况</a:t>
            </a:r>
          </a:p>
        </p:txBody>
      </p:sp>
      <p:cxnSp>
        <p:nvCxnSpPr>
          <p:cNvPr id="78" name="Straight Connector 82"/>
          <p:cNvCxnSpPr/>
          <p:nvPr/>
        </p:nvCxnSpPr>
        <p:spPr>
          <a:xfrm>
            <a:off x="6488364" y="2123883"/>
            <a:ext cx="1137621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 flipV="1">
            <a:off x="6597009" y="2358964"/>
            <a:ext cx="1137621" cy="412641"/>
            <a:chOff x="6507240" y="2795084"/>
            <a:chExt cx="1137684" cy="306086"/>
          </a:xfrm>
        </p:grpSpPr>
        <p:cxnSp>
          <p:nvCxnSpPr>
            <p:cNvPr id="81" name="Straight Connector 84"/>
            <p:cNvCxnSpPr/>
            <p:nvPr/>
          </p:nvCxnSpPr>
          <p:spPr>
            <a:xfrm>
              <a:off x="6507240" y="279508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6"/>
            <p:cNvCxnSpPr/>
            <p:nvPr/>
          </p:nvCxnSpPr>
          <p:spPr>
            <a:xfrm>
              <a:off x="7644924" y="279508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 flipH="1">
            <a:off x="2916001" y="2185869"/>
            <a:ext cx="2885705" cy="45719"/>
            <a:chOff x="6539898" y="4072742"/>
            <a:chExt cx="2377440" cy="702129"/>
          </a:xfrm>
        </p:grpSpPr>
        <p:cxnSp>
          <p:nvCxnSpPr>
            <p:cNvPr id="85" name="Straight Connector 88"/>
            <p:cNvCxnSpPr/>
            <p:nvPr/>
          </p:nvCxnSpPr>
          <p:spPr>
            <a:xfrm>
              <a:off x="6539898" y="4774871"/>
              <a:ext cx="2377440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90"/>
            <p:cNvCxnSpPr/>
            <p:nvPr/>
          </p:nvCxnSpPr>
          <p:spPr>
            <a:xfrm>
              <a:off x="8917338" y="4072742"/>
              <a:ext cx="0" cy="702129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93"/>
          <p:cNvCxnSpPr/>
          <p:nvPr/>
        </p:nvCxnSpPr>
        <p:spPr>
          <a:xfrm>
            <a:off x="3180431" y="4491935"/>
            <a:ext cx="2377310" cy="0"/>
          </a:xfrm>
          <a:prstGeom prst="line">
            <a:avLst/>
          </a:prstGeom>
          <a:ln w="3175">
            <a:solidFill>
              <a:srgbClr val="7F8C8D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4506536" y="2565285"/>
            <a:ext cx="1137621" cy="306069"/>
            <a:chOff x="4525303" y="2395544"/>
            <a:chExt cx="1137684" cy="306086"/>
          </a:xfrm>
        </p:grpSpPr>
        <p:cxnSp>
          <p:nvCxnSpPr>
            <p:cNvPr id="91" name="Straight Connector 95"/>
            <p:cNvCxnSpPr/>
            <p:nvPr/>
          </p:nvCxnSpPr>
          <p:spPr>
            <a:xfrm>
              <a:off x="4525303" y="2395544"/>
              <a:ext cx="1137684" cy="0"/>
            </a:xfrm>
            <a:prstGeom prst="line">
              <a:avLst/>
            </a:prstGeom>
            <a:ln w="3175">
              <a:solidFill>
                <a:srgbClr val="7F8C8D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6"/>
            <p:cNvCxnSpPr/>
            <p:nvPr/>
          </p:nvCxnSpPr>
          <p:spPr>
            <a:xfrm>
              <a:off x="4525303" y="2395544"/>
              <a:ext cx="0" cy="306086"/>
            </a:xfrm>
            <a:prstGeom prst="line">
              <a:avLst/>
            </a:prstGeom>
            <a:ln>
              <a:solidFill>
                <a:srgbClr val="7F8C8D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8017BBD7-2510-4F36-974D-A7460240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905" y="1980792"/>
            <a:ext cx="8459091" cy="44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25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2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1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881981" y="1013526"/>
            <a:ext cx="1684594" cy="1690188"/>
          </a:xfrm>
          <a:custGeom>
            <a:avLst/>
            <a:gdLst>
              <a:gd name="T0" fmla="*/ 301 w 301"/>
              <a:gd name="T1" fmla="*/ 302 h 302"/>
              <a:gd name="T2" fmla="*/ 0 w 301"/>
              <a:gd name="T3" fmla="*/ 0 h 302"/>
              <a:gd name="T4" fmla="*/ 0 w 301"/>
              <a:gd name="T5" fmla="*/ 302 h 302"/>
              <a:gd name="T6" fmla="*/ 301 w 301"/>
              <a:gd name="T7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302">
                <a:moveTo>
                  <a:pt x="301" y="302"/>
                </a:moveTo>
                <a:lnTo>
                  <a:pt x="0" y="0"/>
                </a:lnTo>
                <a:lnTo>
                  <a:pt x="0" y="302"/>
                </a:lnTo>
                <a:lnTo>
                  <a:pt x="301" y="302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1125162" y="5400136"/>
            <a:ext cx="681916" cy="1357975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7674015" y="0"/>
            <a:ext cx="4517985" cy="2259985"/>
          </a:xfrm>
          <a:custGeom>
            <a:avLst/>
            <a:gdLst>
              <a:gd name="T0" fmla="*/ 0 w 2275"/>
              <a:gd name="T1" fmla="*/ 0 h 1138"/>
              <a:gd name="T2" fmla="*/ 2275 w 2275"/>
              <a:gd name="T3" fmla="*/ 0 h 1138"/>
              <a:gd name="T4" fmla="*/ 1137 w 2275"/>
              <a:gd name="T5" fmla="*/ 1138 h 1138"/>
              <a:gd name="T6" fmla="*/ 0 w 2275"/>
              <a:gd name="T7" fmla="*/ 0 h 1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5" h="1138">
                <a:moveTo>
                  <a:pt x="0" y="0"/>
                </a:moveTo>
                <a:lnTo>
                  <a:pt x="2275" y="0"/>
                </a:lnTo>
                <a:lnTo>
                  <a:pt x="1137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思源黑体 CN Regular"/>
              <a:cs typeface="+mn-ea"/>
            </a:endParaRPr>
          </a:p>
        </p:txBody>
      </p:sp>
      <p:sp>
        <p:nvSpPr>
          <p:cNvPr id="5" name="Freeform 11"/>
          <p:cNvSpPr/>
          <p:nvPr/>
        </p:nvSpPr>
        <p:spPr bwMode="auto">
          <a:xfrm>
            <a:off x="9308432" y="335622"/>
            <a:ext cx="2883566" cy="5771105"/>
          </a:xfrm>
          <a:custGeom>
            <a:avLst/>
            <a:gdLst>
              <a:gd name="T0" fmla="*/ 1452 w 1452"/>
              <a:gd name="T1" fmla="*/ 0 h 2906"/>
              <a:gd name="T2" fmla="*/ 1452 w 1452"/>
              <a:gd name="T3" fmla="*/ 2906 h 2906"/>
              <a:gd name="T4" fmla="*/ 0 w 1452"/>
              <a:gd name="T5" fmla="*/ 1453 h 2906"/>
              <a:gd name="T6" fmla="*/ 1452 w 1452"/>
              <a:gd name="T7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906">
                <a:moveTo>
                  <a:pt x="1452" y="0"/>
                </a:moveTo>
                <a:lnTo>
                  <a:pt x="1452" y="2906"/>
                </a:lnTo>
                <a:lnTo>
                  <a:pt x="0" y="1453"/>
                </a:lnTo>
                <a:lnTo>
                  <a:pt x="1452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6340314" y="105518"/>
            <a:ext cx="1238817" cy="2477632"/>
          </a:xfrm>
          <a:custGeom>
            <a:avLst/>
            <a:gdLst>
              <a:gd name="T0" fmla="*/ 507 w 507"/>
              <a:gd name="T1" fmla="*/ 1014 h 1014"/>
              <a:gd name="T2" fmla="*/ 507 w 507"/>
              <a:gd name="T3" fmla="*/ 0 h 1014"/>
              <a:gd name="T4" fmla="*/ 0 w 507"/>
              <a:gd name="T5" fmla="*/ 507 h 1014"/>
              <a:gd name="T6" fmla="*/ 507 w 507"/>
              <a:gd name="T7" fmla="*/ 101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7" h="1014">
                <a:moveTo>
                  <a:pt x="507" y="1014"/>
                </a:moveTo>
                <a:lnTo>
                  <a:pt x="507" y="0"/>
                </a:lnTo>
                <a:lnTo>
                  <a:pt x="0" y="507"/>
                </a:lnTo>
                <a:lnTo>
                  <a:pt x="507" y="1014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9974932" y="4567358"/>
            <a:ext cx="681916" cy="1357977"/>
          </a:xfrm>
          <a:custGeom>
            <a:avLst/>
            <a:gdLst>
              <a:gd name="T0" fmla="*/ 0 w 233"/>
              <a:gd name="T1" fmla="*/ 0 h 464"/>
              <a:gd name="T2" fmla="*/ 0 w 233"/>
              <a:gd name="T3" fmla="*/ 464 h 464"/>
              <a:gd name="T4" fmla="*/ 233 w 233"/>
              <a:gd name="T5" fmla="*/ 231 h 464"/>
              <a:gd name="T6" fmla="*/ 0 w 233"/>
              <a:gd name="T7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464">
                <a:moveTo>
                  <a:pt x="0" y="0"/>
                </a:moveTo>
                <a:lnTo>
                  <a:pt x="0" y="464"/>
                </a:lnTo>
                <a:lnTo>
                  <a:pt x="233" y="231"/>
                </a:lnTo>
                <a:lnTo>
                  <a:pt x="0" y="0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8" name="Freeform 18"/>
          <p:cNvSpPr/>
          <p:nvPr/>
        </p:nvSpPr>
        <p:spPr bwMode="auto">
          <a:xfrm>
            <a:off x="7162800" y="5011087"/>
            <a:ext cx="3494048" cy="1747024"/>
          </a:xfrm>
          <a:custGeom>
            <a:avLst/>
            <a:gdLst>
              <a:gd name="T0" fmla="*/ 1784 w 1784"/>
              <a:gd name="T1" fmla="*/ 892 h 892"/>
              <a:gd name="T2" fmla="*/ 0 w 1784"/>
              <a:gd name="T3" fmla="*/ 892 h 892"/>
              <a:gd name="T4" fmla="*/ 892 w 1784"/>
              <a:gd name="T5" fmla="*/ 0 h 892"/>
              <a:gd name="T6" fmla="*/ 1784 w 1784"/>
              <a:gd name="T7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4" h="892">
                <a:moveTo>
                  <a:pt x="1784" y="892"/>
                </a:moveTo>
                <a:lnTo>
                  <a:pt x="0" y="892"/>
                </a:lnTo>
                <a:lnTo>
                  <a:pt x="892" y="0"/>
                </a:lnTo>
                <a:lnTo>
                  <a:pt x="1784" y="892"/>
                </a:lnTo>
                <a:close/>
              </a:path>
            </a:pathLst>
          </a:custGeom>
          <a:solidFill>
            <a:srgbClr val="1C8C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+mn-ea"/>
            </a:endParaRPr>
          </a:p>
        </p:txBody>
      </p:sp>
      <p:sp>
        <p:nvSpPr>
          <p:cNvPr id="19" name="等腰三角形 18"/>
          <p:cNvSpPr/>
          <p:nvPr/>
        </p:nvSpPr>
        <p:spPr>
          <a:xfrm rot="16200000" flipV="1">
            <a:off x="583604" y="2694843"/>
            <a:ext cx="1015660" cy="653564"/>
          </a:xfrm>
          <a:prstGeom prst="triangle">
            <a:avLst/>
          </a:prstGeom>
          <a:solidFill>
            <a:srgbClr val="FFAB3F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E2BA26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24743" y="2513792"/>
            <a:ext cx="221086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AB3F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AB3F"/>
              </a:solidFill>
              <a:effectLst/>
              <a:uLnTx/>
              <a:uFillTx/>
              <a:latin typeface="Agency FB" panose="020B0503020202020204" pitchFamily="34" charset="0"/>
              <a:ea typeface="思源黑体 CN Regular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4743" y="35294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dirty="0">
                <a:solidFill>
                  <a:srgbClr val="1C8CA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后续需求规划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43793" y="4274850"/>
            <a:ext cx="625803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思源黑体 CN Regular"/>
                <a:cs typeface="+mn-ea"/>
              </a:rPr>
              <a:t>The user can demonstrate on a projector or computer, or print the presentation and make it into a film to be used in a wider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4ck3loe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345</Words>
  <Application>Microsoft Office PowerPoint</Application>
  <PresentationFormat>宽屏</PresentationFormat>
  <Paragraphs>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思源黑体 CN Bold</vt:lpstr>
      <vt:lpstr>思源黑体 CN Regular</vt:lpstr>
      <vt:lpstr>宋体</vt:lpstr>
      <vt:lpstr>Agency FB</vt:lpstr>
      <vt:lpstr>Arial</vt:lpstr>
      <vt:lpstr>Calibri</vt:lpstr>
      <vt:lpstr>Century Gothic</vt:lpstr>
      <vt:lpstr>Impact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luck y</cp:lastModifiedBy>
  <cp:revision>48</cp:revision>
  <dcterms:created xsi:type="dcterms:W3CDTF">2020-02-18T08:16:00Z</dcterms:created>
  <dcterms:modified xsi:type="dcterms:W3CDTF">2020-06-11T05:11:38Z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