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1242" r:id="rId3"/>
    <p:sldId id="1277" r:id="rId4"/>
    <p:sldId id="1292" r:id="rId5"/>
    <p:sldId id="1293" r:id="rId6"/>
    <p:sldId id="1290" r:id="rId7"/>
    <p:sldId id="1294" r:id="rId8"/>
    <p:sldId id="1299" r:id="rId9"/>
    <p:sldId id="1297" r:id="rId10"/>
    <p:sldId id="1296" r:id="rId11"/>
    <p:sldId id="1298" r:id="rId12"/>
    <p:sldId id="1300" r:id="rId13"/>
    <p:sldId id="1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1304" autoAdjust="0"/>
  </p:normalViewPr>
  <p:slideViewPr>
    <p:cSldViewPr snapToGrid="0">
      <p:cViewPr varScale="1">
        <p:scale>
          <a:sx n="102" d="100"/>
          <a:sy n="10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EEDE3-56CE-4755-956B-44C908D30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support-vector-machine-introduction-to-machine-learning-algorithms-934a444fca47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stats.stackexchange.com/questions/255375/what-exactly-is-tol-tolerance-used-as-stopping-criteria-in-sklearn-mod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ccuracy-precision-recall-or-f1-331fb37c5cb9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lstm-for-text-classification/" TargetMode="External"/><Relationship Id="rId2" Type="http://schemas.openxmlformats.org/officeDocument/2006/relationships/hyperlink" Target="https://www.youtube.com/watch?v=5dMXyiWddYs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hyperlink" Target="https://www.tensorflow.org/api_docs/python/tf/keras/layers/LSTM" TargetMode="External"/><Relationship Id="rId4" Type="http://schemas.openxmlformats.org/officeDocument/2006/relationships/hyperlink" Target="https://machinelearningmastery.com/sequence-classification-lstm-recurrent-neural-networks-python-ker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Classifiers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3D3-B64C-43C7-9358-FD5D030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 for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3F4B-B976-481B-92A2-E3A13812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7C538-9324-4411-9FF7-4F665F66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3" y="1072495"/>
            <a:ext cx="6863013" cy="1351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ABC4E2-D521-4D1D-AC6D-7E01A44EF245}"/>
              </a:ext>
            </a:extLst>
          </p:cNvPr>
          <p:cNvSpPr txBox="1"/>
          <p:nvPr/>
        </p:nvSpPr>
        <p:spPr>
          <a:xfrm>
            <a:off x="7758259" y="1291471"/>
            <a:ext cx="397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Load the data.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Total number of samples: 25000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6035D-8D00-43D7-8DC0-AABEA4192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83"/>
          <a:stretch/>
        </p:blipFill>
        <p:spPr>
          <a:xfrm>
            <a:off x="549963" y="2628280"/>
            <a:ext cx="6784091" cy="207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7C926-52F3-45A9-9686-6495E4AF276A}"/>
              </a:ext>
            </a:extLst>
          </p:cNvPr>
          <p:cNvSpPr txBox="1"/>
          <p:nvPr/>
        </p:nvSpPr>
        <p:spPr>
          <a:xfrm>
            <a:off x="7673416" y="3344001"/>
            <a:ext cx="4147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Each sample is a list of indices representing words (in a dictionary).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The indices start from 1 not 0, because 0 is used for padding.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650F2-ED25-4AAB-BB49-23840239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64" y="4908554"/>
            <a:ext cx="6152494" cy="1615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1DFBA5-0E5C-4952-9C55-9405F19A4488}"/>
              </a:ext>
            </a:extLst>
          </p:cNvPr>
          <p:cNvSpPr txBox="1"/>
          <p:nvPr/>
        </p:nvSpPr>
        <p:spPr>
          <a:xfrm>
            <a:off x="7673416" y="5377903"/>
            <a:ext cx="4317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Padding the data so everyone has 500 words.</a:t>
            </a:r>
          </a:p>
        </p:txBody>
      </p:sp>
    </p:spTree>
    <p:extLst>
      <p:ext uri="{BB962C8B-B14F-4D97-AF65-F5344CB8AC3E}">
        <p14:creationId xmlns:p14="http://schemas.microsoft.com/office/powerpoint/2010/main" val="12012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4B96F2-4AC2-4D1F-9247-BBC14DE8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972800" cy="5143500"/>
          </a:xfrm>
        </p:spPr>
        <p:txBody>
          <a:bodyPr/>
          <a:lstStyle/>
          <a:p>
            <a:r>
              <a:rPr lang="en-US" dirty="0"/>
              <a:t>Instead of using hand-engineered features or pretrained models to embed a word in a vector space, embedding can be embedded in the model to be trained. So, the actual embedding mapping is learned from the training data.</a:t>
            </a:r>
          </a:p>
          <a:p>
            <a:endParaRPr lang="en-US" dirty="0"/>
          </a:p>
          <a:p>
            <a:r>
              <a:rPr lang="en-US" dirty="0"/>
              <a:t>An embedding layer accepts a list of indices (words) rather than a list of one-hot encoded vectors. </a:t>
            </a:r>
          </a:p>
          <a:p>
            <a:endParaRPr lang="en-US" dirty="0"/>
          </a:p>
          <a:p>
            <a:r>
              <a:rPr lang="en-US" dirty="0"/>
              <a:t>The list has a fixed length.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C78E-377F-4AAD-930A-FE72B004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8C0E-8F1C-41C0-9166-8B380DC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44588-8F64-449F-9A4A-CFD26640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55" y="4329703"/>
            <a:ext cx="7100937" cy="1169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55C91-814B-4EEA-86E7-E3B2B853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42" y="5776913"/>
            <a:ext cx="5870561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2224-D58A-4FE9-924B-0C82C238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08C5-A919-498E-8CD8-F9E9CF0D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fine-tune the hyperparameters for SVM, decision tree, kernel ridge, and random forest. Find an upper limit of these “traditional”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2: Test LSTM and transformer. Get familiar with the deep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2805-D00F-4673-9830-994B58BB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51C-DC4C-4300-AC62-99065FA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CCD7-7348-4BA9-BBB3-5BCE64F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4832"/>
            <a:ext cx="10972800" cy="5866339"/>
          </a:xfrm>
        </p:spPr>
        <p:txBody>
          <a:bodyPr/>
          <a:lstStyle/>
          <a:p>
            <a:r>
              <a:rPr lang="en-US" sz="2800" dirty="0"/>
              <a:t>Train set and validation set</a:t>
            </a:r>
          </a:p>
          <a:p>
            <a:endParaRPr lang="en-US" sz="2800" dirty="0"/>
          </a:p>
          <a:p>
            <a:r>
              <a:rPr lang="en-US" sz="2800" dirty="0"/>
              <a:t>Support vector machine</a:t>
            </a:r>
          </a:p>
          <a:p>
            <a:endParaRPr lang="en-US" sz="2800" dirty="0"/>
          </a:p>
          <a:p>
            <a:r>
              <a:rPr lang="en-US" sz="2800" dirty="0"/>
              <a:t>Hyperparameter tuning</a:t>
            </a:r>
          </a:p>
          <a:p>
            <a:endParaRPr lang="en-US" sz="2800" dirty="0"/>
          </a:p>
          <a:p>
            <a:r>
              <a:rPr lang="en-US" sz="2800" dirty="0"/>
              <a:t>Transformer introduction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30A0-AAC0-4857-9888-93B3E52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54D-CFF4-4A8C-9585-F4903CFD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4396D-6173-4D52-8AAD-84D057D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67CB4F7-F426-4036-8B6B-FB39E891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241193"/>
            <a:ext cx="6864349" cy="35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AC569-CB6E-410F-A955-986D0193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8" y="918314"/>
            <a:ext cx="6987277" cy="1008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FE2C9-DB69-4214-9CAF-962749B87CB8}"/>
                  </a:ext>
                </a:extLst>
              </p:cNvPr>
              <p:cNvSpPr txBox="1"/>
              <p:nvPr/>
            </p:nvSpPr>
            <p:spPr>
              <a:xfrm>
                <a:off x="11435125" y="3815778"/>
                <a:ext cx="548547" cy="6194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FE2C9-DB69-4214-9CAF-962749B87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125" y="3815778"/>
                <a:ext cx="548547" cy="619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E7588F-F085-4F16-A720-5448D0B70B1B}"/>
              </a:ext>
            </a:extLst>
          </p:cNvPr>
          <p:cNvCxnSpPr/>
          <p:nvPr/>
        </p:nvCxnSpPr>
        <p:spPr bwMode="auto">
          <a:xfrm flipV="1">
            <a:off x="11352905" y="4686300"/>
            <a:ext cx="315220" cy="10572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3689C9-9E55-4ADE-8772-CD8A2F6343CA}"/>
                  </a:ext>
                </a:extLst>
              </p:cNvPr>
              <p:cNvSpPr txBox="1"/>
              <p:nvPr/>
            </p:nvSpPr>
            <p:spPr>
              <a:xfrm>
                <a:off x="739776" y="2115222"/>
                <a:ext cx="5281126" cy="937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𝑖𝑠𝑐𝑙𝑎𝑠𝑠𝑖𝑓𝑖𝑒𝑑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3689C9-9E55-4ADE-8772-CD8A2F63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76" y="2115222"/>
                <a:ext cx="5281126" cy="937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A48CBEA-1976-4B1C-A95C-4C608B02B350}"/>
              </a:ext>
            </a:extLst>
          </p:cNvPr>
          <p:cNvSpPr txBox="1"/>
          <p:nvPr/>
        </p:nvSpPr>
        <p:spPr>
          <a:xfrm>
            <a:off x="317501" y="3429000"/>
            <a:ext cx="456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Use gradient descent to solve the problem: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7C2881-0876-4F16-8079-543FEA4C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1" y="5105456"/>
            <a:ext cx="2819400" cy="67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F7993D-08A9-42FB-B993-40A6AA4FE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01" y="4101006"/>
            <a:ext cx="3682999" cy="699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7F49A0-6F81-4ADA-B53D-A8C03E9EABB5}"/>
              </a:ext>
            </a:extLst>
          </p:cNvPr>
          <p:cNvSpPr txBox="1"/>
          <p:nvPr/>
        </p:nvSpPr>
        <p:spPr>
          <a:xfrm>
            <a:off x="317501" y="3822738"/>
            <a:ext cx="456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When there is misclassification: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DECC8-7ED9-4AD8-9F36-C59B356AA79C}"/>
              </a:ext>
            </a:extLst>
          </p:cNvPr>
          <p:cNvSpPr txBox="1"/>
          <p:nvPr/>
        </p:nvSpPr>
        <p:spPr>
          <a:xfrm>
            <a:off x="317501" y="4804664"/>
            <a:ext cx="456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When there is no misclassification: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8A307-BF60-4036-A6F8-5626F981708E}"/>
              </a:ext>
            </a:extLst>
          </p:cNvPr>
          <p:cNvSpPr txBox="1"/>
          <p:nvPr/>
        </p:nvSpPr>
        <p:spPr>
          <a:xfrm>
            <a:off x="8039997" y="945671"/>
            <a:ext cx="3834502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Two hyperparameters: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C: regularization</a:t>
            </a:r>
          </a:p>
          <a:p>
            <a:r>
              <a:rPr lang="en-US" sz="1400" dirty="0" err="1">
                <a:solidFill>
                  <a:srgbClr val="7030A0"/>
                </a:solidFill>
              </a:rPr>
              <a:t>tol</a:t>
            </a:r>
            <a:r>
              <a:rPr lang="en-US" sz="1400" dirty="0">
                <a:solidFill>
                  <a:srgbClr val="7030A0"/>
                </a:solidFill>
              </a:rPr>
              <a:t>: when the update is less then tolerance, stop training.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05C01-8AA1-4FE7-8EE7-DEBD87A37B67}"/>
              </a:ext>
            </a:extLst>
          </p:cNvPr>
          <p:cNvSpPr txBox="1"/>
          <p:nvPr/>
        </p:nvSpPr>
        <p:spPr>
          <a:xfrm>
            <a:off x="79376" y="6202730"/>
            <a:ext cx="471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8"/>
              </a:rPr>
              <a:t>https://towardsdatascience.com/support-vector-machine-introduction-to-machine-learning-algorithms-934a444fca47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  <a:hlinkClick r:id="rId9"/>
              </a:rPr>
              <a:t>https://stats.stackexchange.com/questions/255375/what-exactly-is-tol-tolerance-used-as-stopping-criteria-in-sklearn-models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16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3E1A-B0CB-4281-8171-FF710CD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ED9AA-C8E8-4D08-A480-4B1C6478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Non-linear classifier using Kernel trick [16]. | Download Scientific Diagram">
            <a:extLst>
              <a:ext uri="{FF2B5EF4-FFF2-40B4-BE49-F238E27FC236}">
                <a16:creationId xmlns:a16="http://schemas.microsoft.com/office/drawing/2014/main" id="{BB8E5155-CD8A-44C9-B927-47705BC1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89" y="3706784"/>
            <a:ext cx="7268480" cy="314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FCB1E-2491-4583-AF43-788F5C8F722B}"/>
                  </a:ext>
                </a:extLst>
              </p:cNvPr>
              <p:cNvSpPr txBox="1"/>
              <p:nvPr/>
            </p:nvSpPr>
            <p:spPr>
              <a:xfrm>
                <a:off x="296158" y="902485"/>
                <a:ext cx="10971905" cy="298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</a:rPr>
                  <a:t>When the input data are not linear separatable, kernel tricks can be used.</a:t>
                </a:r>
              </a:p>
              <a:p>
                <a:endParaRPr lang="en-US" sz="2000" dirty="0">
                  <a:solidFill>
                    <a:srgbClr val="7030A0"/>
                  </a:solidFill>
                </a:endParaRPr>
              </a:p>
              <a:p>
                <a:r>
                  <a:rPr lang="en-US" sz="2000" dirty="0">
                    <a:solidFill>
                      <a:srgbClr val="7030A0"/>
                    </a:solidFill>
                  </a:rPr>
                  <a:t>Radial-based function 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rbf</a:t>
                </a:r>
                <a:r>
                  <a:rPr lang="en-US" sz="2000" dirty="0">
                    <a:solidFill>
                      <a:srgbClr val="7030A0"/>
                    </a:solidFill>
                  </a:rPr>
                  <a:t>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r>
                  <a:rPr lang="en-US" sz="2000" dirty="0">
                    <a:solidFill>
                      <a:srgbClr val="7030A0"/>
                    </a:solidFill>
                  </a:rPr>
                  <a:t>Commonly used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rbf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a feature vector from input data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endParaRPr lang="en-US" sz="20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a feature vector from input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a landmark defined by the user.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FCB1E-2491-4583-AF43-788F5C8F7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8" y="902485"/>
                <a:ext cx="10971905" cy="2986459"/>
              </a:xfrm>
              <a:prstGeom prst="rect">
                <a:avLst/>
              </a:prstGeom>
              <a:blipFill>
                <a:blip r:embed="rId3"/>
                <a:stretch>
                  <a:fillRect l="-61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2F9958-53CE-4A13-B4BA-335060C953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18993" y="3518248"/>
            <a:ext cx="188537" cy="1373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15CC04-6515-4E88-9819-AFA6D31A9D4E}"/>
              </a:ext>
            </a:extLst>
          </p:cNvPr>
          <p:cNvSpPr txBox="1"/>
          <p:nvPr/>
        </p:nvSpPr>
        <p:spPr>
          <a:xfrm>
            <a:off x="2450778" y="3627334"/>
            <a:ext cx="16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Gamma: radius of the </a:t>
            </a:r>
            <a:r>
              <a:rPr lang="en-US" sz="1400" b="1" dirty="0" err="1">
                <a:solidFill>
                  <a:srgbClr val="7030A0"/>
                </a:solidFill>
              </a:rPr>
              <a:t>rbf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EEB89-3974-423F-84AA-058A2A6F49D4}"/>
              </a:ext>
            </a:extLst>
          </p:cNvPr>
          <p:cNvCxnSpPr>
            <a:cxnSpLocks/>
          </p:cNvCxnSpPr>
          <p:nvPr/>
        </p:nvCxnSpPr>
        <p:spPr bwMode="auto">
          <a:xfrm>
            <a:off x="504565" y="5538801"/>
            <a:ext cx="33499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A64758DC-BEBD-47DE-A556-DC209DEF4253}"/>
              </a:ext>
            </a:extLst>
          </p:cNvPr>
          <p:cNvSpPr/>
          <p:nvPr/>
        </p:nvSpPr>
        <p:spPr bwMode="auto">
          <a:xfrm>
            <a:off x="912110" y="5216041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14C90A7-0502-4766-B4CE-A6E673FEDF2E}"/>
              </a:ext>
            </a:extLst>
          </p:cNvPr>
          <p:cNvSpPr/>
          <p:nvPr/>
        </p:nvSpPr>
        <p:spPr bwMode="auto">
          <a:xfrm>
            <a:off x="1025228" y="5154891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97B55B-493A-4B2B-AA96-0C25D3E0BB12}"/>
              </a:ext>
            </a:extLst>
          </p:cNvPr>
          <p:cNvSpPr/>
          <p:nvPr/>
        </p:nvSpPr>
        <p:spPr bwMode="auto">
          <a:xfrm>
            <a:off x="1081787" y="5338340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846608FD-B99F-4E3F-B546-9D7FEBD233AA}"/>
              </a:ext>
            </a:extLst>
          </p:cNvPr>
          <p:cNvSpPr/>
          <p:nvPr/>
        </p:nvSpPr>
        <p:spPr bwMode="auto">
          <a:xfrm>
            <a:off x="945575" y="5338340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500E4C08-CB3F-4544-BF14-4D443A8D6CD8}"/>
              </a:ext>
            </a:extLst>
          </p:cNvPr>
          <p:cNvSpPr/>
          <p:nvPr/>
        </p:nvSpPr>
        <p:spPr bwMode="auto">
          <a:xfrm>
            <a:off x="1138346" y="5205982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ECDCCB6-D15B-4C9D-87A2-5833F6B961C5}"/>
              </a:ext>
            </a:extLst>
          </p:cNvPr>
          <p:cNvSpPr/>
          <p:nvPr/>
        </p:nvSpPr>
        <p:spPr bwMode="auto">
          <a:xfrm>
            <a:off x="1194905" y="5307422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1451E765-56A0-4F43-9C73-C526B6B3B074}"/>
              </a:ext>
            </a:extLst>
          </p:cNvPr>
          <p:cNvSpPr/>
          <p:nvPr/>
        </p:nvSpPr>
        <p:spPr bwMode="auto">
          <a:xfrm>
            <a:off x="945575" y="5555280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2CA667AF-7673-4136-92D9-3011AEEDD1AB}"/>
              </a:ext>
            </a:extLst>
          </p:cNvPr>
          <p:cNvSpPr/>
          <p:nvPr/>
        </p:nvSpPr>
        <p:spPr bwMode="auto">
          <a:xfrm>
            <a:off x="1248791" y="5602071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EFCC0A24-C5D6-44E9-BD6D-14E1BBF96A3D}"/>
              </a:ext>
            </a:extLst>
          </p:cNvPr>
          <p:cNvSpPr/>
          <p:nvPr/>
        </p:nvSpPr>
        <p:spPr bwMode="auto">
          <a:xfrm>
            <a:off x="1099539" y="5617677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015E4928-CBDA-49B7-846D-3B0F11A12768}"/>
              </a:ext>
            </a:extLst>
          </p:cNvPr>
          <p:cNvSpPr/>
          <p:nvPr/>
        </p:nvSpPr>
        <p:spPr bwMode="auto">
          <a:xfrm>
            <a:off x="950287" y="5755742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5CCBC297-D9F5-446D-B970-CAAE4D5F32F3}"/>
              </a:ext>
            </a:extLst>
          </p:cNvPr>
          <p:cNvSpPr/>
          <p:nvPr/>
        </p:nvSpPr>
        <p:spPr bwMode="auto">
          <a:xfrm>
            <a:off x="1220883" y="5816891"/>
            <a:ext cx="113118" cy="122299"/>
          </a:xfrm>
          <a:prstGeom prst="flowChartDecision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9DDF69-14FB-4FC9-8B97-E6FB59843582}"/>
              </a:ext>
            </a:extLst>
          </p:cNvPr>
          <p:cNvSpPr/>
          <p:nvPr/>
        </p:nvSpPr>
        <p:spPr bwMode="auto">
          <a:xfrm>
            <a:off x="2798895" y="5205982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224CD3-8582-4CF6-9487-07860FEFDC55}"/>
              </a:ext>
            </a:extLst>
          </p:cNvPr>
          <p:cNvSpPr/>
          <p:nvPr/>
        </p:nvSpPr>
        <p:spPr bwMode="auto">
          <a:xfrm>
            <a:off x="2960400" y="5388477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71BA9D-E2A1-466B-BE86-D495FA1F160D}"/>
              </a:ext>
            </a:extLst>
          </p:cNvPr>
          <p:cNvSpPr/>
          <p:nvPr/>
        </p:nvSpPr>
        <p:spPr bwMode="auto">
          <a:xfrm>
            <a:off x="2730122" y="5405440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599D08-B9A4-43EE-ADAD-B1E9086052BF}"/>
              </a:ext>
            </a:extLst>
          </p:cNvPr>
          <p:cNvSpPr/>
          <p:nvPr/>
        </p:nvSpPr>
        <p:spPr bwMode="auto">
          <a:xfrm>
            <a:off x="2595992" y="5577820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C4E3DF-84B6-4E2D-8507-0D3A826575BC}"/>
              </a:ext>
            </a:extLst>
          </p:cNvPr>
          <p:cNvSpPr/>
          <p:nvPr/>
        </p:nvSpPr>
        <p:spPr bwMode="auto">
          <a:xfrm>
            <a:off x="2928054" y="5636283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1509EF-7669-44F2-AC05-7C04447B48D3}"/>
              </a:ext>
            </a:extLst>
          </p:cNvPr>
          <p:cNvSpPr/>
          <p:nvPr/>
        </p:nvSpPr>
        <p:spPr bwMode="auto">
          <a:xfrm>
            <a:off x="3133078" y="5307422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D8EC22-B68A-410C-948A-351DE151EE75}"/>
              </a:ext>
            </a:extLst>
          </p:cNvPr>
          <p:cNvSpPr/>
          <p:nvPr/>
        </p:nvSpPr>
        <p:spPr bwMode="auto">
          <a:xfrm>
            <a:off x="3133078" y="5562379"/>
            <a:ext cx="115200" cy="1152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61C04E-E61F-4994-B63A-EDC9A5063FFE}"/>
              </a:ext>
            </a:extLst>
          </p:cNvPr>
          <p:cNvCxnSpPr>
            <a:cxnSpLocks/>
          </p:cNvCxnSpPr>
          <p:nvPr/>
        </p:nvCxnSpPr>
        <p:spPr bwMode="auto">
          <a:xfrm>
            <a:off x="3978112" y="5401560"/>
            <a:ext cx="6879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A936B7-799D-4132-B541-932FE732CA80}"/>
              </a:ext>
            </a:extLst>
          </p:cNvPr>
          <p:cNvSpPr txBox="1"/>
          <p:nvPr/>
        </p:nvSpPr>
        <p:spPr>
          <a:xfrm>
            <a:off x="945575" y="6075201"/>
            <a:ext cx="265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Use (0,0) as the landmark.</a:t>
            </a:r>
          </a:p>
        </p:txBody>
      </p:sp>
    </p:spTree>
    <p:extLst>
      <p:ext uri="{BB962C8B-B14F-4D97-AF65-F5344CB8AC3E}">
        <p14:creationId xmlns:p14="http://schemas.microsoft.com/office/powerpoint/2010/main" val="16085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D3D4-6BE6-4921-9789-C081C5C8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set and validation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D5A6-46C8-4820-903C-EF72932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0C50E-0BEE-465E-8B6F-C36917212EA6}"/>
              </a:ext>
            </a:extLst>
          </p:cNvPr>
          <p:cNvSpPr/>
          <p:nvPr/>
        </p:nvSpPr>
        <p:spPr bwMode="auto">
          <a:xfrm>
            <a:off x="772996" y="1313565"/>
            <a:ext cx="3676455" cy="27386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C65E1-2C01-4D69-9981-367933A9DA4E}"/>
              </a:ext>
            </a:extLst>
          </p:cNvPr>
          <p:cNvSpPr txBox="1"/>
          <p:nvPr/>
        </p:nvSpPr>
        <p:spPr>
          <a:xfrm>
            <a:off x="1021824" y="850855"/>
            <a:ext cx="298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Original dataset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C444DC-AF0D-4D2A-B506-D5F6C08CC1DF}"/>
              </a:ext>
            </a:extLst>
          </p:cNvPr>
          <p:cNvSpPr/>
          <p:nvPr/>
        </p:nvSpPr>
        <p:spPr bwMode="auto">
          <a:xfrm>
            <a:off x="5351283" y="1182644"/>
            <a:ext cx="1313468" cy="535709"/>
          </a:xfrm>
          <a:prstGeom prst="rightArrow">
            <a:avLst>
              <a:gd name="adj1" fmla="val 33452"/>
              <a:gd name="adj2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742BA-E33D-4BF9-BFE0-0A5A657D7550}"/>
              </a:ext>
            </a:extLst>
          </p:cNvPr>
          <p:cNvSpPr txBox="1"/>
          <p:nvPr/>
        </p:nvSpPr>
        <p:spPr>
          <a:xfrm>
            <a:off x="4601851" y="1649411"/>
            <a:ext cx="298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Random shuffle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37C0E-8C71-45A4-AA3A-606F65A76D8C}"/>
              </a:ext>
            </a:extLst>
          </p:cNvPr>
          <p:cNvSpPr/>
          <p:nvPr/>
        </p:nvSpPr>
        <p:spPr bwMode="auto">
          <a:xfrm>
            <a:off x="7239897" y="1313563"/>
            <a:ext cx="3676455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F60EA6-8789-48EA-AF50-2557E4EE2F77}"/>
              </a:ext>
            </a:extLst>
          </p:cNvPr>
          <p:cNvSpPr/>
          <p:nvPr/>
        </p:nvSpPr>
        <p:spPr bwMode="auto">
          <a:xfrm rot="5400000">
            <a:off x="8421389" y="2115430"/>
            <a:ext cx="1313468" cy="535709"/>
          </a:xfrm>
          <a:prstGeom prst="rightArrow">
            <a:avLst>
              <a:gd name="adj1" fmla="val 33452"/>
              <a:gd name="adj2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AF851-7FAB-4337-AC62-F1AE87949BD7}"/>
              </a:ext>
            </a:extLst>
          </p:cNvPr>
          <p:cNvSpPr txBox="1"/>
          <p:nvPr/>
        </p:nvSpPr>
        <p:spPr>
          <a:xfrm>
            <a:off x="8255367" y="2086707"/>
            <a:ext cx="76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Divide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A3B75-1D2F-4979-B13D-C86641981926}"/>
              </a:ext>
            </a:extLst>
          </p:cNvPr>
          <p:cNvSpPr/>
          <p:nvPr/>
        </p:nvSpPr>
        <p:spPr bwMode="auto">
          <a:xfrm>
            <a:off x="7421479" y="3472547"/>
            <a:ext cx="3466298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83E9A-B9C9-4E7C-A04F-3387F001F311}"/>
              </a:ext>
            </a:extLst>
          </p:cNvPr>
          <p:cNvSpPr/>
          <p:nvPr/>
        </p:nvSpPr>
        <p:spPr bwMode="auto">
          <a:xfrm>
            <a:off x="7421479" y="3467398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BD104-78FD-444F-B8AB-3F6CB118BE1C}"/>
              </a:ext>
            </a:extLst>
          </p:cNvPr>
          <p:cNvSpPr/>
          <p:nvPr/>
        </p:nvSpPr>
        <p:spPr bwMode="auto">
          <a:xfrm>
            <a:off x="7859367" y="3467398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253259-EF37-42B4-AA2F-7C80E7219C87}"/>
              </a:ext>
            </a:extLst>
          </p:cNvPr>
          <p:cNvSpPr/>
          <p:nvPr/>
        </p:nvSpPr>
        <p:spPr bwMode="auto">
          <a:xfrm>
            <a:off x="8291367" y="3469372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92D09B-5431-43EF-84BE-ACF17740ED2D}"/>
              </a:ext>
            </a:extLst>
          </p:cNvPr>
          <p:cNvSpPr/>
          <p:nvPr/>
        </p:nvSpPr>
        <p:spPr bwMode="auto">
          <a:xfrm>
            <a:off x="8723367" y="3471346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0FA583-65AC-4737-A3AD-09E09B24F451}"/>
              </a:ext>
            </a:extLst>
          </p:cNvPr>
          <p:cNvSpPr/>
          <p:nvPr/>
        </p:nvSpPr>
        <p:spPr bwMode="auto">
          <a:xfrm>
            <a:off x="9159777" y="3467397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A2B98F-C969-4A3D-9D2C-9663FF3AFD0F}"/>
              </a:ext>
            </a:extLst>
          </p:cNvPr>
          <p:cNvSpPr/>
          <p:nvPr/>
        </p:nvSpPr>
        <p:spPr bwMode="auto">
          <a:xfrm>
            <a:off x="9591777" y="3467397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252502-18C1-4EC3-AA3C-167065CD8646}"/>
              </a:ext>
            </a:extLst>
          </p:cNvPr>
          <p:cNvSpPr/>
          <p:nvPr/>
        </p:nvSpPr>
        <p:spPr bwMode="auto">
          <a:xfrm>
            <a:off x="10023777" y="3469372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1A2715-B891-47BD-9111-5E4EE0F56DAD}"/>
              </a:ext>
            </a:extLst>
          </p:cNvPr>
          <p:cNvSpPr/>
          <p:nvPr/>
        </p:nvSpPr>
        <p:spPr bwMode="auto">
          <a:xfrm>
            <a:off x="10455777" y="3470573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DFEDF-7ACC-4388-AA1F-9D59FE5CD801}"/>
              </a:ext>
            </a:extLst>
          </p:cNvPr>
          <p:cNvSpPr txBox="1"/>
          <p:nvPr/>
        </p:nvSpPr>
        <p:spPr>
          <a:xfrm>
            <a:off x="7583974" y="862826"/>
            <a:ext cx="298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Shuffled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164AE-83A9-4457-AA1B-3230A732472E}"/>
              </a:ext>
            </a:extLst>
          </p:cNvPr>
          <p:cNvSpPr txBox="1"/>
          <p:nvPr/>
        </p:nvSpPr>
        <p:spPr>
          <a:xfrm>
            <a:off x="7536951" y="3070158"/>
            <a:ext cx="298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Divided into 8 folds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5F51EF-B893-4B71-B1A6-0C05187059AE}"/>
              </a:ext>
            </a:extLst>
          </p:cNvPr>
          <p:cNvSpPr/>
          <p:nvPr/>
        </p:nvSpPr>
        <p:spPr bwMode="auto">
          <a:xfrm>
            <a:off x="7457237" y="383073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EDCC35-9A25-440B-89C5-68AD9FB6EE67}"/>
              </a:ext>
            </a:extLst>
          </p:cNvPr>
          <p:cNvSpPr/>
          <p:nvPr/>
        </p:nvSpPr>
        <p:spPr bwMode="auto">
          <a:xfrm>
            <a:off x="7895367" y="383073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2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5A23A2-CB11-45AF-822C-A01946EE1E71}"/>
              </a:ext>
            </a:extLst>
          </p:cNvPr>
          <p:cNvSpPr/>
          <p:nvPr/>
        </p:nvSpPr>
        <p:spPr bwMode="auto">
          <a:xfrm>
            <a:off x="8327367" y="383073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ECAAE1-D00C-4809-80B6-5708C25DBDD7}"/>
              </a:ext>
            </a:extLst>
          </p:cNvPr>
          <p:cNvSpPr/>
          <p:nvPr/>
        </p:nvSpPr>
        <p:spPr bwMode="auto">
          <a:xfrm>
            <a:off x="8759367" y="383073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41441A-ACEF-4171-9182-4BBCF27FD5FA}"/>
              </a:ext>
            </a:extLst>
          </p:cNvPr>
          <p:cNvSpPr/>
          <p:nvPr/>
        </p:nvSpPr>
        <p:spPr bwMode="auto">
          <a:xfrm>
            <a:off x="9195777" y="383073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8F8555-9805-4DD7-9A80-CADE0E74D9B9}"/>
              </a:ext>
            </a:extLst>
          </p:cNvPr>
          <p:cNvSpPr/>
          <p:nvPr/>
        </p:nvSpPr>
        <p:spPr bwMode="auto">
          <a:xfrm>
            <a:off x="9632187" y="383072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C04258-9963-40A5-8486-348CD3BC0EE3}"/>
              </a:ext>
            </a:extLst>
          </p:cNvPr>
          <p:cNvSpPr/>
          <p:nvPr/>
        </p:nvSpPr>
        <p:spPr bwMode="auto">
          <a:xfrm>
            <a:off x="10064187" y="383708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3A73B5-0357-42FC-963E-459813FF1B96}"/>
              </a:ext>
            </a:extLst>
          </p:cNvPr>
          <p:cNvSpPr/>
          <p:nvPr/>
        </p:nvSpPr>
        <p:spPr bwMode="auto">
          <a:xfrm>
            <a:off x="10491777" y="383072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486ECA03-3251-45EE-8296-FB1E362A77CF}"/>
              </a:ext>
            </a:extLst>
          </p:cNvPr>
          <p:cNvSpPr/>
          <p:nvPr/>
        </p:nvSpPr>
        <p:spPr bwMode="auto">
          <a:xfrm>
            <a:off x="6477473" y="2441387"/>
            <a:ext cx="754733" cy="3511386"/>
          </a:xfrm>
          <a:prstGeom prst="rightBrace">
            <a:avLst>
              <a:gd name="adj1" fmla="val 8333"/>
              <a:gd name="adj2" fmla="val 33724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5E76A5-BD41-485F-A83E-A7B256846EC6}"/>
              </a:ext>
            </a:extLst>
          </p:cNvPr>
          <p:cNvSpPr/>
          <p:nvPr/>
        </p:nvSpPr>
        <p:spPr bwMode="auto">
          <a:xfrm>
            <a:off x="5438314" y="2441387"/>
            <a:ext cx="43200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1A95DB-9170-4676-9E41-FFAC50A59746}"/>
              </a:ext>
            </a:extLst>
          </p:cNvPr>
          <p:cNvSpPr/>
          <p:nvPr/>
        </p:nvSpPr>
        <p:spPr bwMode="auto">
          <a:xfrm>
            <a:off x="5474072" y="2804719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96C0EF-8338-4FA7-B077-CAB65B5889DE}"/>
              </a:ext>
            </a:extLst>
          </p:cNvPr>
          <p:cNvSpPr/>
          <p:nvPr/>
        </p:nvSpPr>
        <p:spPr bwMode="auto">
          <a:xfrm>
            <a:off x="1253882" y="2446537"/>
            <a:ext cx="302841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C059FE-DCEB-4892-840D-ADED7B032245}"/>
              </a:ext>
            </a:extLst>
          </p:cNvPr>
          <p:cNvSpPr/>
          <p:nvPr/>
        </p:nvSpPr>
        <p:spPr bwMode="auto">
          <a:xfrm>
            <a:off x="1253882" y="2441388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1DC4F1-19B4-4C72-8DA4-75A4DBD0297E}"/>
              </a:ext>
            </a:extLst>
          </p:cNvPr>
          <p:cNvSpPr/>
          <p:nvPr/>
        </p:nvSpPr>
        <p:spPr bwMode="auto">
          <a:xfrm>
            <a:off x="1685882" y="2443362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DD21B4-13FD-4443-9872-4F3EEF3E8A41}"/>
              </a:ext>
            </a:extLst>
          </p:cNvPr>
          <p:cNvSpPr/>
          <p:nvPr/>
        </p:nvSpPr>
        <p:spPr bwMode="auto">
          <a:xfrm>
            <a:off x="2117882" y="2445336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B03595-439C-48C1-9EB4-753C66AD9271}"/>
              </a:ext>
            </a:extLst>
          </p:cNvPr>
          <p:cNvSpPr/>
          <p:nvPr/>
        </p:nvSpPr>
        <p:spPr bwMode="auto">
          <a:xfrm>
            <a:off x="2554292" y="2441387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71B8E3-503B-4A35-A055-FAF5E7B4492B}"/>
              </a:ext>
            </a:extLst>
          </p:cNvPr>
          <p:cNvSpPr/>
          <p:nvPr/>
        </p:nvSpPr>
        <p:spPr bwMode="auto">
          <a:xfrm>
            <a:off x="2986292" y="2441387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5BEFC3-0C8C-4576-9141-CF5A5D1A12DA}"/>
              </a:ext>
            </a:extLst>
          </p:cNvPr>
          <p:cNvSpPr/>
          <p:nvPr/>
        </p:nvSpPr>
        <p:spPr bwMode="auto">
          <a:xfrm>
            <a:off x="3418292" y="2443362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F989B7-76D4-4C6A-9AC1-7D6C8CFFC4ED}"/>
              </a:ext>
            </a:extLst>
          </p:cNvPr>
          <p:cNvSpPr/>
          <p:nvPr/>
        </p:nvSpPr>
        <p:spPr bwMode="auto">
          <a:xfrm>
            <a:off x="3850292" y="2444563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1BF628-EAD8-49EA-ACE3-B98D93B688EB}"/>
              </a:ext>
            </a:extLst>
          </p:cNvPr>
          <p:cNvSpPr/>
          <p:nvPr/>
        </p:nvSpPr>
        <p:spPr bwMode="auto">
          <a:xfrm>
            <a:off x="1289882" y="280472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2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7E2D374-1BC6-41A2-85C1-EF09BD871C60}"/>
              </a:ext>
            </a:extLst>
          </p:cNvPr>
          <p:cNvSpPr/>
          <p:nvPr/>
        </p:nvSpPr>
        <p:spPr bwMode="auto">
          <a:xfrm>
            <a:off x="1721882" y="280472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8C4B47-9D4D-4AEB-93E7-70BA55C290CF}"/>
              </a:ext>
            </a:extLst>
          </p:cNvPr>
          <p:cNvSpPr/>
          <p:nvPr/>
        </p:nvSpPr>
        <p:spPr bwMode="auto">
          <a:xfrm>
            <a:off x="2153882" y="280472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BCBCC5-DB54-4028-8BA0-1007768D814B}"/>
              </a:ext>
            </a:extLst>
          </p:cNvPr>
          <p:cNvSpPr/>
          <p:nvPr/>
        </p:nvSpPr>
        <p:spPr bwMode="auto">
          <a:xfrm>
            <a:off x="2590292" y="280472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FF9FDA-4FA1-4A36-A870-F9AB344C0067}"/>
              </a:ext>
            </a:extLst>
          </p:cNvPr>
          <p:cNvSpPr/>
          <p:nvPr/>
        </p:nvSpPr>
        <p:spPr bwMode="auto">
          <a:xfrm>
            <a:off x="3026702" y="280471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09D03A-BDB4-40E9-8D93-D12A442ACA26}"/>
              </a:ext>
            </a:extLst>
          </p:cNvPr>
          <p:cNvSpPr/>
          <p:nvPr/>
        </p:nvSpPr>
        <p:spPr bwMode="auto">
          <a:xfrm>
            <a:off x="3458702" y="2811070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22E4C5-3ED8-48DA-8DB8-71B61B3A70E3}"/>
              </a:ext>
            </a:extLst>
          </p:cNvPr>
          <p:cNvSpPr/>
          <p:nvPr/>
        </p:nvSpPr>
        <p:spPr bwMode="auto">
          <a:xfrm>
            <a:off x="3886292" y="280471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EE1177-3024-4606-A431-4A2E0C9ABC35}"/>
              </a:ext>
            </a:extLst>
          </p:cNvPr>
          <p:cNvSpPr txBox="1"/>
          <p:nvPr/>
        </p:nvSpPr>
        <p:spPr>
          <a:xfrm>
            <a:off x="372121" y="2316711"/>
            <a:ext cx="76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Train set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FAEFEF-6D5A-4B45-A72F-AF083FBAE749}"/>
              </a:ext>
            </a:extLst>
          </p:cNvPr>
          <p:cNvSpPr txBox="1"/>
          <p:nvPr/>
        </p:nvSpPr>
        <p:spPr>
          <a:xfrm>
            <a:off x="4365080" y="2383284"/>
            <a:ext cx="96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Validation set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BAE832-F771-4CB8-8D00-1B15903C317C}"/>
              </a:ext>
            </a:extLst>
          </p:cNvPr>
          <p:cNvSpPr/>
          <p:nvPr/>
        </p:nvSpPr>
        <p:spPr bwMode="auto">
          <a:xfrm>
            <a:off x="5451411" y="3432273"/>
            <a:ext cx="43200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E8B2E4-1EFA-44CC-9AF4-02B2F489D45B}"/>
              </a:ext>
            </a:extLst>
          </p:cNvPr>
          <p:cNvSpPr/>
          <p:nvPr/>
        </p:nvSpPr>
        <p:spPr bwMode="auto">
          <a:xfrm>
            <a:off x="5487169" y="3795605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2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29011C-4A34-4616-A71E-C8094C681C1A}"/>
              </a:ext>
            </a:extLst>
          </p:cNvPr>
          <p:cNvSpPr/>
          <p:nvPr/>
        </p:nvSpPr>
        <p:spPr bwMode="auto">
          <a:xfrm>
            <a:off x="1266979" y="3437423"/>
            <a:ext cx="302841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B6879C-24AF-44C6-B361-E32EF552B1AB}"/>
              </a:ext>
            </a:extLst>
          </p:cNvPr>
          <p:cNvSpPr/>
          <p:nvPr/>
        </p:nvSpPr>
        <p:spPr bwMode="auto">
          <a:xfrm>
            <a:off x="1266979" y="3432274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045FF0-D8BF-4923-BA1F-7E0F689DEB20}"/>
              </a:ext>
            </a:extLst>
          </p:cNvPr>
          <p:cNvSpPr/>
          <p:nvPr/>
        </p:nvSpPr>
        <p:spPr bwMode="auto">
          <a:xfrm>
            <a:off x="1698979" y="3434248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3C6044-0615-4CE6-84A4-2B64C26125DB}"/>
              </a:ext>
            </a:extLst>
          </p:cNvPr>
          <p:cNvSpPr/>
          <p:nvPr/>
        </p:nvSpPr>
        <p:spPr bwMode="auto">
          <a:xfrm>
            <a:off x="2130979" y="3436222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9E2081-C40D-4F5C-A414-9B07D0D0C366}"/>
              </a:ext>
            </a:extLst>
          </p:cNvPr>
          <p:cNvSpPr/>
          <p:nvPr/>
        </p:nvSpPr>
        <p:spPr bwMode="auto">
          <a:xfrm>
            <a:off x="2567389" y="3432273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155B0-94E7-4920-A318-C1F5E36A8FC9}"/>
              </a:ext>
            </a:extLst>
          </p:cNvPr>
          <p:cNvSpPr/>
          <p:nvPr/>
        </p:nvSpPr>
        <p:spPr bwMode="auto">
          <a:xfrm>
            <a:off x="2999389" y="3432273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28F009-0ACD-4F03-9DA5-7B90FD17DC9A}"/>
              </a:ext>
            </a:extLst>
          </p:cNvPr>
          <p:cNvSpPr/>
          <p:nvPr/>
        </p:nvSpPr>
        <p:spPr bwMode="auto">
          <a:xfrm>
            <a:off x="3431389" y="3434248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8686F4-6395-439C-85DC-1D4F2189EF08}"/>
              </a:ext>
            </a:extLst>
          </p:cNvPr>
          <p:cNvSpPr/>
          <p:nvPr/>
        </p:nvSpPr>
        <p:spPr bwMode="auto">
          <a:xfrm>
            <a:off x="3863389" y="3435449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45AD054-E20E-45A1-AF12-F3183347A234}"/>
              </a:ext>
            </a:extLst>
          </p:cNvPr>
          <p:cNvSpPr/>
          <p:nvPr/>
        </p:nvSpPr>
        <p:spPr bwMode="auto">
          <a:xfrm>
            <a:off x="1302979" y="379560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285CA7A-ADF8-41F2-8D30-30D57C174C77}"/>
              </a:ext>
            </a:extLst>
          </p:cNvPr>
          <p:cNvSpPr/>
          <p:nvPr/>
        </p:nvSpPr>
        <p:spPr bwMode="auto">
          <a:xfrm>
            <a:off x="1734979" y="379560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3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B0F41ED-6E7E-41DE-81EB-FD08B5A0C160}"/>
              </a:ext>
            </a:extLst>
          </p:cNvPr>
          <p:cNvSpPr/>
          <p:nvPr/>
        </p:nvSpPr>
        <p:spPr bwMode="auto">
          <a:xfrm>
            <a:off x="2166979" y="379560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4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FC7E64-306B-46D7-932B-00ED8026CC04}"/>
              </a:ext>
            </a:extLst>
          </p:cNvPr>
          <p:cNvSpPr/>
          <p:nvPr/>
        </p:nvSpPr>
        <p:spPr bwMode="auto">
          <a:xfrm>
            <a:off x="2603389" y="379560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5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DD3A65-1657-4805-9A13-E4223EB6105D}"/>
              </a:ext>
            </a:extLst>
          </p:cNvPr>
          <p:cNvSpPr/>
          <p:nvPr/>
        </p:nvSpPr>
        <p:spPr bwMode="auto">
          <a:xfrm>
            <a:off x="3039799" y="3795604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2BFEEE-3622-4037-85EE-A9F835802E8C}"/>
              </a:ext>
            </a:extLst>
          </p:cNvPr>
          <p:cNvSpPr/>
          <p:nvPr/>
        </p:nvSpPr>
        <p:spPr bwMode="auto">
          <a:xfrm>
            <a:off x="3471799" y="380195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F9B83AD-42B4-4B7B-9C67-94F8844A3F96}"/>
              </a:ext>
            </a:extLst>
          </p:cNvPr>
          <p:cNvSpPr/>
          <p:nvPr/>
        </p:nvSpPr>
        <p:spPr bwMode="auto">
          <a:xfrm>
            <a:off x="3899389" y="3795604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8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7C38FC-0AFC-4812-826C-9BDE96775613}"/>
              </a:ext>
            </a:extLst>
          </p:cNvPr>
          <p:cNvSpPr txBox="1"/>
          <p:nvPr/>
        </p:nvSpPr>
        <p:spPr>
          <a:xfrm>
            <a:off x="385218" y="3307597"/>
            <a:ext cx="76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Train set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5EFF77-7D8D-44CE-A673-1554C869C94C}"/>
              </a:ext>
            </a:extLst>
          </p:cNvPr>
          <p:cNvSpPr txBox="1"/>
          <p:nvPr/>
        </p:nvSpPr>
        <p:spPr>
          <a:xfrm>
            <a:off x="4378177" y="3374170"/>
            <a:ext cx="96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Validation set 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B0E8C9-B39F-4E11-BFF7-191B85943F9B}"/>
              </a:ext>
            </a:extLst>
          </p:cNvPr>
          <p:cNvSpPr/>
          <p:nvPr/>
        </p:nvSpPr>
        <p:spPr bwMode="auto">
          <a:xfrm>
            <a:off x="3236820" y="4327734"/>
            <a:ext cx="144000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466F96C-4642-4148-AC0F-EA01B56A9C4E}"/>
              </a:ext>
            </a:extLst>
          </p:cNvPr>
          <p:cNvSpPr/>
          <p:nvPr/>
        </p:nvSpPr>
        <p:spPr bwMode="auto">
          <a:xfrm>
            <a:off x="3242702" y="4529605"/>
            <a:ext cx="144000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34C8A77-4202-4685-B449-3AF27C8CA350}"/>
              </a:ext>
            </a:extLst>
          </p:cNvPr>
          <p:cNvSpPr/>
          <p:nvPr/>
        </p:nvSpPr>
        <p:spPr bwMode="auto">
          <a:xfrm>
            <a:off x="3242702" y="4744385"/>
            <a:ext cx="144000" cy="144000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871F6A-6D25-4EBB-8D36-34C70BDE024B}"/>
              </a:ext>
            </a:extLst>
          </p:cNvPr>
          <p:cNvSpPr/>
          <p:nvPr/>
        </p:nvSpPr>
        <p:spPr bwMode="auto">
          <a:xfrm>
            <a:off x="5451411" y="5213565"/>
            <a:ext cx="43200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B3943B-9D3B-473E-B37E-70ECD021A6AB}"/>
              </a:ext>
            </a:extLst>
          </p:cNvPr>
          <p:cNvSpPr/>
          <p:nvPr/>
        </p:nvSpPr>
        <p:spPr bwMode="auto">
          <a:xfrm>
            <a:off x="5487169" y="5576897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C38B63-0C06-4018-9A61-D0D18048610E}"/>
              </a:ext>
            </a:extLst>
          </p:cNvPr>
          <p:cNvSpPr/>
          <p:nvPr/>
        </p:nvSpPr>
        <p:spPr bwMode="auto">
          <a:xfrm>
            <a:off x="1266979" y="5218715"/>
            <a:ext cx="3028410" cy="273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6A8F8B-E433-407C-AB2A-D79906CD441A}"/>
              </a:ext>
            </a:extLst>
          </p:cNvPr>
          <p:cNvSpPr/>
          <p:nvPr/>
        </p:nvSpPr>
        <p:spPr bwMode="auto">
          <a:xfrm>
            <a:off x="1266979" y="5213566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3C42E8-153E-4D49-B645-EE99038D8D31}"/>
              </a:ext>
            </a:extLst>
          </p:cNvPr>
          <p:cNvSpPr/>
          <p:nvPr/>
        </p:nvSpPr>
        <p:spPr bwMode="auto">
          <a:xfrm>
            <a:off x="1698979" y="5215540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4E1FE7-E24B-4CB0-AD2E-3726771EB7A7}"/>
              </a:ext>
            </a:extLst>
          </p:cNvPr>
          <p:cNvSpPr/>
          <p:nvPr/>
        </p:nvSpPr>
        <p:spPr bwMode="auto">
          <a:xfrm>
            <a:off x="2130979" y="5217514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3B2C25-ABF2-4E88-9585-AA0DEA1625E0}"/>
              </a:ext>
            </a:extLst>
          </p:cNvPr>
          <p:cNvSpPr/>
          <p:nvPr/>
        </p:nvSpPr>
        <p:spPr bwMode="auto">
          <a:xfrm>
            <a:off x="2567389" y="5213565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909D62-31E5-4BA4-A277-9B6AD5D207EA}"/>
              </a:ext>
            </a:extLst>
          </p:cNvPr>
          <p:cNvSpPr/>
          <p:nvPr/>
        </p:nvSpPr>
        <p:spPr bwMode="auto">
          <a:xfrm>
            <a:off x="2999389" y="5213565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8B84D3-9D75-4C8A-9830-F50EEC9CAF19}"/>
              </a:ext>
            </a:extLst>
          </p:cNvPr>
          <p:cNvSpPr/>
          <p:nvPr/>
        </p:nvSpPr>
        <p:spPr bwMode="auto">
          <a:xfrm>
            <a:off x="3431389" y="5215540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117260-A35F-4674-B351-0BB652AFC9CD}"/>
              </a:ext>
            </a:extLst>
          </p:cNvPr>
          <p:cNvSpPr/>
          <p:nvPr/>
        </p:nvSpPr>
        <p:spPr bwMode="auto">
          <a:xfrm>
            <a:off x="3863389" y="5216741"/>
            <a:ext cx="432000" cy="27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73EE350-8523-4DB5-BFAD-9C4B4D37FF98}"/>
              </a:ext>
            </a:extLst>
          </p:cNvPr>
          <p:cNvSpPr/>
          <p:nvPr/>
        </p:nvSpPr>
        <p:spPr bwMode="auto">
          <a:xfrm>
            <a:off x="1302979" y="557689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4295F5F-75FC-405A-A071-F9A0DEE6DFF2}"/>
              </a:ext>
            </a:extLst>
          </p:cNvPr>
          <p:cNvSpPr/>
          <p:nvPr/>
        </p:nvSpPr>
        <p:spPr bwMode="auto">
          <a:xfrm>
            <a:off x="1734979" y="557689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56F8CB2-76EE-4D71-A239-06ABB863A007}"/>
              </a:ext>
            </a:extLst>
          </p:cNvPr>
          <p:cNvSpPr/>
          <p:nvPr/>
        </p:nvSpPr>
        <p:spPr bwMode="auto">
          <a:xfrm>
            <a:off x="2166979" y="557689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91249F7-3EDE-40CF-91B3-E18368ECAADD}"/>
              </a:ext>
            </a:extLst>
          </p:cNvPr>
          <p:cNvSpPr/>
          <p:nvPr/>
        </p:nvSpPr>
        <p:spPr bwMode="auto">
          <a:xfrm>
            <a:off x="2603389" y="557689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9C1C9C7-6BAF-4F52-9B66-77538ED345C3}"/>
              </a:ext>
            </a:extLst>
          </p:cNvPr>
          <p:cNvSpPr/>
          <p:nvPr/>
        </p:nvSpPr>
        <p:spPr bwMode="auto">
          <a:xfrm>
            <a:off x="3039799" y="557689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5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C1A0590-8755-415C-9E7B-BAE54045DC31}"/>
              </a:ext>
            </a:extLst>
          </p:cNvPr>
          <p:cNvSpPr/>
          <p:nvPr/>
        </p:nvSpPr>
        <p:spPr bwMode="auto">
          <a:xfrm>
            <a:off x="3471799" y="5583248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Tahoma" charset="0"/>
              </a:rPr>
              <a:t>6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F13ADB5-BA92-4C31-A3E3-0CF872CEEEA3}"/>
              </a:ext>
            </a:extLst>
          </p:cNvPr>
          <p:cNvSpPr/>
          <p:nvPr/>
        </p:nvSpPr>
        <p:spPr bwMode="auto">
          <a:xfrm>
            <a:off x="3899389" y="5576896"/>
            <a:ext cx="360000" cy="3600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2E57BA-EE5C-49EB-865A-548060004750}"/>
              </a:ext>
            </a:extLst>
          </p:cNvPr>
          <p:cNvSpPr txBox="1"/>
          <p:nvPr/>
        </p:nvSpPr>
        <p:spPr>
          <a:xfrm>
            <a:off x="385218" y="5088889"/>
            <a:ext cx="76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Train set 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AE646ED-A3D2-4A99-B8F4-84928E8CCF13}"/>
              </a:ext>
            </a:extLst>
          </p:cNvPr>
          <p:cNvSpPr txBox="1"/>
          <p:nvPr/>
        </p:nvSpPr>
        <p:spPr>
          <a:xfrm>
            <a:off x="4378177" y="5155462"/>
            <a:ext cx="96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Validation set 8</a:t>
            </a:r>
          </a:p>
        </p:txBody>
      </p:sp>
    </p:spTree>
    <p:extLst>
      <p:ext uri="{BB962C8B-B14F-4D97-AF65-F5344CB8AC3E}">
        <p14:creationId xmlns:p14="http://schemas.microsoft.com/office/powerpoint/2010/main" val="1577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AB4A-D701-4A10-8D52-590F1403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AF819-AA4B-45B3-BAC8-42A32B9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A9633-1076-478A-AA88-F3B695A7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3429000"/>
            <a:ext cx="3886200" cy="2390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E4557-6D48-41AD-9220-D8DCA20C99C8}"/>
              </a:ext>
            </a:extLst>
          </p:cNvPr>
          <p:cNvSpPr txBox="1"/>
          <p:nvPr/>
        </p:nvSpPr>
        <p:spPr>
          <a:xfrm>
            <a:off x="1538800" y="5908790"/>
            <a:ext cx="317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Linear kernel with different regularization coefficient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78C5D-4DAD-48B6-8982-7F03B8E4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217611" cy="26810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ECADD-A62F-4FC1-A7C5-DF27CEB9BDEC}"/>
              </a:ext>
            </a:extLst>
          </p:cNvPr>
          <p:cNvSpPr txBox="1"/>
          <p:nvPr/>
        </p:nvSpPr>
        <p:spPr>
          <a:xfrm>
            <a:off x="7136778" y="6110044"/>
            <a:ext cx="3176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RBF kernel with different regularization coefficient</a:t>
            </a:r>
          </a:p>
        </p:txBody>
      </p:sp>
      <p:pic>
        <p:nvPicPr>
          <p:cNvPr id="3074" name="Picture 2" descr="Measuring Performance: The Confusion Matrix – Glass Box">
            <a:extLst>
              <a:ext uri="{FF2B5EF4-FFF2-40B4-BE49-F238E27FC236}">
                <a16:creationId xmlns:a16="http://schemas.microsoft.com/office/drawing/2014/main" id="{C97B5138-1FEE-408F-A1CF-1E6E30A5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1" y="846470"/>
            <a:ext cx="3886199" cy="2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E310-3B78-4CEC-9EC5-EABA09980AF6}"/>
                  </a:ext>
                </a:extLst>
              </p:cNvPr>
              <p:cNvSpPr txBox="1"/>
              <p:nvPr/>
            </p:nvSpPr>
            <p:spPr>
              <a:xfrm>
                <a:off x="6576079" y="2413853"/>
                <a:ext cx="2895088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E310-3B78-4CEC-9EC5-EABA0998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79" y="2413853"/>
                <a:ext cx="2895088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9A4BA7-9642-45F9-AE82-49311F9DB179}"/>
                  </a:ext>
                </a:extLst>
              </p:cNvPr>
              <p:cNvSpPr txBox="1"/>
              <p:nvPr/>
            </p:nvSpPr>
            <p:spPr>
              <a:xfrm>
                <a:off x="6742074" y="958206"/>
                <a:ext cx="226267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9A4BA7-9642-45F9-AE82-49311F9D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074" y="958206"/>
                <a:ext cx="2262671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5E8E82-9B24-4191-9757-5A1ED1091B49}"/>
                  </a:ext>
                </a:extLst>
              </p:cNvPr>
              <p:cNvSpPr txBox="1"/>
              <p:nvPr/>
            </p:nvSpPr>
            <p:spPr>
              <a:xfrm>
                <a:off x="6755551" y="1686029"/>
                <a:ext cx="253614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5E8E82-9B24-4191-9757-5A1ED109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551" y="1686029"/>
                <a:ext cx="2536144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A98C90-B013-42E5-B56B-01D2FD2FBC19}"/>
              </a:ext>
            </a:extLst>
          </p:cNvPr>
          <p:cNvSpPr txBox="1"/>
          <p:nvPr/>
        </p:nvSpPr>
        <p:spPr>
          <a:xfrm>
            <a:off x="9089796" y="755382"/>
            <a:ext cx="2995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linkClick r:id="rId8"/>
              </a:rPr>
              <a:t>https://towardsdatascience.com/accuracy-precision-recall-or-f1-331fb37c5cb9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4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0F05-D222-452A-94DC-E02E259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FEBE-B8C8-4231-9822-2406B380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6300"/>
            <a:ext cx="10972800" cy="5741316"/>
          </a:xfrm>
        </p:spPr>
        <p:txBody>
          <a:bodyPr/>
          <a:lstStyle/>
          <a:p>
            <a:r>
              <a:rPr lang="en-US" dirty="0"/>
              <a:t>Choose hyperparameters:</a:t>
            </a:r>
          </a:p>
          <a:p>
            <a:pPr lvl="1"/>
            <a:r>
              <a:rPr lang="en-US" dirty="0"/>
              <a:t>Kernel: </a:t>
            </a:r>
            <a:r>
              <a:rPr lang="en-US" dirty="0" err="1"/>
              <a:t>rbf</a:t>
            </a:r>
            <a:endParaRPr lang="en-US" dirty="0"/>
          </a:p>
          <a:p>
            <a:pPr lvl="1"/>
            <a:r>
              <a:rPr lang="en-US" dirty="0"/>
              <a:t>C: 10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 the train 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pre-test set: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6F98-A9E7-45DA-9B51-2C5E0B85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35898-9B7A-4892-86F9-38523C0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10" y="2974647"/>
            <a:ext cx="5728110" cy="1477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63BB8-6512-43F4-AA29-2F27A592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28" y="5135489"/>
            <a:ext cx="4715660" cy="14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756B-863C-464C-95A9-D8AF1C65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B6CE-0D5B-41FC-96BB-D25114CD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49416-D26B-4FAA-B5AB-D11BBF9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SVM using Scikit-Learn in Python | LearnOpenCV">
            <a:extLst>
              <a:ext uri="{FF2B5EF4-FFF2-40B4-BE49-F238E27FC236}">
                <a16:creationId xmlns:a16="http://schemas.microsoft.com/office/drawing/2014/main" id="{5DD2B389-7EF1-4781-8C75-640683B2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6" y="831147"/>
            <a:ext cx="9954927" cy="557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1698-6C49-4C28-8449-0CE9E934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8271C-68F3-4DC6-B96F-D585C0EC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532E9-43EF-403C-84B4-8580CEAD0E78}"/>
              </a:ext>
            </a:extLst>
          </p:cNvPr>
          <p:cNvSpPr txBox="1"/>
          <p:nvPr/>
        </p:nvSpPr>
        <p:spPr>
          <a:xfrm>
            <a:off x="172825" y="6111971"/>
            <a:ext cx="4556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Youtube</a:t>
            </a:r>
            <a:r>
              <a:rPr lang="en-US" sz="1400" dirty="0">
                <a:solidFill>
                  <a:srgbClr val="000000"/>
                </a:solidFill>
              </a:rPr>
              <a:t> video explaining how LSTM works:</a:t>
            </a:r>
          </a:p>
          <a:p>
            <a:r>
              <a:rPr lang="en-US" sz="1400" dirty="0">
                <a:solidFill>
                  <a:srgbClr val="000000"/>
                </a:solidFill>
                <a:hlinkClick r:id="rId2"/>
              </a:rPr>
              <a:t>https://www.youtube.com/watch?v=5dMXyiWddYs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DAFE9-9B55-41FC-8658-41F8FF40780B}"/>
              </a:ext>
            </a:extLst>
          </p:cNvPr>
          <p:cNvSpPr txBox="1"/>
          <p:nvPr/>
        </p:nvSpPr>
        <p:spPr>
          <a:xfrm>
            <a:off x="5821837" y="5449060"/>
            <a:ext cx="6113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LSTM example:</a:t>
            </a:r>
          </a:p>
          <a:p>
            <a:r>
              <a:rPr lang="en-US" sz="1400" dirty="0">
                <a:solidFill>
                  <a:srgbClr val="000000"/>
                </a:solidFill>
                <a:hlinkClick r:id="rId3"/>
              </a:rPr>
              <a:t>https://www.analyticsvidhya.com/blog/2021/06/lstm-for-text-classification/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E900E-CD96-4825-8A0D-7E541984A218}"/>
              </a:ext>
            </a:extLst>
          </p:cNvPr>
          <p:cNvSpPr txBox="1"/>
          <p:nvPr/>
        </p:nvSpPr>
        <p:spPr>
          <a:xfrm>
            <a:off x="5821837" y="6004249"/>
            <a:ext cx="6281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Another LSTM example:</a:t>
            </a:r>
          </a:p>
          <a:p>
            <a:r>
              <a:rPr lang="en-US" sz="1400" dirty="0">
                <a:solidFill>
                  <a:srgbClr val="000000"/>
                </a:solidFill>
                <a:hlinkClick r:id="rId4"/>
              </a:rPr>
              <a:t>https://machinelearningmastery.com/sequence-classification-lstm-recurrent-neural-networks-python-keras/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521B6-121F-47FA-8DE8-09B523883DE6}"/>
              </a:ext>
            </a:extLst>
          </p:cNvPr>
          <p:cNvSpPr txBox="1"/>
          <p:nvPr/>
        </p:nvSpPr>
        <p:spPr>
          <a:xfrm>
            <a:off x="172825" y="5588751"/>
            <a:ext cx="5449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Tensorflow</a:t>
            </a:r>
            <a:r>
              <a:rPr lang="en-US" sz="1400" dirty="0">
                <a:solidFill>
                  <a:srgbClr val="000000"/>
                </a:solidFill>
              </a:rPr>
              <a:t> API documentation for LSTM:</a:t>
            </a:r>
          </a:p>
          <a:p>
            <a:r>
              <a:rPr lang="en-US" sz="1400" dirty="0">
                <a:solidFill>
                  <a:srgbClr val="000000"/>
                </a:solidFill>
                <a:hlinkClick r:id="rId5"/>
              </a:rPr>
              <a:t>https://www.tensorflow.org/api_docs/python/tf/keras/layers/LSTM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40A8C7-EAD1-44C5-8E04-C246606F3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97" y="910682"/>
            <a:ext cx="7043095" cy="41661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94EEF1-D85A-4A8C-ABFE-F67E55E6CBBE}"/>
              </a:ext>
            </a:extLst>
          </p:cNvPr>
          <p:cNvSpPr/>
          <p:nvPr/>
        </p:nvSpPr>
        <p:spPr bwMode="auto">
          <a:xfrm>
            <a:off x="300497" y="1234910"/>
            <a:ext cx="7043095" cy="12726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95742-9EBD-4AEF-A1D5-88D5BAC1C9EC}"/>
              </a:ext>
            </a:extLst>
          </p:cNvPr>
          <p:cNvSpPr txBox="1"/>
          <p:nvPr/>
        </p:nvSpPr>
        <p:spPr>
          <a:xfrm>
            <a:off x="7550870" y="1576639"/>
            <a:ext cx="22247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Dataset preparation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52582-3580-4E0E-898E-636AC0B598F9}"/>
              </a:ext>
            </a:extLst>
          </p:cNvPr>
          <p:cNvSpPr/>
          <p:nvPr/>
        </p:nvSpPr>
        <p:spPr bwMode="auto">
          <a:xfrm>
            <a:off x="300496" y="2539498"/>
            <a:ext cx="7043095" cy="1746752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ahom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F8F7F-66C4-45A7-81D6-9923797E2A97}"/>
              </a:ext>
            </a:extLst>
          </p:cNvPr>
          <p:cNvSpPr txBox="1"/>
          <p:nvPr/>
        </p:nvSpPr>
        <p:spPr>
          <a:xfrm>
            <a:off x="7550870" y="3201472"/>
            <a:ext cx="22247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Model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76917-5D9D-4B26-BE17-F8FF0D71D442}"/>
              </a:ext>
            </a:extLst>
          </p:cNvPr>
          <p:cNvSpPr txBox="1"/>
          <p:nvPr/>
        </p:nvSpPr>
        <p:spPr>
          <a:xfrm>
            <a:off x="7550870" y="4190492"/>
            <a:ext cx="22247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Model 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231802-A8F1-4FFF-8401-430D7B47E61C}"/>
              </a:ext>
            </a:extLst>
          </p:cNvPr>
          <p:cNvSpPr/>
          <p:nvPr/>
        </p:nvSpPr>
        <p:spPr bwMode="auto">
          <a:xfrm>
            <a:off x="300495" y="4307576"/>
            <a:ext cx="7043095" cy="152464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ahom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9082D1-8712-492F-A9AC-0263A8294139}"/>
              </a:ext>
            </a:extLst>
          </p:cNvPr>
          <p:cNvSpPr/>
          <p:nvPr/>
        </p:nvSpPr>
        <p:spPr bwMode="auto">
          <a:xfrm>
            <a:off x="300494" y="4494381"/>
            <a:ext cx="7043095" cy="523219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Tahoma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11CDE-ACE0-4EA9-A015-D20989FDE189}"/>
              </a:ext>
            </a:extLst>
          </p:cNvPr>
          <p:cNvSpPr txBox="1"/>
          <p:nvPr/>
        </p:nvSpPr>
        <p:spPr>
          <a:xfrm>
            <a:off x="7550870" y="4621952"/>
            <a:ext cx="22247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2598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575</Words>
  <Application>Microsoft Office PowerPoint</Application>
  <PresentationFormat>Widescreen</PresentationFormat>
  <Paragraphs>142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Outline</vt:lpstr>
      <vt:lpstr>Support vector machine</vt:lpstr>
      <vt:lpstr>Kernel trick</vt:lpstr>
      <vt:lpstr>Train set and validation set</vt:lpstr>
      <vt:lpstr>Cross-validation result</vt:lpstr>
      <vt:lpstr>Test result</vt:lpstr>
      <vt:lpstr>Overfitting</vt:lpstr>
      <vt:lpstr>Long short-term memory</vt:lpstr>
      <vt:lpstr>Dataset preparation for LSTM</vt:lpstr>
      <vt:lpstr>Embedding layer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874</cp:revision>
  <dcterms:created xsi:type="dcterms:W3CDTF">2019-10-29T23:26:14Z</dcterms:created>
  <dcterms:modified xsi:type="dcterms:W3CDTF">2022-02-07T01:32:02Z</dcterms:modified>
</cp:coreProperties>
</file>