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1242" r:id="rId3"/>
    <p:sldId id="1277" r:id="rId4"/>
    <p:sldId id="1298" r:id="rId5"/>
    <p:sldId id="1302" r:id="rId6"/>
    <p:sldId id="1303" r:id="rId7"/>
    <p:sldId id="1304" r:id="rId8"/>
    <p:sldId id="1305" r:id="rId9"/>
    <p:sldId id="1306" r:id="rId10"/>
    <p:sldId id="1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FFCC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87890" autoAdjust="0"/>
  </p:normalViewPr>
  <p:slideViewPr>
    <p:cSldViewPr snapToGrid="0">
      <p:cViewPr varScale="1">
        <p:scale>
          <a:sx n="98" d="100"/>
          <a:sy n="98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6F29-EF01-4A8E-A6DC-F9DC25AAD362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EEDE3-56CE-4755-956B-44C908D3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8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EEDE3-56CE-4755-956B-44C908D301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1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5CE4-1066-4328-BC00-F8F7C1C40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911BC-51DF-4735-B13F-9EC184862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C881-ADB3-48DD-A666-56DE6A49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A002-3F19-4414-91D6-AE7A0640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45AA-5567-43C5-850C-2968DA1A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971-56E2-431D-833F-1B8BA3FD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027A0-3C07-4E41-900B-2355728A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ACE0-CF30-478C-892F-C581D58E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51240-766D-42FB-8D18-82664BDB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0838-EA74-4A8E-9E98-5948D762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B256A-054D-4330-8909-5F4D42FF8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1BB4B-2AF7-495D-B708-A2F81A57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7B76-E0B1-4D9C-99FA-812DB0D3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D8F7-9E21-4C1E-B688-D113961C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8F0F-23B0-4C53-9962-79389442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316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937684" y="2289175"/>
            <a:ext cx="10363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914400" y="4059238"/>
            <a:ext cx="103632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289008"/>
            <a:ext cx="12192000" cy="1770063"/>
          </a:xfrm>
        </p:spPr>
        <p:txBody>
          <a:bodyPr/>
          <a:lstStyle>
            <a:lvl1pPr algn="ctr">
              <a:defRPr sz="3600" i="1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US" altLang="zh-CN" dirty="0"/>
              <a:t>Click to edit Master </a:t>
            </a:r>
            <a:br>
              <a:rPr lang="en-US" altLang="zh-CN" dirty="0"/>
            </a:br>
            <a:r>
              <a:rPr lang="en-US" altLang="zh-CN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876167414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>
            <a:off x="381000" y="2803525"/>
            <a:ext cx="2117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7 h 1912"/>
              <a:gd name="T4" fmla="*/ 0 w 1588"/>
              <a:gd name="T5" fmla="*/ 2147483647 h 1912"/>
              <a:gd name="T6" fmla="*/ 0 w 1588"/>
              <a:gd name="T7" fmla="*/ 2147483647 h 1912"/>
              <a:gd name="T8" fmla="*/ 0 w 1588"/>
              <a:gd name="T9" fmla="*/ 2147483647 h 1912"/>
              <a:gd name="T10" fmla="*/ 0 w 1588"/>
              <a:gd name="T11" fmla="*/ 2147483647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97076"/>
            <a:ext cx="10363200" cy="1431925"/>
          </a:xfrm>
        </p:spPr>
        <p:txBody>
          <a:bodyPr anchor="b" anchorCtr="1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5BED02FE-3B7D-4EB1-9C52-DFD974F73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>
                <a:solidFill>
                  <a:srgbClr val="7030A0"/>
                </a:solidFill>
              </a:defRPr>
            </a:lvl1pPr>
            <a:lvl2pPr>
              <a:buClrTx/>
              <a:defRPr>
                <a:solidFill>
                  <a:srgbClr val="7030A0"/>
                </a:solidFill>
              </a:defRPr>
            </a:lvl2pPr>
            <a:lvl3pPr>
              <a:buClrTx/>
              <a:defRPr>
                <a:solidFill>
                  <a:srgbClr val="7030A0"/>
                </a:solidFill>
              </a:defRPr>
            </a:lvl3pPr>
            <a:lvl4pPr>
              <a:buClrTx/>
              <a:defRPr>
                <a:solidFill>
                  <a:srgbClr val="7030A0"/>
                </a:solidFill>
              </a:defRPr>
            </a:lvl4pPr>
            <a:lvl5pPr>
              <a:buClrTx/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B949714-076E-4195-B92A-10EE09B99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76300"/>
            <a:ext cx="53848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76300"/>
            <a:ext cx="53848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7F01EAD-6175-4840-BAF6-1DAE612C4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9CEBA57-07DA-45A8-9F32-281FE3471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1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4E36EA7-CF49-42D1-80D0-D2B976038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29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BADB279-F8A1-4357-9508-A69719F63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19B6-538C-4608-AC8A-57FF5280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8CDF-90A9-4B0B-9AB1-91DB9312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439B-E4D0-4550-9631-927DB597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FFA8-AA29-4F74-A5D4-B142D028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FDFA-C4D1-4832-B368-589910A1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4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D67E360-28B3-4B4E-B797-8836C8C12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2CE9D78-1856-4723-AD39-68E6942E0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7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553BEDF-0203-430F-A8F8-8B5C1DA0B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5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01600"/>
            <a:ext cx="2743200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1600"/>
            <a:ext cx="802640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E013017-8250-4699-A686-8FAD011B7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38D9-7628-41E2-9709-BA37E0DD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2919-73A0-4425-9339-ADFD40D72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0D1C-0C8E-487F-B381-7267F77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5467-AAB2-4D14-BD40-737E2159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FCA5-DD09-4378-859D-6DD9EBEA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54C7-F649-43AD-90A4-212BA5A2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5D4C-DD6F-4CCB-A50B-E58792D1B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77E77-BD6A-48C0-A25E-5B6450B0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C16E0-D6A2-4595-95A4-BE1BDB21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9E4A-4D69-49B6-8384-5A17AD7A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C346E-734A-4E2D-901F-6E56F30B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1899-3F52-47BF-9CA1-30572289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16ED-E5AD-4F2A-854C-A64AC444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8A3A9-151D-4879-938E-AA9CB3426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690E9-9FF7-47C7-A469-0EF76B95B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7F1C6-502F-4329-BE9B-F060EEAD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D7B38-F8A4-42B1-BE77-1A68D4BD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E86B8-0887-411B-8395-77AE9087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107BB-C346-4D7A-87F5-137A6629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2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2DD7-6445-4F69-98A7-AE7CAC8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DFB78-2A44-4D2C-B541-42D5BF25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DED3C-C05D-4D0D-B12B-FDDC993B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9861-064D-4EF7-A1F2-BDF69006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0C53D-7D4E-4F69-B8C9-252A0FEA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62F68-D00D-4E9E-940B-98C63A95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B232A-1DB1-4C87-A9A1-1AF35599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BA56-8B90-4B04-B75D-FB34A182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3369-FFB8-4B41-BF2B-45BACE31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F13D8-1625-4906-9CB4-1B9A9260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5FF22-B5E5-4913-AE1A-C219FE04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20DD1-83FD-402D-8767-84200A93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D1C6-2318-4849-AFD5-C8F32D5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4F51-2055-41E1-AE35-700F0E8D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BA65D-CD1A-493A-9420-296DDC85C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1BE06-89CC-40EE-B08F-00503322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22DD1-A743-4454-91B7-A0B29E98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D06E-783A-445C-88E4-6F87ACEAA5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56623-0F29-4117-8261-BFD23AA7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F33DC-6EF2-465B-A822-83FF7400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9B1C3-5AE4-47B1-87B8-8630B39C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BCF6-11F6-415A-B30B-6838368E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EC11-30BA-477D-A311-8B8B15136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D06E-783A-445C-88E4-6F87ACEAA5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A5DA-781D-47F5-8AB3-4A45CD7FC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F2032-9E77-49DD-91EA-DEF8F556E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AF46-8F60-43EB-BDF3-DCF817BF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2047"/>
            <a:ext cx="12192000" cy="640098"/>
          </a:xfrm>
          <a:prstGeom prst="rect">
            <a:avLst/>
          </a:prstGeom>
          <a:solidFill>
            <a:srgbClr val="F769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26890" y="91468"/>
            <a:ext cx="822601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76300"/>
            <a:ext cx="109728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6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01151" y="62357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48426"/>
            <a:ext cx="1231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72E0E5F0-4C25-4564-942F-1A8740F3C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17"/>
          <p:cNvSpPr>
            <a:spLocks noChangeShapeType="1"/>
          </p:cNvSpPr>
          <p:nvPr userDrawn="1"/>
        </p:nvSpPr>
        <p:spPr bwMode="auto">
          <a:xfrm>
            <a:off x="0" y="677154"/>
            <a:ext cx="12192000" cy="0"/>
          </a:xfrm>
          <a:prstGeom prst="line">
            <a:avLst/>
          </a:prstGeom>
          <a:noFill/>
          <a:ln w="76200" cmpd="thinThick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35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9" t="9457" r="11967" b="9836"/>
          <a:stretch>
            <a:fillRect/>
          </a:stretch>
        </p:blipFill>
        <p:spPr bwMode="auto">
          <a:xfrm>
            <a:off x="11491130" y="47776"/>
            <a:ext cx="650668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cademicSymbolWdm_rev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" y="84776"/>
            <a:ext cx="2983456" cy="4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030A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1532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SzPct val="120000"/>
        <a:buChar char="•"/>
        <a:defRPr sz="2200">
          <a:solidFill>
            <a:srgbClr val="7030A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Tx/>
        <a:buFont typeface="Tahoma" pitchFamily="34" charset="0"/>
        <a:buChar char="–"/>
        <a:defRPr sz="2000">
          <a:solidFill>
            <a:srgbClr val="7030A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Char char="•"/>
        <a:defRPr>
          <a:solidFill>
            <a:srgbClr val="7030A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Tx/>
        <a:buFont typeface="Tahoma" pitchFamily="34" charset="0"/>
        <a:buChar char="–"/>
        <a:defRPr sz="1600">
          <a:solidFill>
            <a:srgbClr val="7030A0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Tx/>
        <a:buSzPct val="80000"/>
        <a:buFont typeface="Wingdings" pitchFamily="2" charset="2"/>
        <a:buChar char="v"/>
        <a:defRPr sz="1400">
          <a:solidFill>
            <a:srgbClr val="7030A0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SzPct val="80000"/>
        <a:buFont typeface="Wingdings" charset="2"/>
        <a:buChar char="v"/>
        <a:defRPr sz="14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link.springer.com/article/10.1007/s10462-020-09838-1" TargetMode="External"/><Relationship Id="rId5" Type="http://schemas.openxmlformats.org/officeDocument/2006/relationships/hyperlink" Target="https://www.researchgate.net/publication/13853244_Long_Short-term_Memory" TargetMode="External"/><Relationship Id="rId4" Type="http://schemas.openxmlformats.org/officeDocument/2006/relationships/hyperlink" Target="https://www.bilibili.com/video/BV1Z34y1k7mc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A4A6E5-AC9C-47D2-80AC-4936165F93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13218" y="2343503"/>
            <a:ext cx="7403780" cy="165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1" kern="120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4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Neural nets</a:t>
            </a:r>
            <a:endParaRPr lang="en-US" altLang="zh-CN" sz="6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69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51C-DC4C-4300-AC62-99065FA9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CCD7-7348-4BA9-BBB3-5BCE64FBB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84832"/>
            <a:ext cx="10972800" cy="5866339"/>
          </a:xfrm>
        </p:spPr>
        <p:txBody>
          <a:bodyPr/>
          <a:lstStyle/>
          <a:p>
            <a:r>
              <a:rPr lang="en-US" sz="2800" dirty="0"/>
              <a:t>Perceptron and multi-layer </a:t>
            </a:r>
            <a:r>
              <a:rPr lang="en-US" sz="2800" dirty="0" err="1"/>
              <a:t>perceptrons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Recurrent neural network</a:t>
            </a:r>
          </a:p>
          <a:p>
            <a:endParaRPr lang="en-US" sz="2800" dirty="0"/>
          </a:p>
          <a:p>
            <a:r>
              <a:rPr lang="en-US" sz="2800" dirty="0"/>
              <a:t>Long short-term memory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30A0-AAC0-4857-9888-93B3E52A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8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53D3-B64C-43C7-9358-FD5D0300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is all you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63F4B-B976-481B-92A2-E3A13812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642E18-6D50-40B7-9E91-C04330340E79}"/>
              </a:ext>
            </a:extLst>
          </p:cNvPr>
          <p:cNvSpPr/>
          <p:nvPr/>
        </p:nvSpPr>
        <p:spPr bwMode="auto">
          <a:xfrm>
            <a:off x="3531571" y="2703266"/>
            <a:ext cx="1065903" cy="111283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F67795-B0D4-4407-B151-3F57C76BC5C7}"/>
              </a:ext>
            </a:extLst>
          </p:cNvPr>
          <p:cNvCxnSpPr>
            <a:cxnSpLocks/>
          </p:cNvCxnSpPr>
          <p:nvPr/>
        </p:nvCxnSpPr>
        <p:spPr bwMode="auto">
          <a:xfrm>
            <a:off x="2173743" y="1608416"/>
            <a:ext cx="1402151" cy="11290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C46590-958A-44CB-8227-D865F7CA9929}"/>
              </a:ext>
            </a:extLst>
          </p:cNvPr>
          <p:cNvCxnSpPr>
            <a:cxnSpLocks/>
          </p:cNvCxnSpPr>
          <p:nvPr/>
        </p:nvCxnSpPr>
        <p:spPr bwMode="auto">
          <a:xfrm>
            <a:off x="2092748" y="2374541"/>
            <a:ext cx="1371600" cy="5947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472DA0-A716-453F-9B0A-DD77E9B7C1F2}"/>
              </a:ext>
            </a:extLst>
          </p:cNvPr>
          <p:cNvCxnSpPr>
            <a:cxnSpLocks/>
          </p:cNvCxnSpPr>
          <p:nvPr/>
        </p:nvCxnSpPr>
        <p:spPr bwMode="auto">
          <a:xfrm>
            <a:off x="2030187" y="3230125"/>
            <a:ext cx="1371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5A7547-3B98-42D3-B5DF-0582313E18C8}"/>
              </a:ext>
            </a:extLst>
          </p:cNvPr>
          <p:cNvCxnSpPr>
            <a:cxnSpLocks/>
          </p:cNvCxnSpPr>
          <p:nvPr/>
        </p:nvCxnSpPr>
        <p:spPr bwMode="auto">
          <a:xfrm flipV="1">
            <a:off x="2092748" y="3581398"/>
            <a:ext cx="1371600" cy="5007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4E95B5-73DA-4D98-BE7E-400694E7B0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225999" y="3834057"/>
            <a:ext cx="1398359" cy="11128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35F3C0-87A9-43A4-8413-D86F184BD15F}"/>
                  </a:ext>
                </a:extLst>
              </p:cNvPr>
              <p:cNvSpPr txBox="1"/>
              <p:nvPr/>
            </p:nvSpPr>
            <p:spPr>
              <a:xfrm>
                <a:off x="316341" y="2850959"/>
                <a:ext cx="49051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35F3C0-87A9-43A4-8413-D86F184BD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41" y="2850959"/>
                <a:ext cx="490519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61B1E6A9-44F6-4BEC-B625-025FA2944028}"/>
              </a:ext>
            </a:extLst>
          </p:cNvPr>
          <p:cNvSpPr/>
          <p:nvPr/>
        </p:nvSpPr>
        <p:spPr bwMode="auto">
          <a:xfrm>
            <a:off x="1023258" y="1121228"/>
            <a:ext cx="957944" cy="422365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643001-89AB-4B4C-BECC-C488A7DCC458}"/>
              </a:ext>
            </a:extLst>
          </p:cNvPr>
          <p:cNvSpPr/>
          <p:nvPr/>
        </p:nvSpPr>
        <p:spPr bwMode="auto">
          <a:xfrm>
            <a:off x="1023258" y="4493408"/>
            <a:ext cx="957944" cy="85147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A1E3D1-1FBD-4BDF-969A-9B1A0D0DFA82}"/>
              </a:ext>
            </a:extLst>
          </p:cNvPr>
          <p:cNvSpPr/>
          <p:nvPr/>
        </p:nvSpPr>
        <p:spPr bwMode="auto">
          <a:xfrm>
            <a:off x="1023258" y="3641929"/>
            <a:ext cx="957944" cy="85147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705AFA-6005-44CE-8890-E10D71904901}"/>
              </a:ext>
            </a:extLst>
          </p:cNvPr>
          <p:cNvSpPr/>
          <p:nvPr/>
        </p:nvSpPr>
        <p:spPr bwMode="auto">
          <a:xfrm>
            <a:off x="1023258" y="2818323"/>
            <a:ext cx="957944" cy="82360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1194AC-79A7-4BAC-A700-3631EA1CA76F}"/>
              </a:ext>
            </a:extLst>
          </p:cNvPr>
          <p:cNvSpPr/>
          <p:nvPr/>
        </p:nvSpPr>
        <p:spPr bwMode="auto">
          <a:xfrm>
            <a:off x="1022404" y="1966845"/>
            <a:ext cx="957944" cy="85147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6CC247-4D1C-4A70-AA3C-C9C48E126CB1}"/>
                  </a:ext>
                </a:extLst>
              </p:cNvPr>
              <p:cNvSpPr txBox="1"/>
              <p:nvPr/>
            </p:nvSpPr>
            <p:spPr>
              <a:xfrm>
                <a:off x="1120983" y="1190689"/>
                <a:ext cx="71974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6CC247-4D1C-4A70-AA3C-C9C48E12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83" y="1190689"/>
                <a:ext cx="71974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9DF078-C0A5-473F-BD84-301FE3A3DD65}"/>
                  </a:ext>
                </a:extLst>
              </p:cNvPr>
              <p:cNvSpPr txBox="1"/>
              <p:nvPr/>
            </p:nvSpPr>
            <p:spPr>
              <a:xfrm>
                <a:off x="1130480" y="2026158"/>
                <a:ext cx="76078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9DF078-C0A5-473F-BD84-301FE3A3D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80" y="2026158"/>
                <a:ext cx="760786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361AC0-539F-4BF0-B243-C49E96D7A1FB}"/>
                  </a:ext>
                </a:extLst>
              </p:cNvPr>
              <p:cNvSpPr txBox="1"/>
              <p:nvPr/>
            </p:nvSpPr>
            <p:spPr>
              <a:xfrm>
                <a:off x="1130480" y="2869622"/>
                <a:ext cx="76078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5361AC0-539F-4BF0-B243-C49E96D7A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80" y="2869622"/>
                <a:ext cx="760786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AE436E-EDF0-442A-87C4-205F7E8CC521}"/>
                  </a:ext>
                </a:extLst>
              </p:cNvPr>
              <p:cNvSpPr txBox="1"/>
              <p:nvPr/>
            </p:nvSpPr>
            <p:spPr>
              <a:xfrm>
                <a:off x="1138102" y="3699454"/>
                <a:ext cx="76078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AE436E-EDF0-442A-87C4-205F7E8C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02" y="3699454"/>
                <a:ext cx="760786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0F43AC-4B29-4666-89CA-ADF4D5D2E6CA}"/>
                  </a:ext>
                </a:extLst>
              </p:cNvPr>
              <p:cNvSpPr txBox="1"/>
              <p:nvPr/>
            </p:nvSpPr>
            <p:spPr>
              <a:xfrm>
                <a:off x="1120983" y="4550932"/>
                <a:ext cx="76078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0F43AC-4B29-4666-89CA-ADF4D5D2E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83" y="4550932"/>
                <a:ext cx="760786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23C4A7-229B-4720-9640-6067A3284E10}"/>
                  </a:ext>
                </a:extLst>
              </p:cNvPr>
              <p:cNvSpPr txBox="1"/>
              <p:nvPr/>
            </p:nvSpPr>
            <p:spPr>
              <a:xfrm>
                <a:off x="2030187" y="1007085"/>
                <a:ext cx="82355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23C4A7-229B-4720-9640-6067A3284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87" y="1007085"/>
                <a:ext cx="823559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EE9CBD-1032-4802-B0C0-14AFB5182102}"/>
                  </a:ext>
                </a:extLst>
              </p:cNvPr>
              <p:cNvSpPr txBox="1"/>
              <p:nvPr/>
            </p:nvSpPr>
            <p:spPr>
              <a:xfrm>
                <a:off x="2017748" y="1721834"/>
                <a:ext cx="83663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EE9CBD-1032-4802-B0C0-14AFB518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748" y="1721834"/>
                <a:ext cx="836639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53AEF4-CFBF-4E74-9F19-159C5E10826D}"/>
                  </a:ext>
                </a:extLst>
              </p:cNvPr>
              <p:cNvSpPr txBox="1"/>
              <p:nvPr/>
            </p:nvSpPr>
            <p:spPr>
              <a:xfrm>
                <a:off x="1979921" y="2487816"/>
                <a:ext cx="83663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53AEF4-CFBF-4E74-9F19-159C5E10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921" y="2487816"/>
                <a:ext cx="836639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AA06BF-D149-40A0-87E6-5FE8B0631112}"/>
                  </a:ext>
                </a:extLst>
              </p:cNvPr>
              <p:cNvSpPr txBox="1"/>
              <p:nvPr/>
            </p:nvSpPr>
            <p:spPr>
              <a:xfrm>
                <a:off x="1980348" y="3169873"/>
                <a:ext cx="81951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AA06BF-D149-40A0-87E6-5FE8B063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348" y="3169873"/>
                <a:ext cx="819519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79BDDA-56D7-4815-BEFE-A23B58D8A306}"/>
                  </a:ext>
                </a:extLst>
              </p:cNvPr>
              <p:cNvSpPr txBox="1"/>
              <p:nvPr/>
            </p:nvSpPr>
            <p:spPr>
              <a:xfrm>
                <a:off x="1993315" y="3950840"/>
                <a:ext cx="83663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79BDDA-56D7-4815-BEFE-A23B58D8A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15" y="3950840"/>
                <a:ext cx="836639" cy="6771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2D8E89-6508-4E08-99C6-059A4B9AB331}"/>
                  </a:ext>
                </a:extLst>
              </p:cNvPr>
              <p:cNvSpPr txBox="1"/>
              <p:nvPr/>
            </p:nvSpPr>
            <p:spPr>
              <a:xfrm>
                <a:off x="3771172" y="2876302"/>
                <a:ext cx="59792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2D8E89-6508-4E08-99C6-059A4B9AB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172" y="2876302"/>
                <a:ext cx="597920" cy="6771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338070-5896-4645-9EA5-B0C544DAA092}"/>
              </a:ext>
            </a:extLst>
          </p:cNvPr>
          <p:cNvCxnSpPr>
            <a:cxnSpLocks/>
          </p:cNvCxnSpPr>
          <p:nvPr/>
        </p:nvCxnSpPr>
        <p:spPr bwMode="auto">
          <a:xfrm>
            <a:off x="4757955" y="3230125"/>
            <a:ext cx="73933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5FC06C-0ABB-4199-B403-399479BAA80C}"/>
                  </a:ext>
                </a:extLst>
              </p:cNvPr>
              <p:cNvSpPr txBox="1"/>
              <p:nvPr/>
            </p:nvSpPr>
            <p:spPr>
              <a:xfrm>
                <a:off x="5540300" y="2853787"/>
                <a:ext cx="5038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5FC06C-0ABB-4199-B403-399479BA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00" y="2853787"/>
                <a:ext cx="503856" cy="6771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7AC0B5-847C-4CE4-A753-222C19D9C48F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2300" y="3259685"/>
            <a:ext cx="52621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A463915-D756-49E7-8EF8-C2034D7AE3A0}"/>
              </a:ext>
            </a:extLst>
          </p:cNvPr>
          <p:cNvSpPr txBox="1"/>
          <p:nvPr/>
        </p:nvSpPr>
        <p:spPr>
          <a:xfrm>
            <a:off x="4896745" y="3720006"/>
            <a:ext cx="167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2F48AC-CE2D-42BB-8A59-6ECC97C2A001}"/>
              </a:ext>
            </a:extLst>
          </p:cNvPr>
          <p:cNvSpPr txBox="1"/>
          <p:nvPr/>
        </p:nvSpPr>
        <p:spPr>
          <a:xfrm>
            <a:off x="642614" y="5460970"/>
            <a:ext cx="167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1121094-1340-4860-8D7E-0BC02D4E59DB}"/>
                  </a:ext>
                </a:extLst>
              </p:cNvPr>
              <p:cNvSpPr txBox="1"/>
              <p:nvPr/>
            </p:nvSpPr>
            <p:spPr>
              <a:xfrm>
                <a:off x="6851127" y="2869622"/>
                <a:ext cx="50173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1121094-1340-4860-8D7E-0BC02D4E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127" y="2869622"/>
                <a:ext cx="501739" cy="6771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9E5D7EB8-9FCC-4033-B48B-FEC8F667FCC5}"/>
              </a:ext>
            </a:extLst>
          </p:cNvPr>
          <p:cNvSpPr txBox="1"/>
          <p:nvPr/>
        </p:nvSpPr>
        <p:spPr>
          <a:xfrm>
            <a:off x="6520544" y="3720006"/>
            <a:ext cx="129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DB0EC0-5ACC-49CB-A21B-599E4B1FA39F}"/>
              </a:ext>
            </a:extLst>
          </p:cNvPr>
          <p:cNvSpPr txBox="1"/>
          <p:nvPr/>
        </p:nvSpPr>
        <p:spPr>
          <a:xfrm>
            <a:off x="7815943" y="951127"/>
            <a:ext cx="395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If f is I (identity function), the perceptron is linear regression: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695CEE-800A-4B33-816E-A28F3DB180B1}"/>
                  </a:ext>
                </a:extLst>
              </p:cNvPr>
              <p:cNvSpPr txBox="1"/>
              <p:nvPr/>
            </p:nvSpPr>
            <p:spPr>
              <a:xfrm>
                <a:off x="8430861" y="1800174"/>
                <a:ext cx="2513269" cy="10761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695CEE-800A-4B33-816E-A28F3DB18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861" y="1800174"/>
                <a:ext cx="2513269" cy="10761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718CEB70-3E9C-434C-B99B-FADEF4BE11A3}"/>
              </a:ext>
            </a:extLst>
          </p:cNvPr>
          <p:cNvSpPr txBox="1"/>
          <p:nvPr/>
        </p:nvSpPr>
        <p:spPr>
          <a:xfrm>
            <a:off x="7815943" y="3259685"/>
            <a:ext cx="395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If f is sigmoid, the perceptron is logistic regression: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85D50AC-E3F6-47E0-B16C-1566EA28AABB}"/>
                  </a:ext>
                </a:extLst>
              </p:cNvPr>
              <p:cNvSpPr txBox="1"/>
              <p:nvPr/>
            </p:nvSpPr>
            <p:spPr>
              <a:xfrm>
                <a:off x="8401187" y="4141941"/>
                <a:ext cx="2663014" cy="1568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85D50AC-E3F6-47E0-B16C-1566EA28A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187" y="4141941"/>
                <a:ext cx="2663014" cy="1568058"/>
              </a:xfrm>
              <a:prstGeom prst="rect">
                <a:avLst/>
              </a:prstGeom>
              <a:blipFill>
                <a:blip r:embed="rId17"/>
                <a:stretch>
                  <a:fillRect l="-458" t="-232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2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96F1-36CA-475F-B3C8-A48DB57D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4430D-AF61-4DA2-8A76-9EAEA6E4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12" descr="A hypothetical example of Multilayer Perceptron Network. | Download  Scientific Diagram">
            <a:extLst>
              <a:ext uri="{FF2B5EF4-FFF2-40B4-BE49-F238E27FC236}">
                <a16:creationId xmlns:a16="http://schemas.microsoft.com/office/drawing/2014/main" id="{72EA485F-91BD-4C2C-84E2-18BBA8D6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47" y="838201"/>
            <a:ext cx="5123086" cy="360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420869-65D6-4F20-9709-8C3BB19321D2}"/>
                  </a:ext>
                </a:extLst>
              </p:cNvPr>
              <p:cNvSpPr txBox="1"/>
              <p:nvPr/>
            </p:nvSpPr>
            <p:spPr>
              <a:xfrm>
                <a:off x="1581180" y="4788322"/>
                <a:ext cx="49051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420869-65D6-4F20-9709-8C3BB1932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80" y="4788322"/>
                <a:ext cx="49051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769916-6C18-4F71-B82D-DFEE9206CCD4}"/>
                  </a:ext>
                </a:extLst>
              </p:cNvPr>
              <p:cNvSpPr txBox="1"/>
              <p:nvPr/>
            </p:nvSpPr>
            <p:spPr>
              <a:xfrm>
                <a:off x="3126890" y="4788322"/>
                <a:ext cx="50430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769916-6C18-4F71-B82D-DFEE9206C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890" y="4788322"/>
                <a:ext cx="504304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8F519-CD71-4695-A3DC-625F48BF6E68}"/>
                  </a:ext>
                </a:extLst>
              </p:cNvPr>
              <p:cNvSpPr txBox="1"/>
              <p:nvPr/>
            </p:nvSpPr>
            <p:spPr>
              <a:xfrm>
                <a:off x="4671764" y="4788322"/>
                <a:ext cx="50173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8F519-CD71-4695-A3DC-625F48BF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764" y="4788322"/>
                <a:ext cx="50173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4B8B5E8-82FC-4F86-A07A-B6C2F867723F}"/>
              </a:ext>
            </a:extLst>
          </p:cNvPr>
          <p:cNvSpPr txBox="1"/>
          <p:nvPr/>
        </p:nvSpPr>
        <p:spPr>
          <a:xfrm>
            <a:off x="565347" y="4480545"/>
            <a:ext cx="184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Input layer: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A4EC2-0F11-4268-A897-C52B90893907}"/>
              </a:ext>
            </a:extLst>
          </p:cNvPr>
          <p:cNvSpPr txBox="1"/>
          <p:nvPr/>
        </p:nvSpPr>
        <p:spPr>
          <a:xfrm>
            <a:off x="2223303" y="4480545"/>
            <a:ext cx="184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Hidden layer: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E5B822-83BE-4F93-8049-1E8AF5332D44}"/>
              </a:ext>
            </a:extLst>
          </p:cNvPr>
          <p:cNvSpPr txBox="1"/>
          <p:nvPr/>
        </p:nvSpPr>
        <p:spPr>
          <a:xfrm>
            <a:off x="4026809" y="4480545"/>
            <a:ext cx="128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Output layer: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184A5-997F-439E-819E-C811C0D02853}"/>
                  </a:ext>
                </a:extLst>
              </p:cNvPr>
              <p:cNvSpPr txBox="1"/>
              <p:nvPr/>
            </p:nvSpPr>
            <p:spPr>
              <a:xfrm>
                <a:off x="6259065" y="1378896"/>
                <a:ext cx="5800627" cy="1633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⃑"/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b="0" dirty="0">
                  <a:solidFill>
                    <a:srgbClr val="000000"/>
                  </a:solidFill>
                </a:endParaRPr>
              </a:p>
              <a:p>
                <a:pPr/>
                <a:endParaRPr lang="en-US" sz="3200" b="0" dirty="0">
                  <a:solidFill>
                    <a:srgbClr val="0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⃑"/>
                            <m:ctrlP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acc>
                              <m:accPr>
                                <m:chr m:val="⃑"/>
                                <m:ctrlP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32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184A5-997F-439E-819E-C811C0D02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065" y="1378896"/>
                <a:ext cx="5800627" cy="16330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9F2D8D3-3EAB-4EA5-88BC-659DABF16AB6}"/>
              </a:ext>
            </a:extLst>
          </p:cNvPr>
          <p:cNvSpPr txBox="1"/>
          <p:nvPr/>
        </p:nvSpPr>
        <p:spPr>
          <a:xfrm>
            <a:off x="6597837" y="4480545"/>
            <a:ext cx="5123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Hornik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Kurt, Maxwell Stinchcombe, and Halbert White. "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Multilayer feedforward networks are universal approximators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Neural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2.5 (1989): 359-366.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5668-9639-4215-BAA1-8EE9B5C1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6B35E-559D-415C-9383-5BC6AD15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 descr="Introducing Recurrent Neural Networks | by Trist&amp;#39;n Joseph | Towards Data  Science">
            <a:extLst>
              <a:ext uri="{FF2B5EF4-FFF2-40B4-BE49-F238E27FC236}">
                <a16:creationId xmlns:a16="http://schemas.microsoft.com/office/drawing/2014/main" id="{658B538C-9F5C-46C4-AE01-7CDD4E80D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t="23528" r="8428"/>
          <a:stretch/>
        </p:blipFill>
        <p:spPr bwMode="auto">
          <a:xfrm>
            <a:off x="75414" y="883680"/>
            <a:ext cx="6488332" cy="448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95C8B0-8B4C-45C9-AE3A-F6F7A18A62F2}"/>
                  </a:ext>
                </a:extLst>
              </p:cNvPr>
              <p:cNvSpPr txBox="1"/>
              <p:nvPr/>
            </p:nvSpPr>
            <p:spPr>
              <a:xfrm>
                <a:off x="1631784" y="5904435"/>
                <a:ext cx="49051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95C8B0-8B4C-45C9-AE3A-F6F7A18A6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84" y="5904435"/>
                <a:ext cx="49051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B1E441-7014-48A4-9C82-9F33EE5F6078}"/>
                  </a:ext>
                </a:extLst>
              </p:cNvPr>
              <p:cNvSpPr txBox="1"/>
              <p:nvPr/>
            </p:nvSpPr>
            <p:spPr>
              <a:xfrm>
                <a:off x="3177494" y="5904435"/>
                <a:ext cx="50430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4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B1E441-7014-48A4-9C82-9F33EE5F6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494" y="5904435"/>
                <a:ext cx="504304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A45C8B-BA8F-429F-B06B-870D8DDBC35D}"/>
                  </a:ext>
                </a:extLst>
              </p:cNvPr>
              <p:cNvSpPr txBox="1"/>
              <p:nvPr/>
            </p:nvSpPr>
            <p:spPr>
              <a:xfrm>
                <a:off x="4722368" y="5904435"/>
                <a:ext cx="50173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A45C8B-BA8F-429F-B06B-870D8DDB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368" y="5904435"/>
                <a:ext cx="50173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1796CD0-1C70-4BA2-9440-EE2D2023A959}"/>
              </a:ext>
            </a:extLst>
          </p:cNvPr>
          <p:cNvSpPr txBox="1"/>
          <p:nvPr/>
        </p:nvSpPr>
        <p:spPr>
          <a:xfrm>
            <a:off x="615951" y="5596658"/>
            <a:ext cx="184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Input layer: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F8D16-F8B1-4EB2-BD07-EA7ECE69E808}"/>
              </a:ext>
            </a:extLst>
          </p:cNvPr>
          <p:cNvSpPr txBox="1"/>
          <p:nvPr/>
        </p:nvSpPr>
        <p:spPr>
          <a:xfrm>
            <a:off x="2273907" y="5596658"/>
            <a:ext cx="184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Hidden layer: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65202-02EB-451D-B8D6-5A0CD2445E57}"/>
              </a:ext>
            </a:extLst>
          </p:cNvPr>
          <p:cNvSpPr txBox="1"/>
          <p:nvPr/>
        </p:nvSpPr>
        <p:spPr>
          <a:xfrm>
            <a:off x="4077413" y="5596658"/>
            <a:ext cx="128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Output layer: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21BC28-5379-446A-8F14-47E05401E49C}"/>
                  </a:ext>
                </a:extLst>
              </p:cNvPr>
              <p:cNvSpPr txBox="1"/>
              <p:nvPr/>
            </p:nvSpPr>
            <p:spPr>
              <a:xfrm>
                <a:off x="6859114" y="1536622"/>
                <a:ext cx="36858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21BC28-5379-446A-8F14-47E05401E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14" y="1536622"/>
                <a:ext cx="3685880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9428A3-F0C9-40F4-B294-14C22706169A}"/>
              </a:ext>
            </a:extLst>
          </p:cNvPr>
          <p:cNvCxnSpPr>
            <a:cxnSpLocks/>
          </p:cNvCxnSpPr>
          <p:nvPr/>
        </p:nvCxnSpPr>
        <p:spPr bwMode="auto">
          <a:xfrm>
            <a:off x="4892992" y="953565"/>
            <a:ext cx="473739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CEF330-5458-434B-A236-103CA169C872}"/>
              </a:ext>
            </a:extLst>
          </p:cNvPr>
          <p:cNvCxnSpPr>
            <a:cxnSpLocks/>
          </p:cNvCxnSpPr>
          <p:nvPr/>
        </p:nvCxnSpPr>
        <p:spPr bwMode="auto">
          <a:xfrm>
            <a:off x="9630383" y="953565"/>
            <a:ext cx="0" cy="5830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2573C5-E58E-41AD-828E-0A81F1E4A1EF}"/>
                  </a:ext>
                </a:extLst>
              </p:cNvPr>
              <p:cNvSpPr txBox="1"/>
              <p:nvPr/>
            </p:nvSpPr>
            <p:spPr>
              <a:xfrm>
                <a:off x="7103710" y="2350510"/>
                <a:ext cx="27990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2573C5-E58E-41AD-828E-0A81F1E4A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710" y="2350510"/>
                <a:ext cx="2799048" cy="461665"/>
              </a:xfrm>
              <a:prstGeom prst="rect">
                <a:avLst/>
              </a:prstGeom>
              <a:blipFill>
                <a:blip r:embed="rId7"/>
                <a:stretch>
                  <a:fillRect l="-654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178C611-D4A0-4BEC-B49A-81C6E2C24000}"/>
              </a:ext>
            </a:extLst>
          </p:cNvPr>
          <p:cNvSpPr txBox="1"/>
          <p:nvPr/>
        </p:nvSpPr>
        <p:spPr>
          <a:xfrm>
            <a:off x="7103710" y="3164398"/>
            <a:ext cx="469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By simply adding the activation from the hidden layer back to the hidden layer, the network is </a:t>
            </a:r>
            <a:r>
              <a:rPr lang="en-US" b="1" dirty="0">
                <a:solidFill>
                  <a:srgbClr val="7030A0"/>
                </a:solidFill>
              </a:rPr>
              <a:t>time-dependent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84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3D1E-06AA-406E-AE26-52B523DF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A8939-03FA-4752-9726-A20EC187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12315-A087-4B37-9C5B-73B308D8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57" y="1408647"/>
            <a:ext cx="5196789" cy="3266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25CC2-2B47-4850-BFBA-9F86D3B3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246" y="1408647"/>
            <a:ext cx="3810723" cy="3272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7439DA-4162-4331-B382-7B0F4265A1D4}"/>
              </a:ext>
            </a:extLst>
          </p:cNvPr>
          <p:cNvSpPr txBox="1"/>
          <p:nvPr/>
        </p:nvSpPr>
        <p:spPr>
          <a:xfrm>
            <a:off x="9194522" y="5449353"/>
            <a:ext cx="238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Long term memory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DCB3CD-FE68-48E8-A60B-D8F9B5D236ED}"/>
              </a:ext>
            </a:extLst>
          </p:cNvPr>
          <p:cNvCxnSpPr/>
          <p:nvPr/>
        </p:nvCxnSpPr>
        <p:spPr bwMode="auto">
          <a:xfrm>
            <a:off x="9811601" y="4744474"/>
            <a:ext cx="107004" cy="6420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F8C775-F847-409A-BF03-9858F748C947}"/>
              </a:ext>
            </a:extLst>
          </p:cNvPr>
          <p:cNvSpPr txBox="1"/>
          <p:nvPr/>
        </p:nvSpPr>
        <p:spPr>
          <a:xfrm>
            <a:off x="490557" y="5386499"/>
            <a:ext cx="84588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Video: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https://www.bilibili.com/video/BV1Z34y1k7mc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Original paper: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https://www.researchgate.net/publication/13853244_Long_Short-term_Memory</a:t>
            </a:r>
            <a:r>
              <a:rPr lang="en-US" sz="1400" dirty="0">
                <a:solidFill>
                  <a:srgbClr val="000000"/>
                </a:solidFill>
              </a:rPr>
              <a:t> (1997)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Review paper: </a:t>
            </a:r>
            <a:r>
              <a:rPr lang="en-US" sz="1400" dirty="0">
                <a:solidFill>
                  <a:srgbClr val="000000"/>
                </a:solidFill>
                <a:hlinkClick r:id="rId6"/>
              </a:rPr>
              <a:t>https://link.springer.com/article/10.1007/s10462-020-09838-1</a:t>
            </a:r>
            <a:r>
              <a:rPr lang="en-US" sz="1400" dirty="0">
                <a:solidFill>
                  <a:srgbClr val="000000"/>
                </a:solidFill>
              </a:rPr>
              <a:t> (2020)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C17BF9-EA2F-4E89-8FB8-9E91A7DF264B}"/>
              </a:ext>
            </a:extLst>
          </p:cNvPr>
          <p:cNvCxnSpPr>
            <a:cxnSpLocks/>
          </p:cNvCxnSpPr>
          <p:nvPr/>
        </p:nvCxnSpPr>
        <p:spPr bwMode="auto">
          <a:xfrm>
            <a:off x="8775607" y="4744474"/>
            <a:ext cx="0" cy="3210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0172BF-C714-4688-8F36-1161F0B0BB9F}"/>
              </a:ext>
            </a:extLst>
          </p:cNvPr>
          <p:cNvSpPr txBox="1"/>
          <p:nvPr/>
        </p:nvSpPr>
        <p:spPr>
          <a:xfrm>
            <a:off x="6998505" y="5153217"/>
            <a:ext cx="238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Short term memory</a:t>
            </a:r>
          </a:p>
        </p:txBody>
      </p:sp>
    </p:spTree>
    <p:extLst>
      <p:ext uri="{BB962C8B-B14F-4D97-AF65-F5344CB8AC3E}">
        <p14:creationId xmlns:p14="http://schemas.microsoft.com/office/powerpoint/2010/main" val="364775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9365-64EC-4975-9F60-37BC4AE5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4C303-57E8-40DB-A6C8-B93D3CCC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2C4009-7F5E-4411-AC56-22DBE064C2AF}"/>
              </a:ext>
            </a:extLst>
          </p:cNvPr>
          <p:cNvGrpSpPr/>
          <p:nvPr/>
        </p:nvGrpSpPr>
        <p:grpSpPr>
          <a:xfrm>
            <a:off x="1978246" y="1252790"/>
            <a:ext cx="7914784" cy="4490589"/>
            <a:chOff x="762288" y="1106875"/>
            <a:chExt cx="6886639" cy="39072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965425-6A4B-4BFF-9412-99E993D08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288" y="1106876"/>
              <a:ext cx="6886638" cy="390725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90FCF1-28FF-4CAB-9BA1-D1020081A261}"/>
                </a:ext>
              </a:extLst>
            </p:cNvPr>
            <p:cNvSpPr/>
            <p:nvPr/>
          </p:nvSpPr>
          <p:spPr bwMode="auto">
            <a:xfrm>
              <a:off x="6963509" y="1106875"/>
              <a:ext cx="685418" cy="323967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round/>
              <a:headEnd type="triangle" w="med" len="lg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42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DE5D-F00F-4E7A-B60F-64C0FAF3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06884-7FCD-49AA-9903-344486F5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66A30-0ECF-491E-AE72-E8089A36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8" y="1498262"/>
            <a:ext cx="5206060" cy="368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97E473-73A0-4D29-8D54-CEFEA1748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660" y="1430168"/>
            <a:ext cx="6226170" cy="4367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E9317-06A0-4AE5-A7F9-33EF28AD255E}"/>
              </a:ext>
            </a:extLst>
          </p:cNvPr>
          <p:cNvSpPr txBox="1"/>
          <p:nvPr/>
        </p:nvSpPr>
        <p:spPr>
          <a:xfrm>
            <a:off x="787940" y="992595"/>
            <a:ext cx="3677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Data preparation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C0D26-E983-4063-BAAF-CC940D02FBE2}"/>
              </a:ext>
            </a:extLst>
          </p:cNvPr>
          <p:cNvSpPr txBox="1"/>
          <p:nvPr/>
        </p:nvSpPr>
        <p:spPr>
          <a:xfrm>
            <a:off x="6692630" y="992595"/>
            <a:ext cx="3677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Compile the model</a:t>
            </a:r>
          </a:p>
        </p:txBody>
      </p:sp>
    </p:spTree>
    <p:extLst>
      <p:ext uri="{BB962C8B-B14F-4D97-AF65-F5344CB8AC3E}">
        <p14:creationId xmlns:p14="http://schemas.microsoft.com/office/powerpoint/2010/main" val="346167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0662-5AF0-481D-80C8-283C0030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86688-3914-4149-BCA7-46A2274C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6BA8261D-B4CA-4A32-BF25-300676B493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59BCD-48D5-422F-9A4E-328950A6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76300"/>
            <a:ext cx="6176129" cy="3682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34C556-9C79-4AAB-8F34-7AA6E228A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8" y="5156486"/>
            <a:ext cx="4915624" cy="894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B39DF9-8408-409A-9B21-4D295E0057A1}"/>
              </a:ext>
            </a:extLst>
          </p:cNvPr>
          <p:cNvSpPr txBox="1"/>
          <p:nvPr/>
        </p:nvSpPr>
        <p:spPr>
          <a:xfrm>
            <a:off x="7558391" y="2081719"/>
            <a:ext cx="2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9FFFF-806B-4BAF-82CE-8B4277A86493}"/>
              </a:ext>
            </a:extLst>
          </p:cNvPr>
          <p:cNvSpPr txBox="1"/>
          <p:nvPr/>
        </p:nvSpPr>
        <p:spPr>
          <a:xfrm>
            <a:off x="7558391" y="5449986"/>
            <a:ext cx="2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69690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triangle" w="med" len="lg"/>
          <a:tailEnd type="triangl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triangle" w="med" len="med"/>
          <a:tailEnd type="triangl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1" dirty="0" smtClean="0">
            <a:solidFill>
              <a:srgbClr val="7030A0"/>
            </a:solidFill>
          </a:defRPr>
        </a:defPPr>
      </a:lstStyle>
    </a:tx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11396</TotalTime>
  <Words>262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Tahoma</vt:lpstr>
      <vt:lpstr>Times New Roman</vt:lpstr>
      <vt:lpstr>Verdana</vt:lpstr>
      <vt:lpstr>Wingdings</vt:lpstr>
      <vt:lpstr>Office Theme</vt:lpstr>
      <vt:lpstr>Ocean</vt:lpstr>
      <vt:lpstr>PowerPoint Presentation</vt:lpstr>
      <vt:lpstr>Outline</vt:lpstr>
      <vt:lpstr>Perceptron is all you need</vt:lpstr>
      <vt:lpstr>Multi-layer perceptron</vt:lpstr>
      <vt:lpstr>Recurrent Neural network</vt:lpstr>
      <vt:lpstr>Long short-term memory</vt:lpstr>
      <vt:lpstr>PowerPoint Presentation</vt:lpstr>
      <vt:lpstr>LSTM implementation</vt:lpstr>
      <vt:lpstr>Training &amp;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Tang Jianan</dc:creator>
  <cp:lastModifiedBy>Tang Jianan</cp:lastModifiedBy>
  <cp:revision>913</cp:revision>
  <dcterms:created xsi:type="dcterms:W3CDTF">2019-10-29T23:26:14Z</dcterms:created>
  <dcterms:modified xsi:type="dcterms:W3CDTF">2022-02-20T03:04:17Z</dcterms:modified>
</cp:coreProperties>
</file>