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1242" r:id="rId3"/>
    <p:sldId id="1278" r:id="rId4"/>
    <p:sldId id="1279" r:id="rId5"/>
    <p:sldId id="1280" r:id="rId6"/>
    <p:sldId id="1281" r:id="rId7"/>
    <p:sldId id="1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1487" autoAdjust="0"/>
  </p:normalViewPr>
  <p:slideViewPr>
    <p:cSldViewPr snapToGrid="0">
      <p:cViewPr varScale="1">
        <p:scale>
          <a:sx n="102" d="100"/>
          <a:sy n="102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6F29-EF01-4A8E-A6DC-F9DC25AAD36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EEDE3-56CE-4755-956B-44C908D3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EEDE3-56CE-4755-956B-44C908D30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CE4-1066-4328-BC00-F8F7C1C4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911BC-51DF-4735-B13F-9EC18486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881-ADB3-48DD-A666-56DE6A4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A002-3F19-4414-91D6-AE7A064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45AA-5567-43C5-850C-2968DA1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971-56E2-431D-833F-1B8BA3FD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27A0-3C07-4E41-900B-2355728A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ACE0-CF30-478C-892F-C581D58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1240-766D-42FB-8D18-82664BDB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838-EA74-4A8E-9E98-5948D762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256A-054D-4330-8909-5F4D42FF8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BB4B-2AF7-495D-B708-A2F81A57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7B76-E0B1-4D9C-99FA-812DB0D3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D8F7-9E21-4C1E-B688-D113961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F0F-23B0-4C53-9962-79389442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316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937684" y="2289175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914400" y="4059238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289008"/>
            <a:ext cx="12192000" cy="1770063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87616741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381000" y="2803525"/>
            <a:ext cx="2117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97076"/>
            <a:ext cx="10363200" cy="1431925"/>
          </a:xfrm>
        </p:spPr>
        <p:txBody>
          <a:bodyPr anchor="b" anchorCtr="1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BED02FE-3B7D-4EB1-9C52-DFD974F7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>
                <a:solidFill>
                  <a:srgbClr val="7030A0"/>
                </a:solidFill>
              </a:defRPr>
            </a:lvl1pPr>
            <a:lvl2pPr>
              <a:buClrTx/>
              <a:defRPr>
                <a:solidFill>
                  <a:srgbClr val="7030A0"/>
                </a:solidFill>
              </a:defRPr>
            </a:lvl2pPr>
            <a:lvl3pPr>
              <a:buClrTx/>
              <a:defRPr>
                <a:solidFill>
                  <a:srgbClr val="7030A0"/>
                </a:solidFill>
              </a:defRPr>
            </a:lvl3pPr>
            <a:lvl4pPr>
              <a:buClrTx/>
              <a:defRPr>
                <a:solidFill>
                  <a:srgbClr val="7030A0"/>
                </a:solidFill>
              </a:defRPr>
            </a:lvl4pPr>
            <a:lvl5pPr>
              <a:buClrTx/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B949714-076E-4195-B92A-10EE09B99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F01EAD-6175-4840-BAF6-1DAE612C4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9CEBA57-07DA-45A8-9F32-281FE34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4E36EA7-CF49-42D1-80D0-D2B976038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9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BADB279-F8A1-4357-9508-A69719F6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9B6-538C-4608-AC8A-57FF5280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8CDF-90A9-4B0B-9AB1-91DB9312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439B-E4D0-4550-9631-927DB597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FFA8-AA29-4F74-A5D4-B142D028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FDFA-C4D1-4832-B368-589910A1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67E360-28B3-4B4E-B797-8836C8C12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2CE9D78-1856-4723-AD39-68E6942E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553BEDF-0203-430F-A8F8-8B5C1DA0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5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1600"/>
            <a:ext cx="27432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1600"/>
            <a:ext cx="80264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E013017-8250-4699-A686-8FAD011B7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38D9-7628-41E2-9709-BA37E0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2919-73A0-4425-9339-ADFD40D7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0D1C-0C8E-487F-B381-7267F77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467-AAB2-4D14-BD40-737E215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FCA5-DD09-4378-859D-6DD9EBE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4C7-F649-43AD-90A4-212BA5A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5D4C-DD6F-4CCB-A50B-E58792D1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7E77-BD6A-48C0-A25E-5B6450B0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16E0-D6A2-4595-95A4-BE1BDB2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9E4A-4D69-49B6-8384-5A17AD7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346E-734A-4E2D-901F-6E56F30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899-3F52-47BF-9CA1-30572289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16ED-E5AD-4F2A-854C-A64AC444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A3A9-151D-4879-938E-AA9CB342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90E9-9FF7-47C7-A469-0EF76B95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F1C6-502F-4329-BE9B-F060EEAD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D7B38-F8A4-42B1-BE77-1A68D4B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86B8-0887-411B-8395-77AE908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107BB-C346-4D7A-87F5-137A662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2DD7-6445-4F69-98A7-AE7CAC8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FB78-2A44-4D2C-B541-42D5BF2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ED3C-C05D-4D0D-B12B-FDDC993B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9861-064D-4EF7-A1F2-BDF69006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C53D-7D4E-4F69-B8C9-252A0FEA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2F68-D00D-4E9E-940B-98C63A9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232A-1DB1-4C87-A9A1-1AF3559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A56-8B90-4B04-B75D-FB34A18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3369-FFB8-4B41-BF2B-45BACE31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13D8-1625-4906-9CB4-1B9A9260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FF22-B5E5-4913-AE1A-C219FE0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20DD1-83FD-402D-8767-84200A93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1C6-2318-4849-AFD5-C8F32D5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F51-2055-41E1-AE35-700F0E8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BA65D-CD1A-493A-9420-296DDC85C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BE06-89CC-40EE-B08F-0050332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2DD1-A743-4454-91B7-A0B29E98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6623-0F29-4117-8261-BFD23AA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33DC-6EF2-465B-A822-83FF740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9B1C3-5AE4-47B1-87B8-8630B39C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BCF6-11F6-415A-B30B-6838368E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EC11-30BA-477D-A311-8B8B15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06E-783A-445C-88E4-6F87ACEAA510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A5DA-781D-47F5-8AB3-4A45CD7F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2032-9E77-49DD-91EA-DEF8F556E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47"/>
            <a:ext cx="12192000" cy="640098"/>
          </a:xfrm>
          <a:prstGeom prst="rect">
            <a:avLst/>
          </a:prstGeom>
          <a:solidFill>
            <a:srgbClr val="F76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6890" y="91468"/>
            <a:ext cx="822601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76300"/>
            <a:ext cx="10972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01151" y="62357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48426"/>
            <a:ext cx="1231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E0E5F0-4C25-4564-942F-1A8740F3C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77154"/>
            <a:ext cx="12192000" cy="0"/>
          </a:xfrm>
          <a:prstGeom prst="line">
            <a:avLst/>
          </a:prstGeom>
          <a:noFill/>
          <a:ln w="76200" cmpd="thinThick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35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9457" r="11967" b="9836"/>
          <a:stretch>
            <a:fillRect/>
          </a:stretch>
        </p:blipFill>
        <p:spPr bwMode="auto">
          <a:xfrm>
            <a:off x="11491130" y="47776"/>
            <a:ext cx="65066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cademicSymbolWdm_rev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" y="84776"/>
            <a:ext cx="2983456" cy="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030A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 sz="2200">
          <a:solidFill>
            <a:srgbClr val="7030A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2000">
          <a:solidFill>
            <a:srgbClr val="7030A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>
          <a:solidFill>
            <a:srgbClr val="7030A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1600">
          <a:solidFill>
            <a:srgbClr val="7030A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Wingdings" pitchFamily="2" charset="2"/>
        <a:buChar char="v"/>
        <a:defRPr sz="1400">
          <a:solidFill>
            <a:srgbClr val="7030A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4A6E5-AC9C-47D2-80AC-4936165F93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3218" y="2343503"/>
            <a:ext cx="7403780" cy="165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Attention</a:t>
            </a:r>
            <a:endParaRPr lang="en-US" altLang="zh-CN" sz="6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9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33C8-D317-480E-8065-9892E783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A21D9-A3EF-47A8-B51A-3F76DFF3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AB8B8-4F0D-478E-9915-18C164EB7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52" r="10211"/>
          <a:stretch/>
        </p:blipFill>
        <p:spPr>
          <a:xfrm>
            <a:off x="23091" y="827047"/>
            <a:ext cx="2890139" cy="3818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CB67D6-FF6F-4877-BAA0-70458DC348E9}"/>
              </a:ext>
            </a:extLst>
          </p:cNvPr>
          <p:cNvSpPr txBox="1"/>
          <p:nvPr/>
        </p:nvSpPr>
        <p:spPr>
          <a:xfrm>
            <a:off x="2917513" y="767388"/>
            <a:ext cx="284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Q: a set of query vectors</a:t>
            </a:r>
          </a:p>
          <a:p>
            <a:r>
              <a:rPr lang="en-US" dirty="0">
                <a:solidFill>
                  <a:srgbClr val="000000"/>
                </a:solidFill>
              </a:rPr>
              <a:t>K: a set of key vectors</a:t>
            </a:r>
          </a:p>
          <a:p>
            <a:r>
              <a:rPr lang="en-US" dirty="0">
                <a:solidFill>
                  <a:srgbClr val="000000"/>
                </a:solidFill>
              </a:rPr>
              <a:t>V: a set of value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931E9-3FB3-4A60-A967-49AA2E6E9CBA}"/>
                  </a:ext>
                </a:extLst>
              </p:cNvPr>
              <p:cNvSpPr txBox="1"/>
              <p:nvPr/>
            </p:nvSpPr>
            <p:spPr>
              <a:xfrm>
                <a:off x="2917513" y="1737021"/>
                <a:ext cx="107830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931E9-3FB3-4A60-A967-49AA2E6E9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13" y="1737021"/>
                <a:ext cx="1078309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F928A-FA29-47B2-9A83-D5BA3BCEFEA2}"/>
                  </a:ext>
                </a:extLst>
              </p:cNvPr>
              <p:cNvSpPr txBox="1"/>
              <p:nvPr/>
            </p:nvSpPr>
            <p:spPr>
              <a:xfrm>
                <a:off x="4848240" y="1737020"/>
                <a:ext cx="109106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9F928A-FA29-47B2-9A83-D5BA3BCEF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40" y="1737020"/>
                <a:ext cx="1091068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60F2B7-1256-4B63-A9F2-4C9A796DE09F}"/>
                  </a:ext>
                </a:extLst>
              </p:cNvPr>
              <p:cNvSpPr txBox="1"/>
              <p:nvPr/>
            </p:nvSpPr>
            <p:spPr>
              <a:xfrm>
                <a:off x="3858223" y="2521017"/>
                <a:ext cx="5638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60F2B7-1256-4B63-A9F2-4C9A796D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23" y="2521017"/>
                <a:ext cx="563809" cy="215444"/>
              </a:xfrm>
              <a:prstGeom prst="rect">
                <a:avLst/>
              </a:prstGeom>
              <a:blipFill>
                <a:blip r:embed="rId5"/>
                <a:stretch>
                  <a:fillRect l="-3261" r="-10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6A90D2-BF5E-4001-91E4-12BA34526837}"/>
                  </a:ext>
                </a:extLst>
              </p:cNvPr>
              <p:cNvSpPr txBox="1"/>
              <p:nvPr/>
            </p:nvSpPr>
            <p:spPr>
              <a:xfrm>
                <a:off x="5904863" y="2521017"/>
                <a:ext cx="5939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6A90D2-BF5E-4001-91E4-12BA3452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63" y="2521017"/>
                <a:ext cx="593945" cy="215444"/>
              </a:xfrm>
              <a:prstGeom prst="rect">
                <a:avLst/>
              </a:prstGeom>
              <a:blipFill>
                <a:blip r:embed="rId6"/>
                <a:stretch>
                  <a:fillRect l="-5155" r="-10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83F793-17CE-42B2-B1DF-2A23A1CE8C04}"/>
                  </a:ext>
                </a:extLst>
              </p:cNvPr>
              <p:cNvSpPr txBox="1"/>
              <p:nvPr/>
            </p:nvSpPr>
            <p:spPr>
              <a:xfrm>
                <a:off x="6881595" y="1737020"/>
                <a:ext cx="1069908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83F793-17CE-42B2-B1DF-2A23A1CE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95" y="1737020"/>
                <a:ext cx="1069908" cy="891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BE1CEC-7A52-47DD-BA4D-0DC7BD67F2B8}"/>
                  </a:ext>
                </a:extLst>
              </p:cNvPr>
              <p:cNvSpPr txBox="1"/>
              <p:nvPr/>
            </p:nvSpPr>
            <p:spPr>
              <a:xfrm>
                <a:off x="7951503" y="2521017"/>
                <a:ext cx="5886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BE1CEC-7A52-47DD-BA4D-0DC7BD67F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03" y="2521017"/>
                <a:ext cx="588623" cy="215444"/>
              </a:xfrm>
              <a:prstGeom prst="rect">
                <a:avLst/>
              </a:prstGeom>
              <a:blipFill>
                <a:blip r:embed="rId8"/>
                <a:stretch>
                  <a:fillRect l="-515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70B60F-F20D-4A4E-BBF4-8A29DBA1BF7E}"/>
                  </a:ext>
                </a:extLst>
              </p:cNvPr>
              <p:cNvSpPr txBox="1"/>
              <p:nvPr/>
            </p:nvSpPr>
            <p:spPr>
              <a:xfrm>
                <a:off x="2888961" y="2745782"/>
                <a:ext cx="207043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70B60F-F20D-4A4E-BBF4-8A29DBA1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61" y="2745782"/>
                <a:ext cx="2070439" cy="672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DE3D1C-1729-4482-9D3C-2A4961ECA3B9}"/>
                  </a:ext>
                </a:extLst>
              </p:cNvPr>
              <p:cNvSpPr txBox="1"/>
              <p:nvPr/>
            </p:nvSpPr>
            <p:spPr>
              <a:xfrm>
                <a:off x="2888961" y="3435712"/>
                <a:ext cx="2747098" cy="895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DE3D1C-1729-4482-9D3C-2A4961EC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61" y="3435712"/>
                <a:ext cx="2747098" cy="8953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6EE892-04B9-46A3-B260-599B9DC0FA83}"/>
                  </a:ext>
                </a:extLst>
              </p:cNvPr>
              <p:cNvSpPr txBox="1"/>
              <p:nvPr/>
            </p:nvSpPr>
            <p:spPr>
              <a:xfrm>
                <a:off x="5765071" y="3457822"/>
                <a:ext cx="2555156" cy="728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000000"/>
                    </a:solidFill>
                  </a:rPr>
                  <a:t>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6EE892-04B9-46A3-B260-599B9DC0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71" y="3457822"/>
                <a:ext cx="2555156" cy="728276"/>
              </a:xfrm>
              <a:prstGeom prst="rect">
                <a:avLst/>
              </a:prstGeom>
              <a:blipFill>
                <a:blip r:embed="rId11"/>
                <a:stretch>
                  <a:fillRect l="-2148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D79960-6FED-49E4-B774-B49A6E0C9FF7}"/>
                  </a:ext>
                </a:extLst>
              </p:cNvPr>
              <p:cNvSpPr txBox="1"/>
              <p:nvPr/>
            </p:nvSpPr>
            <p:spPr>
              <a:xfrm>
                <a:off x="2904810" y="4327125"/>
                <a:ext cx="3057888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D79960-6FED-49E4-B774-B49A6E0C9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810" y="4327125"/>
                <a:ext cx="3057888" cy="9840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12D0F6-EDDA-45FB-B15D-C550C8BF5171}"/>
                  </a:ext>
                </a:extLst>
              </p:cNvPr>
              <p:cNvSpPr txBox="1"/>
              <p:nvPr/>
            </p:nvSpPr>
            <p:spPr>
              <a:xfrm>
                <a:off x="5802627" y="5051729"/>
                <a:ext cx="475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12D0F6-EDDA-45FB-B15D-C550C8BF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27" y="5051729"/>
                <a:ext cx="475450" cy="215444"/>
              </a:xfrm>
              <a:prstGeom prst="rect">
                <a:avLst/>
              </a:prstGeom>
              <a:blipFill>
                <a:blip r:embed="rId13"/>
                <a:stretch>
                  <a:fillRect l="-3846" r="-256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C75481-2520-46C4-B0A2-1F748F0B3935}"/>
                  </a:ext>
                </a:extLst>
              </p:cNvPr>
              <p:cNvSpPr txBox="1"/>
              <p:nvPr/>
            </p:nvSpPr>
            <p:spPr>
              <a:xfrm>
                <a:off x="5990566" y="4382102"/>
                <a:ext cx="2498661" cy="687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similarity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(normalized)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C75481-2520-46C4-B0A2-1F748F0B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66" y="4382102"/>
                <a:ext cx="2498661" cy="687304"/>
              </a:xfrm>
              <a:prstGeom prst="rect">
                <a:avLst/>
              </a:prstGeom>
              <a:blipFill>
                <a:blip r:embed="rId14"/>
                <a:stretch>
                  <a:fillRect t="-5310" r="-4390" b="-1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1C412F-6509-4C69-9728-F6851631D57B}"/>
                  </a:ext>
                </a:extLst>
              </p:cNvPr>
              <p:cNvSpPr txBox="1"/>
              <p:nvPr/>
            </p:nvSpPr>
            <p:spPr>
              <a:xfrm>
                <a:off x="2955553" y="5294232"/>
                <a:ext cx="536467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1C412F-6509-4C69-9728-F6851631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53" y="5294232"/>
                <a:ext cx="5364674" cy="8917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ECBC0-34A7-44D6-9C02-CA89C8CC9DA1}"/>
                  </a:ext>
                </a:extLst>
              </p:cNvPr>
              <p:cNvSpPr txBox="1"/>
              <p:nvPr/>
            </p:nvSpPr>
            <p:spPr>
              <a:xfrm>
                <a:off x="8134719" y="6078229"/>
                <a:ext cx="5584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ECBC0-34A7-44D6-9C02-CA89C8CC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719" y="6078229"/>
                <a:ext cx="558486" cy="215444"/>
              </a:xfrm>
              <a:prstGeom prst="rect">
                <a:avLst/>
              </a:prstGeom>
              <a:blipFill>
                <a:blip r:embed="rId16"/>
                <a:stretch>
                  <a:fillRect l="-217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BFA7E30-AFA7-4025-B4D2-E3C185BC8A40}"/>
              </a:ext>
            </a:extLst>
          </p:cNvPr>
          <p:cNvSpPr txBox="1"/>
          <p:nvPr/>
        </p:nvSpPr>
        <p:spPr>
          <a:xfrm>
            <a:off x="8606672" y="758177"/>
            <a:ext cx="348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Use the </a:t>
            </a:r>
            <a:r>
              <a:rPr lang="en-US" b="1" dirty="0">
                <a:solidFill>
                  <a:srgbClr val="FF0000"/>
                </a:solidFill>
              </a:rPr>
              <a:t>similarity</a:t>
            </a:r>
            <a:r>
              <a:rPr lang="en-US" dirty="0">
                <a:solidFill>
                  <a:srgbClr val="000000"/>
                </a:solidFill>
              </a:rPr>
              <a:t> between q and k to determine the </a:t>
            </a:r>
            <a:r>
              <a:rPr lang="en-US" b="1" dirty="0">
                <a:solidFill>
                  <a:srgbClr val="FF0000"/>
                </a:solidFill>
              </a:rPr>
              <a:t>coefficient</a:t>
            </a:r>
            <a:r>
              <a:rPr lang="en-US" dirty="0">
                <a:solidFill>
                  <a:srgbClr val="000000"/>
                </a:solidFill>
              </a:rPr>
              <a:t> of value vectors.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29874-00B9-461C-8237-A01EBCC943F4}"/>
              </a:ext>
            </a:extLst>
          </p:cNvPr>
          <p:cNvSpPr txBox="1"/>
          <p:nvPr/>
        </p:nvSpPr>
        <p:spPr>
          <a:xfrm>
            <a:off x="8692661" y="1890075"/>
            <a:ext cx="348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e.g.:</a:t>
            </a:r>
          </a:p>
          <a:p>
            <a:r>
              <a:rPr lang="en-US" sz="1400" dirty="0">
                <a:solidFill>
                  <a:srgbClr val="000000"/>
                </a:solidFill>
              </a:rPr>
              <a:t>{K,V} is a German-English dictionary.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0CFD04-876E-4D78-B39F-30F8AD6D594C}"/>
                  </a:ext>
                </a:extLst>
              </p:cNvPr>
              <p:cNvSpPr txBox="1"/>
              <p:nvPr/>
            </p:nvSpPr>
            <p:spPr>
              <a:xfrm>
                <a:off x="8922912" y="2436209"/>
                <a:ext cx="1069909" cy="834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</a:rPr>
                  <a:t>: 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“</a:t>
                </a:r>
                <a:r>
                  <a:rPr lang="en-US" altLang="zh-CN" sz="1400" dirty="0">
                    <a:solidFill>
                      <a:srgbClr val="000000"/>
                    </a:solidFill>
                  </a:rPr>
                  <a:t>Gott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”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</a:rPr>
                  <a:t>“tot”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00"/>
                    </a:solidFill>
                  </a:rPr>
                  <a:t>: 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“</a:t>
                </a:r>
                <a:r>
                  <a:rPr lang="en-US" altLang="zh-CN" sz="1400" dirty="0" err="1">
                    <a:solidFill>
                      <a:srgbClr val="000000"/>
                    </a:solidFill>
                  </a:rPr>
                  <a:t>ist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”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0CFD04-876E-4D78-B39F-30F8AD6D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912" y="2436209"/>
                <a:ext cx="1069909" cy="834267"/>
              </a:xfrm>
              <a:prstGeom prst="rect">
                <a:avLst/>
              </a:prstGeom>
              <a:blipFill>
                <a:blip r:embed="rId17"/>
                <a:stretch>
                  <a:fillRect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C6AB65-6BBD-460E-8AEC-786F1EFBC805}"/>
                  </a:ext>
                </a:extLst>
              </p:cNvPr>
              <p:cNvSpPr txBox="1"/>
              <p:nvPr/>
            </p:nvSpPr>
            <p:spPr>
              <a:xfrm>
                <a:off x="10354456" y="2515650"/>
                <a:ext cx="106990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</a:rPr>
                  <a:t>: 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“</a:t>
                </a:r>
                <a:r>
                  <a:rPr lang="en-US" altLang="zh-CN" sz="1400" dirty="0">
                    <a:solidFill>
                      <a:srgbClr val="000000"/>
                    </a:solidFill>
                  </a:rPr>
                  <a:t>God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”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</a:rPr>
                  <a:t>“dead”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00"/>
                    </a:solidFill>
                  </a:rPr>
                  <a:t>: 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“</a:t>
                </a:r>
                <a:r>
                  <a:rPr lang="en-US" altLang="zh-CN" sz="1400" dirty="0">
                    <a:solidFill>
                      <a:srgbClr val="000000"/>
                    </a:solidFill>
                  </a:rPr>
                  <a:t>is</a:t>
                </a:r>
                <a:r>
                  <a:rPr lang="zh-CN" altLang="en-US" sz="1400" dirty="0">
                    <a:solidFill>
                      <a:srgbClr val="000000"/>
                    </a:solidFill>
                  </a:rPr>
                  <a:t>”</a:t>
                </a:r>
                <a:endParaRPr lang="en-US" altLang="zh-CN" sz="1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C6AB65-6BBD-460E-8AEC-786F1EFB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456" y="2515650"/>
                <a:ext cx="1069909" cy="738664"/>
              </a:xfrm>
              <a:prstGeom prst="rect">
                <a:avLst/>
              </a:prstGeom>
              <a:blipFill>
                <a:blip r:embed="rId18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AED703-70CE-4F4B-A123-1813A2474A19}"/>
                  </a:ext>
                </a:extLst>
              </p:cNvPr>
              <p:cNvSpPr txBox="1"/>
              <p:nvPr/>
            </p:nvSpPr>
            <p:spPr>
              <a:xfrm>
                <a:off x="8933729" y="3356669"/>
                <a:ext cx="1417437" cy="67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𝐺𝑜𝑡𝑡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AED703-70CE-4F4B-A123-1813A2474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29" y="3356669"/>
                <a:ext cx="1417437" cy="679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2A4BDC-BF6F-4AD0-8BCC-B553D9612867}"/>
                  </a:ext>
                </a:extLst>
              </p:cNvPr>
              <p:cNvSpPr txBox="1"/>
              <p:nvPr/>
            </p:nvSpPr>
            <p:spPr>
              <a:xfrm>
                <a:off x="8933729" y="4122151"/>
                <a:ext cx="1604290" cy="67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2A4BDC-BF6F-4AD0-8BCC-B553D961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29" y="4122151"/>
                <a:ext cx="1604290" cy="6792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4A1A17-5B9A-4B2B-A023-24543AC2510E}"/>
                  </a:ext>
                </a:extLst>
              </p:cNvPr>
              <p:cNvSpPr txBox="1"/>
              <p:nvPr/>
            </p:nvSpPr>
            <p:spPr>
              <a:xfrm>
                <a:off x="8860515" y="4926914"/>
                <a:ext cx="2371456" cy="1583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14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𝐺𝑜𝑑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𝑑𝑒𝑎𝑑</m:t>
                                </m:r>
                                <m:r>
                                  <a:rPr lang="en-US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4A1A17-5B9A-4B2B-A023-24543AC2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15" y="4926914"/>
                <a:ext cx="2371456" cy="15833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421E1F8-11CC-4B6E-B885-937DE12A89B1}"/>
              </a:ext>
            </a:extLst>
          </p:cNvPr>
          <p:cNvSpPr txBox="1"/>
          <p:nvPr/>
        </p:nvSpPr>
        <p:spPr>
          <a:xfrm>
            <a:off x="5692294" y="756967"/>
            <a:ext cx="279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n: document length</a:t>
            </a:r>
          </a:p>
          <a:p>
            <a:r>
              <a:rPr lang="en-US" dirty="0">
                <a:solidFill>
                  <a:srgbClr val="000000"/>
                </a:solidFill>
              </a:rPr>
              <a:t>dk: embedding length</a:t>
            </a:r>
          </a:p>
          <a:p>
            <a:r>
              <a:rPr lang="en-US" dirty="0">
                <a:solidFill>
                  <a:srgbClr val="000000"/>
                </a:solidFill>
              </a:rPr>
              <a:t>dv: output length</a:t>
            </a:r>
          </a:p>
        </p:txBody>
      </p:sp>
    </p:spTree>
    <p:extLst>
      <p:ext uri="{BB962C8B-B14F-4D97-AF65-F5344CB8AC3E}">
        <p14:creationId xmlns:p14="http://schemas.microsoft.com/office/powerpoint/2010/main" val="9760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5AE4-1CA1-41C1-8E8D-58043AF3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C94C8-E73F-48A7-9336-E716E2D8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EE2C5-8595-46C4-AF81-72E467667889}"/>
              </a:ext>
            </a:extLst>
          </p:cNvPr>
          <p:cNvSpPr txBox="1"/>
          <p:nvPr/>
        </p:nvSpPr>
        <p:spPr>
          <a:xfrm>
            <a:off x="259155" y="833376"/>
            <a:ext cx="334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X: a set of embedding vectors</a:t>
            </a:r>
          </a:p>
          <a:p>
            <a:r>
              <a:rPr lang="en-US" dirty="0">
                <a:solidFill>
                  <a:srgbClr val="000000"/>
                </a:solidFill>
              </a:rPr>
              <a:t>Q: Query matrix</a:t>
            </a:r>
          </a:p>
          <a:p>
            <a:r>
              <a:rPr lang="en-US" dirty="0">
                <a:solidFill>
                  <a:srgbClr val="000000"/>
                </a:solidFill>
              </a:rPr>
              <a:t>K: a set of key vectors</a:t>
            </a:r>
          </a:p>
          <a:p>
            <a:r>
              <a:rPr lang="en-US" dirty="0">
                <a:solidFill>
                  <a:srgbClr val="000000"/>
                </a:solidFill>
              </a:rPr>
              <a:t>V: a set of value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D0529C-0238-47E1-A9C7-318C10B8BBF0}"/>
                  </a:ext>
                </a:extLst>
              </p:cNvPr>
              <p:cNvSpPr txBox="1"/>
              <p:nvPr/>
            </p:nvSpPr>
            <p:spPr>
              <a:xfrm>
                <a:off x="384326" y="2162449"/>
                <a:ext cx="101046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D0529C-0238-47E1-A9C7-318C10B8B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162449"/>
                <a:ext cx="1010468" cy="296556"/>
              </a:xfrm>
              <a:prstGeom prst="rect">
                <a:avLst/>
              </a:prstGeom>
              <a:blipFill>
                <a:blip r:embed="rId2"/>
                <a:stretch>
                  <a:fillRect l="-6024" r="-241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88E32F-B566-46A6-8C3F-7C6414CE8BB0}"/>
                  </a:ext>
                </a:extLst>
              </p:cNvPr>
              <p:cNvSpPr txBox="1"/>
              <p:nvPr/>
            </p:nvSpPr>
            <p:spPr>
              <a:xfrm>
                <a:off x="2049840" y="2162449"/>
                <a:ext cx="1022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88E32F-B566-46A6-8C3F-7C6414CE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40" y="2162449"/>
                <a:ext cx="1022523" cy="276999"/>
              </a:xfrm>
              <a:prstGeom prst="rect">
                <a:avLst/>
              </a:prstGeom>
              <a:blipFill>
                <a:blip r:embed="rId3"/>
                <a:stretch>
                  <a:fillRect l="-3571" r="-5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413C18-67EC-45B1-8601-65E98FA1FA15}"/>
                  </a:ext>
                </a:extLst>
              </p:cNvPr>
              <p:cNvSpPr txBox="1"/>
              <p:nvPr/>
            </p:nvSpPr>
            <p:spPr>
              <a:xfrm>
                <a:off x="3727409" y="2162448"/>
                <a:ext cx="993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413C18-67EC-45B1-8601-65E98FA1F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09" y="2162448"/>
                <a:ext cx="993990" cy="276999"/>
              </a:xfrm>
              <a:prstGeom prst="rect">
                <a:avLst/>
              </a:prstGeom>
              <a:blipFill>
                <a:blip r:embed="rId4"/>
                <a:stretch>
                  <a:fillRect l="-36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06AAD7-57F6-4B9C-9593-0B39EE4AB99B}"/>
                  </a:ext>
                </a:extLst>
              </p:cNvPr>
              <p:cNvSpPr txBox="1"/>
              <p:nvPr/>
            </p:nvSpPr>
            <p:spPr>
              <a:xfrm>
                <a:off x="384326" y="2853691"/>
                <a:ext cx="107144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06AAD7-57F6-4B9C-9593-0B39EE4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853691"/>
                <a:ext cx="1071447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FC0384-9421-40F3-8FCA-226929B05837}"/>
                  </a:ext>
                </a:extLst>
              </p:cNvPr>
              <p:cNvSpPr txBox="1"/>
              <p:nvPr/>
            </p:nvSpPr>
            <p:spPr>
              <a:xfrm>
                <a:off x="1772716" y="2932912"/>
                <a:ext cx="2413545" cy="733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FC0384-9421-40F3-8FCA-226929B05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16" y="2932912"/>
                <a:ext cx="2413545" cy="733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34ADC-268F-414B-8441-6427797DCABD}"/>
                  </a:ext>
                </a:extLst>
              </p:cNvPr>
              <p:cNvSpPr txBox="1"/>
              <p:nvPr/>
            </p:nvSpPr>
            <p:spPr>
              <a:xfrm>
                <a:off x="902538" y="4027612"/>
                <a:ext cx="2294603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34ADC-268F-414B-8441-6427797D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38" y="4027612"/>
                <a:ext cx="2294603" cy="1034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8E04B-22A0-4EDD-BF51-D26F4A71AED1}"/>
                  </a:ext>
                </a:extLst>
              </p:cNvPr>
              <p:cNvSpPr txBox="1"/>
              <p:nvPr/>
            </p:nvSpPr>
            <p:spPr>
              <a:xfrm>
                <a:off x="881588" y="5175830"/>
                <a:ext cx="2481685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8E04B-22A0-4EDD-BF51-D26F4A71A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88" y="5175830"/>
                <a:ext cx="2481685" cy="1126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4BCF8A-09AE-423F-A931-ABC58614C0C7}"/>
                  </a:ext>
                </a:extLst>
              </p:cNvPr>
              <p:cNvSpPr txBox="1"/>
              <p:nvPr/>
            </p:nvSpPr>
            <p:spPr>
              <a:xfrm>
                <a:off x="5636441" y="917428"/>
                <a:ext cx="6296404" cy="895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4BCF8A-09AE-423F-A931-ABC5861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41" y="917428"/>
                <a:ext cx="6296404" cy="8953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80ACE-CFF0-48A8-89EC-E4170C336AFD}"/>
                  </a:ext>
                </a:extLst>
              </p:cNvPr>
              <p:cNvSpPr txBox="1"/>
              <p:nvPr/>
            </p:nvSpPr>
            <p:spPr>
              <a:xfrm>
                <a:off x="5495039" y="2024007"/>
                <a:ext cx="2597649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880ACE-CFF0-48A8-89EC-E4170C336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39" y="2024007"/>
                <a:ext cx="2597649" cy="7770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A6F137-F8F6-445A-8255-F5FB8DF11E7B}"/>
                  </a:ext>
                </a:extLst>
              </p:cNvPr>
              <p:cNvSpPr txBox="1"/>
              <p:nvPr/>
            </p:nvSpPr>
            <p:spPr>
              <a:xfrm>
                <a:off x="5816045" y="3124623"/>
                <a:ext cx="536467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A6F137-F8F6-445A-8255-F5FB8DF1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45" y="3124623"/>
                <a:ext cx="5364674" cy="891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19E910-3B69-4593-9565-63868D0C1C13}"/>
                  </a:ext>
                </a:extLst>
              </p:cNvPr>
              <p:cNvSpPr txBox="1"/>
              <p:nvPr/>
            </p:nvSpPr>
            <p:spPr>
              <a:xfrm>
                <a:off x="8694329" y="1911733"/>
                <a:ext cx="2788186" cy="1001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19E910-3B69-4593-9565-63868D0C1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329" y="1911733"/>
                <a:ext cx="2788186" cy="10016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2C49A2A-84EA-4855-B2CA-305A766BBB7C}"/>
              </a:ext>
            </a:extLst>
          </p:cNvPr>
          <p:cNvSpPr txBox="1"/>
          <p:nvPr/>
        </p:nvSpPr>
        <p:spPr>
          <a:xfrm>
            <a:off x="5856937" y="5277652"/>
            <a:ext cx="5855412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if Q, K are not computed separately?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Instead, define a new matrix </a:t>
            </a:r>
            <a:r>
              <a:rPr lang="en-US" dirty="0" err="1">
                <a:solidFill>
                  <a:srgbClr val="000000"/>
                </a:solidFill>
              </a:rPr>
              <a:t>Wqk</a:t>
            </a:r>
            <a:r>
              <a:rPr lang="en-US" dirty="0">
                <a:solidFill>
                  <a:srgbClr val="000000"/>
                </a:solidFill>
              </a:rPr>
              <a:t> (n*n) to calculate 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F0CA86-B80A-419B-B09A-D26260BE236F}"/>
                  </a:ext>
                </a:extLst>
              </p:cNvPr>
              <p:cNvSpPr txBox="1"/>
              <p:nvPr/>
            </p:nvSpPr>
            <p:spPr>
              <a:xfrm>
                <a:off x="3981865" y="3614849"/>
                <a:ext cx="973536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F0CA86-B80A-419B-B09A-D26260BE2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865" y="3614849"/>
                <a:ext cx="973536" cy="232051"/>
              </a:xfrm>
              <a:prstGeom prst="rect">
                <a:avLst/>
              </a:prstGeom>
              <a:blipFill>
                <a:blip r:embed="rId13"/>
                <a:stretch>
                  <a:fillRect l="-3125" r="-62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4647AA-1486-45F0-8171-969993AE93F6}"/>
                  </a:ext>
                </a:extLst>
              </p:cNvPr>
              <p:cNvSpPr txBox="1"/>
              <p:nvPr/>
            </p:nvSpPr>
            <p:spPr>
              <a:xfrm>
                <a:off x="3601040" y="4007630"/>
                <a:ext cx="6707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4647AA-1486-45F0-8171-969993AE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040" y="4007630"/>
                <a:ext cx="670768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8319E5-6CF4-43D8-B847-7FBB93D020F7}"/>
                  </a:ext>
                </a:extLst>
              </p:cNvPr>
              <p:cNvSpPr txBox="1"/>
              <p:nvPr/>
            </p:nvSpPr>
            <p:spPr>
              <a:xfrm>
                <a:off x="3961582" y="4312882"/>
                <a:ext cx="10112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8319E5-6CF4-43D8-B847-7FBB93D0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82" y="4312882"/>
                <a:ext cx="1011239" cy="215444"/>
              </a:xfrm>
              <a:prstGeom prst="rect">
                <a:avLst/>
              </a:prstGeom>
              <a:blipFill>
                <a:blip r:embed="rId15"/>
                <a:stretch>
                  <a:fillRect l="-180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746640-1E6B-4C1E-B4CA-DA7A770F931B}"/>
                  </a:ext>
                </a:extLst>
              </p:cNvPr>
              <p:cNvSpPr txBox="1"/>
              <p:nvPr/>
            </p:nvSpPr>
            <p:spPr>
              <a:xfrm>
                <a:off x="3897456" y="4718402"/>
                <a:ext cx="1139490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746640-1E6B-4C1E-B4CA-DA7A770F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56" y="4718402"/>
                <a:ext cx="1139490" cy="3243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F95A-0929-449E-BD10-89750B11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8FA1-E37F-4157-8EDE-E004D3A4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FAE6D-D0E9-4269-B17A-02C1DA55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9" y="759879"/>
            <a:ext cx="2636431" cy="3153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CB452-C795-4F0A-8EC4-9B42CB238C72}"/>
                  </a:ext>
                </a:extLst>
              </p:cNvPr>
              <p:cNvSpPr txBox="1"/>
              <p:nvPr/>
            </p:nvSpPr>
            <p:spPr>
              <a:xfrm>
                <a:off x="3559629" y="975053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CB452-C795-4F0A-8EC4-9B42CB23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29" y="975053"/>
                <a:ext cx="1164771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2FD59A-5967-4222-9459-FFD9354A0ADF}"/>
                  </a:ext>
                </a:extLst>
              </p:cNvPr>
              <p:cNvSpPr txBox="1"/>
              <p:nvPr/>
            </p:nvSpPr>
            <p:spPr>
              <a:xfrm>
                <a:off x="4528458" y="975053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2FD59A-5967-4222-9459-FFD9354A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8" y="975053"/>
                <a:ext cx="116477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283B9C-1209-4BE0-8F70-7A15726614FA}"/>
                  </a:ext>
                </a:extLst>
              </p:cNvPr>
              <p:cNvSpPr txBox="1"/>
              <p:nvPr/>
            </p:nvSpPr>
            <p:spPr>
              <a:xfrm>
                <a:off x="5513614" y="975053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283B9C-1209-4BE0-8F70-7A157266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14" y="975053"/>
                <a:ext cx="116477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404FEF-899D-4FC6-A0EF-5FFDED66D2B7}"/>
                  </a:ext>
                </a:extLst>
              </p:cNvPr>
              <p:cNvSpPr txBox="1"/>
              <p:nvPr/>
            </p:nvSpPr>
            <p:spPr>
              <a:xfrm>
                <a:off x="5513614" y="1676399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404FEF-899D-4FC6-A0EF-5FFDED66D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14" y="1676399"/>
                <a:ext cx="116477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46C13-DFDC-49AC-8C3C-0172DAA0A859}"/>
                  </a:ext>
                </a:extLst>
              </p:cNvPr>
              <p:cNvSpPr txBox="1"/>
              <p:nvPr/>
            </p:nvSpPr>
            <p:spPr>
              <a:xfrm>
                <a:off x="4528457" y="1676399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846C13-DFDC-49AC-8C3C-0172DAA0A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1676399"/>
                <a:ext cx="1164771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D20D7-C8C4-43E1-A84B-0EE7442C4EB1}"/>
                  </a:ext>
                </a:extLst>
              </p:cNvPr>
              <p:cNvSpPr txBox="1"/>
              <p:nvPr/>
            </p:nvSpPr>
            <p:spPr>
              <a:xfrm>
                <a:off x="3559629" y="1671738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D20D7-C8C4-43E1-A84B-0EE7442C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629" y="1671738"/>
                <a:ext cx="11647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25212-A129-44B7-8DA0-83DC62268FE9}"/>
                  </a:ext>
                </a:extLst>
              </p:cNvPr>
              <p:cNvSpPr txBox="1"/>
              <p:nvPr/>
            </p:nvSpPr>
            <p:spPr>
              <a:xfrm>
                <a:off x="6885211" y="960290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625212-A129-44B7-8DA0-83DC6226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11" y="960290"/>
                <a:ext cx="1164771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5F824-876C-4766-B109-F72909E5A1B3}"/>
                  </a:ext>
                </a:extLst>
              </p:cNvPr>
              <p:cNvSpPr txBox="1"/>
              <p:nvPr/>
            </p:nvSpPr>
            <p:spPr>
              <a:xfrm>
                <a:off x="6885211" y="1656975"/>
                <a:ext cx="1164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5F824-876C-4766-B109-F72909E5A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11" y="1656975"/>
                <a:ext cx="116477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E6EF0405-EBF9-40AF-92E8-2ED2099D4589}"/>
              </a:ext>
            </a:extLst>
          </p:cNvPr>
          <p:cNvSpPr/>
          <p:nvPr/>
        </p:nvSpPr>
        <p:spPr bwMode="auto">
          <a:xfrm>
            <a:off x="8158835" y="1048922"/>
            <a:ext cx="435428" cy="898411"/>
          </a:xfrm>
          <a:prstGeom prst="righ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AB4779-6DF0-40BD-9CC8-14A883E4F5BA}"/>
              </a:ext>
            </a:extLst>
          </p:cNvPr>
          <p:cNvSpPr/>
          <p:nvPr/>
        </p:nvSpPr>
        <p:spPr bwMode="auto">
          <a:xfrm>
            <a:off x="3807279" y="952702"/>
            <a:ext cx="2623457" cy="4762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5A6B1D-9E78-42EF-A775-B04960FF37AC}"/>
              </a:ext>
            </a:extLst>
          </p:cNvPr>
          <p:cNvSpPr/>
          <p:nvPr/>
        </p:nvSpPr>
        <p:spPr bwMode="auto">
          <a:xfrm>
            <a:off x="3807279" y="1587171"/>
            <a:ext cx="2623457" cy="4762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07343C-D3A2-46DE-8841-CED3DDD4EED9}"/>
              </a:ext>
            </a:extLst>
          </p:cNvPr>
          <p:cNvCxnSpPr>
            <a:cxnSpLocks/>
          </p:cNvCxnSpPr>
          <p:nvPr/>
        </p:nvCxnSpPr>
        <p:spPr bwMode="auto">
          <a:xfrm>
            <a:off x="6524625" y="1144956"/>
            <a:ext cx="30751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0CEC6D-C7D8-4F17-AC3E-B7CCA3B00FDC}"/>
              </a:ext>
            </a:extLst>
          </p:cNvPr>
          <p:cNvCxnSpPr>
            <a:cxnSpLocks/>
          </p:cNvCxnSpPr>
          <p:nvPr/>
        </p:nvCxnSpPr>
        <p:spPr bwMode="auto">
          <a:xfrm>
            <a:off x="6524625" y="1858359"/>
            <a:ext cx="30751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BA9C7D-2C3E-454A-AC02-C1000CA91B36}"/>
                  </a:ext>
                </a:extLst>
              </p:cNvPr>
              <p:cNvSpPr txBox="1"/>
              <p:nvPr/>
            </p:nvSpPr>
            <p:spPr>
              <a:xfrm>
                <a:off x="8594263" y="1302406"/>
                <a:ext cx="31596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𝑂𝑢𝑡𝑝𝑢𝑡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𝑂𝑢𝑡𝑝𝑢𝑡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BA9C7D-2C3E-454A-AC02-C1000CA9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63" y="1302406"/>
                <a:ext cx="3159614" cy="369332"/>
              </a:xfrm>
              <a:prstGeom prst="rect">
                <a:avLst/>
              </a:prstGeom>
              <a:blipFill>
                <a:blip r:embed="rId11"/>
                <a:stretch>
                  <a:fillRect l="-77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B8FBC-0801-4CE8-9994-3ABF861BDB85}"/>
                  </a:ext>
                </a:extLst>
              </p:cNvPr>
              <p:cNvSpPr txBox="1"/>
              <p:nvPr/>
            </p:nvSpPr>
            <p:spPr>
              <a:xfrm>
                <a:off x="3699535" y="3121819"/>
                <a:ext cx="510830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B8FBC-0801-4CE8-9994-3ABF861BD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35" y="3121819"/>
                <a:ext cx="5108302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39A45E-D4E8-45DE-8CA8-FE38B8D90E8A}"/>
                  </a:ext>
                </a:extLst>
              </p:cNvPr>
              <p:cNvSpPr txBox="1"/>
              <p:nvPr/>
            </p:nvSpPr>
            <p:spPr>
              <a:xfrm>
                <a:off x="5629125" y="2224495"/>
                <a:ext cx="146987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39A45E-D4E8-45DE-8CA8-FE38B8D9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125" y="2224495"/>
                <a:ext cx="1469874" cy="7146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9CB241-EA2C-47A9-8BD7-B2A7A51551FB}"/>
                  </a:ext>
                </a:extLst>
              </p:cNvPr>
              <p:cNvSpPr txBox="1"/>
              <p:nvPr/>
            </p:nvSpPr>
            <p:spPr>
              <a:xfrm>
                <a:off x="3726239" y="2321909"/>
                <a:ext cx="2220384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9CB241-EA2C-47A9-8BD7-B2A7A5155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39" y="2321909"/>
                <a:ext cx="2220384" cy="5535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335471-8D75-4404-9728-227A0DF02F23}"/>
                  </a:ext>
                </a:extLst>
              </p:cNvPr>
              <p:cNvSpPr txBox="1"/>
              <p:nvPr/>
            </p:nvSpPr>
            <p:spPr>
              <a:xfrm>
                <a:off x="7208449" y="2315799"/>
                <a:ext cx="2220384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335471-8D75-4404-9728-227A0DF0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49" y="2315799"/>
                <a:ext cx="2220384" cy="5535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3662A1-F3A3-4679-BA2C-7F3CF6391E0D}"/>
                  </a:ext>
                </a:extLst>
              </p:cNvPr>
              <p:cNvSpPr txBox="1"/>
              <p:nvPr/>
            </p:nvSpPr>
            <p:spPr>
              <a:xfrm>
                <a:off x="9168191" y="2235231"/>
                <a:ext cx="146987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D3662A1-F3A3-4679-BA2C-7F3CF639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191" y="2235231"/>
                <a:ext cx="1469874" cy="714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E53419-96DD-48EA-B760-373A79907CE0}"/>
                  </a:ext>
                </a:extLst>
              </p:cNvPr>
              <p:cNvSpPr txBox="1"/>
              <p:nvPr/>
            </p:nvSpPr>
            <p:spPr>
              <a:xfrm>
                <a:off x="3802440" y="4159176"/>
                <a:ext cx="2058571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AE53419-96DD-48EA-B760-373A7990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40" y="4159176"/>
                <a:ext cx="2058571" cy="5535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3C2E31-1155-4F5E-8854-51807FAE2DB1}"/>
                  </a:ext>
                </a:extLst>
              </p:cNvPr>
              <p:cNvSpPr txBox="1"/>
              <p:nvPr/>
            </p:nvSpPr>
            <p:spPr>
              <a:xfrm>
                <a:off x="5829598" y="4077020"/>
                <a:ext cx="222038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3C2E31-1155-4F5E-8854-51807FAE2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98" y="4077020"/>
                <a:ext cx="2220384" cy="7146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D8E10-92A8-4D6B-A684-6C8C268959EB}"/>
                  </a:ext>
                </a:extLst>
              </p:cNvPr>
              <p:cNvSpPr txBox="1"/>
              <p:nvPr/>
            </p:nvSpPr>
            <p:spPr>
              <a:xfrm>
                <a:off x="3802440" y="4913487"/>
                <a:ext cx="468282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1D8E10-92A8-4D6B-A684-6C8C2689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40" y="4913487"/>
                <a:ext cx="4682825" cy="714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F9DB61E-D808-4C77-80E1-2FD854D24641}"/>
              </a:ext>
            </a:extLst>
          </p:cNvPr>
          <p:cNvSpPr txBox="1"/>
          <p:nvPr/>
        </p:nvSpPr>
        <p:spPr>
          <a:xfrm>
            <a:off x="9608485" y="4104670"/>
            <a:ext cx="258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Different representation subspace at different positions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CAC88CE-0A6E-4EC9-B673-C150CE108803}"/>
              </a:ext>
            </a:extLst>
          </p:cNvPr>
          <p:cNvSpPr/>
          <p:nvPr/>
        </p:nvSpPr>
        <p:spPr bwMode="auto">
          <a:xfrm>
            <a:off x="6688961" y="3077703"/>
            <a:ext cx="1469874" cy="80568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3D3448A-F754-4F66-BE75-DA9AC0B0A3BB}"/>
              </a:ext>
            </a:extLst>
          </p:cNvPr>
          <p:cNvSpPr/>
          <p:nvPr/>
        </p:nvSpPr>
        <p:spPr bwMode="auto">
          <a:xfrm>
            <a:off x="6732659" y="4867988"/>
            <a:ext cx="1469874" cy="80568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FB9616EA-103B-49AF-8E8A-AE074057B69A}"/>
              </a:ext>
            </a:extLst>
          </p:cNvPr>
          <p:cNvSpPr/>
          <p:nvPr/>
        </p:nvSpPr>
        <p:spPr bwMode="auto">
          <a:xfrm>
            <a:off x="8291162" y="3450286"/>
            <a:ext cx="1168100" cy="1832114"/>
          </a:xfrm>
          <a:prstGeom prst="arc">
            <a:avLst>
              <a:gd name="adj1" fmla="val 16200000"/>
              <a:gd name="adj2" fmla="val 5241247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B4B93D-3545-4548-ADA3-8182D115B5BB}"/>
              </a:ext>
            </a:extLst>
          </p:cNvPr>
          <p:cNvSpPr txBox="1"/>
          <p:nvPr/>
        </p:nvSpPr>
        <p:spPr>
          <a:xfrm>
            <a:off x="1613804" y="4637814"/>
            <a:ext cx="165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Single head</a:t>
            </a:r>
          </a:p>
        </p:txBody>
      </p:sp>
    </p:spTree>
    <p:extLst>
      <p:ext uri="{BB962C8B-B14F-4D97-AF65-F5344CB8AC3E}">
        <p14:creationId xmlns:p14="http://schemas.microsoft.com/office/powerpoint/2010/main" val="266731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8E5D-816C-4C4D-9888-E0154489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3269-7DF4-4E17-A029-C996A5E2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0E4C0-4779-4F39-8BA7-E2F111FF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46" y="768284"/>
            <a:ext cx="4222718" cy="5853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3C53E-9783-49AA-86E5-3EDDEB682584}"/>
                  </a:ext>
                </a:extLst>
              </p:cNvPr>
              <p:cNvSpPr txBox="1"/>
              <p:nvPr/>
            </p:nvSpPr>
            <p:spPr>
              <a:xfrm>
                <a:off x="696177" y="5556707"/>
                <a:ext cx="107144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3C53E-9783-49AA-86E5-3EDDEB68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7" y="5556707"/>
                <a:ext cx="1071447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63F47B-7F87-4287-92F1-3CF2DA26FCA9}"/>
              </a:ext>
            </a:extLst>
          </p:cNvPr>
          <p:cNvCxnSpPr/>
          <p:nvPr/>
        </p:nvCxnSpPr>
        <p:spPr bwMode="auto">
          <a:xfrm>
            <a:off x="2017336" y="6089715"/>
            <a:ext cx="110955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6E9E6-8E0D-4FF1-A282-B11772457A94}"/>
                  </a:ext>
                </a:extLst>
              </p:cNvPr>
              <p:cNvSpPr txBox="1"/>
              <p:nvPr/>
            </p:nvSpPr>
            <p:spPr>
              <a:xfrm>
                <a:off x="6261724" y="5556706"/>
                <a:ext cx="110870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6E9E6-8E0D-4FF1-A282-B11772457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24" y="5556706"/>
                <a:ext cx="1108700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83AB62-1298-4210-9FD6-3609E18A6AC2}"/>
                  </a:ext>
                </a:extLst>
              </p:cNvPr>
              <p:cNvSpPr txBox="1"/>
              <p:nvPr/>
            </p:nvSpPr>
            <p:spPr>
              <a:xfrm>
                <a:off x="6382400" y="913555"/>
                <a:ext cx="683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83AB62-1298-4210-9FD6-3609E18A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400" y="913555"/>
                <a:ext cx="683386" cy="369332"/>
              </a:xfrm>
              <a:prstGeom prst="rect">
                <a:avLst/>
              </a:prstGeom>
              <a:blipFill>
                <a:blip r:embed="rId5"/>
                <a:stretch>
                  <a:fillRect t="-3333" r="-89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60A99-CFEB-4B9C-8D9F-B1157005E530}"/>
              </a:ext>
            </a:extLst>
          </p:cNvPr>
          <p:cNvCxnSpPr/>
          <p:nvPr/>
        </p:nvCxnSpPr>
        <p:spPr bwMode="auto">
          <a:xfrm>
            <a:off x="7411879" y="6002565"/>
            <a:ext cx="5750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E1582A-8248-4F89-9FD0-14E7808ABDA6}"/>
              </a:ext>
            </a:extLst>
          </p:cNvPr>
          <p:cNvCxnSpPr/>
          <p:nvPr/>
        </p:nvCxnSpPr>
        <p:spPr bwMode="auto">
          <a:xfrm>
            <a:off x="7145628" y="1098221"/>
            <a:ext cx="53250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03C9BC-C1FF-4748-B670-CC1E701228FD}"/>
              </a:ext>
            </a:extLst>
          </p:cNvPr>
          <p:cNvCxnSpPr>
            <a:cxnSpLocks/>
          </p:cNvCxnSpPr>
          <p:nvPr/>
        </p:nvCxnSpPr>
        <p:spPr bwMode="auto">
          <a:xfrm>
            <a:off x="7678131" y="1098221"/>
            <a:ext cx="0" cy="49043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BB9AC6-71D8-4FBC-A58F-6C7C6DC0B772}"/>
                  </a:ext>
                </a:extLst>
              </p:cNvPr>
              <p:cNvSpPr txBox="1"/>
              <p:nvPr/>
            </p:nvSpPr>
            <p:spPr>
              <a:xfrm>
                <a:off x="8028370" y="5556705"/>
                <a:ext cx="111665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BB9AC6-71D8-4FBC-A58F-6C7C6DC0B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70" y="5556705"/>
                <a:ext cx="1116652" cy="891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6F5EE2-5EAE-4DB9-B0D5-C18D3038B778}"/>
                  </a:ext>
                </a:extLst>
              </p:cNvPr>
              <p:cNvSpPr txBox="1"/>
              <p:nvPr/>
            </p:nvSpPr>
            <p:spPr>
              <a:xfrm>
                <a:off x="8290476" y="913555"/>
                <a:ext cx="683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6F5EE2-5EAE-4DB9-B0D5-C18D3038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76" y="913555"/>
                <a:ext cx="683386" cy="369332"/>
              </a:xfrm>
              <a:prstGeom prst="rect">
                <a:avLst/>
              </a:prstGeom>
              <a:blipFill>
                <a:blip r:embed="rId7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7AF526-827E-4EE7-8CAF-B361EBFCC5E1}"/>
              </a:ext>
            </a:extLst>
          </p:cNvPr>
          <p:cNvSpPr txBox="1"/>
          <p:nvPr/>
        </p:nvSpPr>
        <p:spPr>
          <a:xfrm>
            <a:off x="9341966" y="2263759"/>
            <a:ext cx="2318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Input X and Y0.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Compute y1.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Input Y1.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Compute y2.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37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382E-6CCF-4FFE-B309-87774848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Self-attention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E9FA7-88FD-46FE-AB04-6A64AA33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8D67DD-A8EA-4AEE-865E-93E969AF9EA9}"/>
              </a:ext>
            </a:extLst>
          </p:cNvPr>
          <p:cNvGrpSpPr/>
          <p:nvPr/>
        </p:nvGrpSpPr>
        <p:grpSpPr>
          <a:xfrm>
            <a:off x="31699" y="1345060"/>
            <a:ext cx="2890139" cy="3304678"/>
            <a:chOff x="227325" y="1342070"/>
            <a:chExt cx="2890139" cy="33046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1BDA02-A36B-47F1-B284-89B65B11A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52" t="13463" r="10211"/>
            <a:stretch/>
          </p:blipFill>
          <p:spPr>
            <a:xfrm>
              <a:off x="227325" y="1342070"/>
              <a:ext cx="2890139" cy="330467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27BABC-A756-4FA7-B063-EBAB007C131C}"/>
                </a:ext>
              </a:extLst>
            </p:cNvPr>
            <p:cNvSpPr/>
            <p:nvPr/>
          </p:nvSpPr>
          <p:spPr bwMode="auto">
            <a:xfrm>
              <a:off x="974069" y="2724346"/>
              <a:ext cx="1055077" cy="27006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118F7-7851-4F38-82E4-938C3BE587F6}"/>
                  </a:ext>
                </a:extLst>
              </p:cNvPr>
              <p:cNvSpPr txBox="1"/>
              <p:nvPr/>
            </p:nvSpPr>
            <p:spPr>
              <a:xfrm>
                <a:off x="2712355" y="1309665"/>
                <a:ext cx="111665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8118F7-7851-4F38-82E4-938C3BE5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55" y="1309665"/>
                <a:ext cx="1116652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2ABBA2-4883-4100-9329-DDA39F01327F}"/>
              </a:ext>
            </a:extLst>
          </p:cNvPr>
          <p:cNvSpPr txBox="1"/>
          <p:nvPr/>
        </p:nvSpPr>
        <p:spPr>
          <a:xfrm>
            <a:off x="2580264" y="924333"/>
            <a:ext cx="126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D7280-2C55-442C-BDC9-3EB144DA48FD}"/>
                  </a:ext>
                </a:extLst>
              </p:cNvPr>
              <p:cNvSpPr txBox="1"/>
              <p:nvPr/>
            </p:nvSpPr>
            <p:spPr>
              <a:xfrm>
                <a:off x="2713186" y="2297210"/>
                <a:ext cx="100085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D7280-2C55-442C-BDC9-3EB144DA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186" y="2297210"/>
                <a:ext cx="1000851" cy="296556"/>
              </a:xfrm>
              <a:prstGeom prst="rect">
                <a:avLst/>
              </a:prstGeom>
              <a:blipFill>
                <a:blip r:embed="rId4"/>
                <a:stretch>
                  <a:fillRect l="-6098" r="-2439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5B2B508-F706-40E0-AD2E-FA363FD66555}"/>
              </a:ext>
            </a:extLst>
          </p:cNvPr>
          <p:cNvSpPr txBox="1"/>
          <p:nvPr/>
        </p:nvSpPr>
        <p:spPr>
          <a:xfrm>
            <a:off x="340838" y="994215"/>
            <a:ext cx="227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3CA1E-88FD-48E7-B218-C641EA053C03}"/>
                  </a:ext>
                </a:extLst>
              </p:cNvPr>
              <p:cNvSpPr txBox="1"/>
              <p:nvPr/>
            </p:nvSpPr>
            <p:spPr>
              <a:xfrm>
                <a:off x="2706776" y="2824427"/>
                <a:ext cx="2244461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3CA1E-88FD-48E7-B218-C641EA053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76" y="2824427"/>
                <a:ext cx="2244461" cy="684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3313D-6657-49F5-8E27-E66828EC5673}"/>
                  </a:ext>
                </a:extLst>
              </p:cNvPr>
              <p:cNvSpPr txBox="1"/>
              <p:nvPr/>
            </p:nvSpPr>
            <p:spPr>
              <a:xfrm>
                <a:off x="5287647" y="2297210"/>
                <a:ext cx="1012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3313D-6657-49F5-8E27-E66828EC5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47" y="2297210"/>
                <a:ext cx="1012906" cy="276999"/>
              </a:xfrm>
              <a:prstGeom prst="rect">
                <a:avLst/>
              </a:prstGeom>
              <a:blipFill>
                <a:blip r:embed="rId6"/>
                <a:stretch>
                  <a:fillRect l="-3593" r="-59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B7710E-8D15-4B17-AB35-46A458D31790}"/>
                  </a:ext>
                </a:extLst>
              </p:cNvPr>
              <p:cNvSpPr txBox="1"/>
              <p:nvPr/>
            </p:nvSpPr>
            <p:spPr>
              <a:xfrm>
                <a:off x="5227944" y="2743251"/>
                <a:ext cx="2358210" cy="765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B7710E-8D15-4B17-AB35-46A458D31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944" y="2743251"/>
                <a:ext cx="2358210" cy="765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AB81FA-75A6-40D2-A2C7-A08FD5268B59}"/>
                  </a:ext>
                </a:extLst>
              </p:cNvPr>
              <p:cNvSpPr txBox="1"/>
              <p:nvPr/>
            </p:nvSpPr>
            <p:spPr>
              <a:xfrm>
                <a:off x="2636496" y="3738647"/>
                <a:ext cx="2315089" cy="777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AB81FA-75A6-40D2-A2C7-A08FD5268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96" y="3738647"/>
                <a:ext cx="2315089" cy="777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7E03B93-F3E3-4ECE-B998-5F321B309E6E}"/>
              </a:ext>
            </a:extLst>
          </p:cNvPr>
          <p:cNvSpPr txBox="1"/>
          <p:nvPr/>
        </p:nvSpPr>
        <p:spPr>
          <a:xfrm>
            <a:off x="2580264" y="4630738"/>
            <a:ext cx="6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641ABC-928F-474D-BC5A-48702858285A}"/>
                  </a:ext>
                </a:extLst>
              </p:cNvPr>
              <p:cNvSpPr txBox="1"/>
              <p:nvPr/>
            </p:nvSpPr>
            <p:spPr>
              <a:xfrm>
                <a:off x="2939265" y="4987353"/>
                <a:ext cx="346778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641ABC-928F-474D-BC5A-487028582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65" y="4987353"/>
                <a:ext cx="3467784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976CF7-33D2-4EA8-9A1D-1E7EEB999091}"/>
                  </a:ext>
                </a:extLst>
              </p:cNvPr>
              <p:cNvSpPr txBox="1"/>
              <p:nvPr/>
            </p:nvSpPr>
            <p:spPr>
              <a:xfrm>
                <a:off x="3213494" y="5585453"/>
                <a:ext cx="2315089" cy="846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976CF7-33D2-4EA8-9A1D-1E7EEB999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4" y="5585453"/>
                <a:ext cx="2315089" cy="8469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545C7B-2AC9-41B2-9E14-7EDE7B87BA0C}"/>
                  </a:ext>
                </a:extLst>
              </p:cNvPr>
              <p:cNvSpPr txBox="1"/>
              <p:nvPr/>
            </p:nvSpPr>
            <p:spPr>
              <a:xfrm>
                <a:off x="5940303" y="5540697"/>
                <a:ext cx="590135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545C7B-2AC9-41B2-9E14-7EDE7B87B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03" y="5540697"/>
                <a:ext cx="5901359" cy="891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5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lg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triangl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1" dirty="0" smtClean="0">
            <a:solidFill>
              <a:srgbClr val="7030A0"/>
            </a:solidFill>
          </a:defRPr>
        </a:defPPr>
      </a:lstStyle>
    </a:tx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12796</TotalTime>
  <Words>421</Words>
  <Application>Microsoft Office PowerPoint</Application>
  <PresentationFormat>Widescreen</PresentationFormat>
  <Paragraphs>111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Wingdings</vt:lpstr>
      <vt:lpstr>Office Theme</vt:lpstr>
      <vt:lpstr>Ocean</vt:lpstr>
      <vt:lpstr>PowerPoint Presentation</vt:lpstr>
      <vt:lpstr>Attention</vt:lpstr>
      <vt:lpstr>Self-attention</vt:lpstr>
      <vt:lpstr>Multi-head self-attention</vt:lpstr>
      <vt:lpstr>Transformer</vt:lpstr>
      <vt:lpstr>Masked Self-attention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Tang Jianan</dc:creator>
  <cp:lastModifiedBy>Tang Jianan</cp:lastModifiedBy>
  <cp:revision>938</cp:revision>
  <dcterms:created xsi:type="dcterms:W3CDTF">2019-10-29T23:26:14Z</dcterms:created>
  <dcterms:modified xsi:type="dcterms:W3CDTF">2022-03-06T18:01:26Z</dcterms:modified>
</cp:coreProperties>
</file>