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1242" r:id="rId3"/>
    <p:sldId id="1277" r:id="rId4"/>
    <p:sldId id="1290" r:id="rId5"/>
    <p:sldId id="1292" r:id="rId6"/>
    <p:sldId id="1293" r:id="rId7"/>
    <p:sldId id="1294" r:id="rId8"/>
    <p:sldId id="1295" r:id="rId9"/>
    <p:sldId id="1296" r:id="rId10"/>
    <p:sldId id="1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BFBF"/>
    <a:srgbClr val="FFCC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2" autoAdjust="0"/>
    <p:restoredTop sz="91304" autoAdjust="0"/>
  </p:normalViewPr>
  <p:slideViewPr>
    <p:cSldViewPr snapToGrid="0">
      <p:cViewPr varScale="1">
        <p:scale>
          <a:sx n="102" d="100"/>
          <a:sy n="102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6F29-EF01-4A8E-A6DC-F9DC25AAD36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EEDE3-56CE-4755-956B-44C908D3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8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5CE4-1066-4328-BC00-F8F7C1C40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911BC-51DF-4735-B13F-9EC184862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C881-ADB3-48DD-A666-56DE6A49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7A002-3F19-4414-91D6-AE7A0640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545AA-5567-43C5-850C-2968DA1A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3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6971-56E2-431D-833F-1B8BA3FD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027A0-3C07-4E41-900B-2355728AA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ACE0-CF30-478C-892F-C581D58E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51240-766D-42FB-8D18-82664BDB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90838-EA74-4A8E-9E98-5948D762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8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B256A-054D-4330-8909-5F4D42FF8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1BB4B-2AF7-495D-B708-A2F81A57D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D7B76-E0B1-4D9C-99FA-812DB0D3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5D8F7-9E21-4C1E-B688-D113961C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8F0F-23B0-4C53-9962-79389442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3168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937684" y="2289175"/>
            <a:ext cx="103632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914400" y="4059238"/>
            <a:ext cx="103632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0" y="2289008"/>
            <a:ext cx="12192000" cy="1770063"/>
          </a:xfrm>
        </p:spPr>
        <p:txBody>
          <a:bodyPr/>
          <a:lstStyle>
            <a:lvl1pPr algn="ctr">
              <a:defRPr sz="3600" i="1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US" altLang="zh-CN" dirty="0"/>
              <a:t>Click to edit Master </a:t>
            </a:r>
            <a:br>
              <a:rPr lang="en-US" altLang="zh-CN" dirty="0"/>
            </a:br>
            <a:r>
              <a:rPr lang="en-US" altLang="zh-CN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876167414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>
            <a:off x="381000" y="2803525"/>
            <a:ext cx="2117" cy="3035300"/>
          </a:xfrm>
          <a:custGeom>
            <a:avLst/>
            <a:gdLst>
              <a:gd name="T0" fmla="*/ 0 w 1588"/>
              <a:gd name="T1" fmla="*/ 0 h 1912"/>
              <a:gd name="T2" fmla="*/ 0 w 1588"/>
              <a:gd name="T3" fmla="*/ 2147483647 h 1912"/>
              <a:gd name="T4" fmla="*/ 0 w 1588"/>
              <a:gd name="T5" fmla="*/ 2147483647 h 1912"/>
              <a:gd name="T6" fmla="*/ 0 w 1588"/>
              <a:gd name="T7" fmla="*/ 2147483647 h 1912"/>
              <a:gd name="T8" fmla="*/ 0 w 1588"/>
              <a:gd name="T9" fmla="*/ 2147483647 h 1912"/>
              <a:gd name="T10" fmla="*/ 0 w 1588"/>
              <a:gd name="T11" fmla="*/ 2147483647 h 1912"/>
              <a:gd name="T12" fmla="*/ 0 w 1588"/>
              <a:gd name="T13" fmla="*/ 0 h 1912"/>
              <a:gd name="T14" fmla="*/ 0 w 1588"/>
              <a:gd name="T15" fmla="*/ 0 h 1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88" h="1912">
                <a:moveTo>
                  <a:pt x="0" y="0"/>
                </a:move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997076"/>
            <a:ext cx="10363200" cy="1431925"/>
          </a:xfrm>
        </p:spPr>
        <p:txBody>
          <a:bodyPr anchor="b" anchorCtr="1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5BED02FE-3B7D-4EB1-9C52-DFD974F73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 sz="2400">
                <a:solidFill>
                  <a:srgbClr val="7030A0"/>
                </a:solidFill>
              </a:defRPr>
            </a:lvl1pPr>
            <a:lvl2pPr>
              <a:buClrTx/>
              <a:defRPr>
                <a:solidFill>
                  <a:srgbClr val="7030A0"/>
                </a:solidFill>
              </a:defRPr>
            </a:lvl2pPr>
            <a:lvl3pPr>
              <a:buClrTx/>
              <a:defRPr>
                <a:solidFill>
                  <a:srgbClr val="7030A0"/>
                </a:solidFill>
              </a:defRPr>
            </a:lvl3pPr>
            <a:lvl4pPr>
              <a:buClrTx/>
              <a:defRPr>
                <a:solidFill>
                  <a:srgbClr val="7030A0"/>
                </a:solidFill>
              </a:defRPr>
            </a:lvl4pPr>
            <a:lvl5pPr>
              <a:buClrTx/>
              <a:defRPr>
                <a:solidFill>
                  <a:srgbClr val="7030A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1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B949714-076E-4195-B92A-10EE09B99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69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76300"/>
            <a:ext cx="53848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76300"/>
            <a:ext cx="53848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7F01EAD-6175-4840-BAF6-1DAE612C4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94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9CEBA57-07DA-45A8-9F32-281FE3471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1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4E36EA7-CF49-42D1-80D0-D2B976038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29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BADB279-F8A1-4357-9508-A69719F63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19B6-538C-4608-AC8A-57FF5280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D8CDF-90A9-4B0B-9AB1-91DB9312F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0439B-E4D0-4550-9631-927DB597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FFFA8-AA29-4F74-A5D4-B142D028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7FDFA-C4D1-4832-B368-589910A1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4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D67E360-28B3-4B4E-B797-8836C8C12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0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2CE9D78-1856-4723-AD39-68E6942E0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7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553BEDF-0203-430F-A8F8-8B5C1DA0B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5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01600"/>
            <a:ext cx="2743200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1600"/>
            <a:ext cx="8026400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E013017-8250-4699-A686-8FAD011B7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3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38D9-7628-41E2-9709-BA37E0DD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2919-73A0-4425-9339-ADFD40D72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0D1C-0C8E-487F-B381-7267F774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5467-AAB2-4D14-BD40-737E2159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FCA5-DD09-4378-859D-6DD9EBEA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54C7-F649-43AD-90A4-212BA5A2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5D4C-DD6F-4CCB-A50B-E58792D1B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77E77-BD6A-48C0-A25E-5B6450B01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C16E0-D6A2-4595-95A4-BE1BDB21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B9E4A-4D69-49B6-8384-5A17AD7A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C346E-734A-4E2D-901F-6E56F30B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1899-3F52-47BF-9CA1-30572289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216ED-E5AD-4F2A-854C-A64AC4447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8A3A9-151D-4879-938E-AA9CB3426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690E9-9FF7-47C7-A469-0EF76B95B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7F1C6-502F-4329-BE9B-F060EEAD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D7B38-F8A4-42B1-BE77-1A68D4BD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E86B8-0887-411B-8395-77AE9087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107BB-C346-4D7A-87F5-137A6629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2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2DD7-6445-4F69-98A7-AE7CAC8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DFB78-2A44-4D2C-B541-42D5BF25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DED3C-C05D-4D0D-B12B-FDDC993B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9861-064D-4EF7-A1F2-BDF69006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7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0C53D-7D4E-4F69-B8C9-252A0FEA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62F68-D00D-4E9E-940B-98C63A95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B232A-1DB1-4C87-A9A1-1AF35599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BA56-8B90-4B04-B75D-FB34A182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3369-FFB8-4B41-BF2B-45BACE31A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F13D8-1625-4906-9CB4-1B9A9260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5FF22-B5E5-4913-AE1A-C219FE04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20DD1-83FD-402D-8767-84200A93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FD1C6-2318-4849-AFD5-C8F32D50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6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4F51-2055-41E1-AE35-700F0E8D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BA65D-CD1A-493A-9420-296DDC85C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1BE06-89CC-40EE-B08F-00503322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22DD1-A743-4454-91B7-A0B29E98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56623-0F29-4117-8261-BFD23AA7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F33DC-6EF2-465B-A822-83FF7400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9B1C3-5AE4-47B1-87B8-8630B39C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ABCF6-11F6-415A-B30B-6838368E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3EC11-30BA-477D-A311-8B8B15136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D06E-783A-445C-88E4-6F87ACEAA510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FA5DA-781D-47F5-8AB3-4A45CD7FC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F2032-9E77-49DD-91EA-DEF8F556E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2047"/>
            <a:ext cx="12192000" cy="640098"/>
          </a:xfrm>
          <a:prstGeom prst="rect">
            <a:avLst/>
          </a:prstGeom>
          <a:solidFill>
            <a:srgbClr val="F769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26890" y="91468"/>
            <a:ext cx="822601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876300"/>
            <a:ext cx="109728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63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01151" y="623570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3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3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48426"/>
            <a:ext cx="1231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72E0E5F0-4C25-4564-942F-1A8740F3C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Line 17"/>
          <p:cNvSpPr>
            <a:spLocks noChangeShapeType="1"/>
          </p:cNvSpPr>
          <p:nvPr userDrawn="1"/>
        </p:nvSpPr>
        <p:spPr bwMode="auto">
          <a:xfrm>
            <a:off x="0" y="677154"/>
            <a:ext cx="12192000" cy="0"/>
          </a:xfrm>
          <a:prstGeom prst="line">
            <a:avLst/>
          </a:prstGeom>
          <a:noFill/>
          <a:ln w="76200" cmpd="thinThick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35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9" t="9457" r="11967" b="9836"/>
          <a:stretch>
            <a:fillRect/>
          </a:stretch>
        </p:blipFill>
        <p:spPr bwMode="auto">
          <a:xfrm>
            <a:off x="11491130" y="47776"/>
            <a:ext cx="650668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academicSymbolWdm_rev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9" y="84776"/>
            <a:ext cx="2983456" cy="47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7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030A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Tx/>
        <a:buSzPct val="120000"/>
        <a:buChar char="•"/>
        <a:defRPr sz="2200">
          <a:solidFill>
            <a:srgbClr val="7030A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Tx/>
        <a:buFont typeface="Tahoma" pitchFamily="34" charset="0"/>
        <a:buChar char="–"/>
        <a:defRPr sz="2000">
          <a:solidFill>
            <a:srgbClr val="7030A0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Tx/>
        <a:buSzPct val="120000"/>
        <a:buChar char="•"/>
        <a:defRPr>
          <a:solidFill>
            <a:srgbClr val="7030A0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Tx/>
        <a:buFont typeface="Tahoma" pitchFamily="34" charset="0"/>
        <a:buChar char="–"/>
        <a:defRPr sz="1600">
          <a:solidFill>
            <a:srgbClr val="7030A0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Tx/>
        <a:buSzPct val="80000"/>
        <a:buFont typeface="Wingdings" pitchFamily="2" charset="2"/>
        <a:buChar char="v"/>
        <a:defRPr sz="1400">
          <a:solidFill>
            <a:srgbClr val="7030A0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A4A6E5-AC9C-47D2-80AC-4936165F93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13218" y="2343503"/>
            <a:ext cx="7403780" cy="165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4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Tweet data loading and preprocessing</a:t>
            </a:r>
          </a:p>
          <a:p>
            <a:pPr>
              <a:defRPr/>
            </a:pPr>
            <a:r>
              <a:rPr lang="en-US" altLang="zh-CN" sz="4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(Kaggle)</a:t>
            </a:r>
            <a:endParaRPr lang="en-US" altLang="zh-CN" sz="6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691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A51C-DC4C-4300-AC62-99065FA9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CCD7-7348-4BA9-BBB3-5BCE64FBB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84832"/>
            <a:ext cx="10972800" cy="5866339"/>
          </a:xfrm>
        </p:spPr>
        <p:txBody>
          <a:bodyPr/>
          <a:lstStyle/>
          <a:p>
            <a:r>
              <a:rPr lang="en-US" sz="2800" dirty="0"/>
              <a:t>Data loading</a:t>
            </a:r>
          </a:p>
          <a:p>
            <a:endParaRPr lang="en-US" sz="2800" dirty="0"/>
          </a:p>
          <a:p>
            <a:r>
              <a:rPr lang="en-US" sz="2800" dirty="0"/>
              <a:t>Data preprocessing</a:t>
            </a:r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330A0-AAC0-4857-9888-93B3E52A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8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D3D4-6BE6-4921-9789-C081C5C8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F02A7-E597-4DD6-A25E-5CF1BE4F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training data is stored in a Comma Separated Values (CSV) file.</a:t>
            </a:r>
          </a:p>
          <a:p>
            <a:endParaRPr lang="en-US" dirty="0"/>
          </a:p>
          <a:p>
            <a:r>
              <a:rPr lang="en-US" dirty="0"/>
              <a:t>Each sample has 5 attributes.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6D5A6-46C8-4820-903C-EF72932B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74F49-1CA4-41A5-A446-4F2A48B5E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9" b="2502"/>
          <a:stretch/>
        </p:blipFill>
        <p:spPr>
          <a:xfrm>
            <a:off x="888105" y="2762996"/>
            <a:ext cx="10464800" cy="2651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4BD5B6-4185-4978-9995-EE545AAEA954}"/>
              </a:ext>
            </a:extLst>
          </p:cNvPr>
          <p:cNvSpPr txBox="1"/>
          <p:nvPr/>
        </p:nvSpPr>
        <p:spPr>
          <a:xfrm>
            <a:off x="1009109" y="2394795"/>
            <a:ext cx="494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45C8C-37D6-40B7-975D-691666CFCB94}"/>
              </a:ext>
            </a:extLst>
          </p:cNvPr>
          <p:cNvSpPr txBox="1"/>
          <p:nvPr/>
        </p:nvSpPr>
        <p:spPr>
          <a:xfrm>
            <a:off x="1471428" y="2394795"/>
            <a:ext cx="9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Keyword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8F1A3-4EEA-48D7-9DD5-88DAAB97C8F0}"/>
              </a:ext>
            </a:extLst>
          </p:cNvPr>
          <p:cNvSpPr txBox="1"/>
          <p:nvPr/>
        </p:nvSpPr>
        <p:spPr>
          <a:xfrm>
            <a:off x="2689076" y="2394795"/>
            <a:ext cx="9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5202B-0AB5-4A27-B235-BA8FF65C032E}"/>
              </a:ext>
            </a:extLst>
          </p:cNvPr>
          <p:cNvSpPr txBox="1"/>
          <p:nvPr/>
        </p:nvSpPr>
        <p:spPr>
          <a:xfrm>
            <a:off x="4225645" y="2394795"/>
            <a:ext cx="149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Tweet content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DABFB-7719-470F-BD9A-C2F33E1CE14A}"/>
              </a:ext>
            </a:extLst>
          </p:cNvPr>
          <p:cNvSpPr txBox="1"/>
          <p:nvPr/>
        </p:nvSpPr>
        <p:spPr>
          <a:xfrm>
            <a:off x="10606580" y="2394794"/>
            <a:ext cx="746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157749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F54D-CFF4-4A8C-9585-F4903CFD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2D0F4-B226-47A8-A9C2-381F7A3B2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76300"/>
            <a:ext cx="10972800" cy="437771"/>
          </a:xfrm>
        </p:spPr>
        <p:txBody>
          <a:bodyPr/>
          <a:lstStyle/>
          <a:p>
            <a:r>
              <a:rPr lang="en-US" dirty="0"/>
              <a:t>Use pandas to read the csv file as a data 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4396D-6173-4D52-8AAD-84D057DD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627BC-80EE-42FE-AB77-6C7C19A3CA48}"/>
              </a:ext>
            </a:extLst>
          </p:cNvPr>
          <p:cNvSpPr txBox="1"/>
          <p:nvPr/>
        </p:nvSpPr>
        <p:spPr>
          <a:xfrm>
            <a:off x="4308050" y="2208342"/>
            <a:ext cx="1168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Important.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1A97EB-62D0-41AD-8A5A-017D4D38E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82" y="1600488"/>
            <a:ext cx="4677015" cy="1208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AA2A79-1E8E-444A-86AC-5B733628C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82" y="4176163"/>
            <a:ext cx="4702425" cy="15543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E3CD3F-77B6-4BE5-B901-9CE558C199A7}"/>
              </a:ext>
            </a:extLst>
          </p:cNvPr>
          <p:cNvSpPr txBox="1"/>
          <p:nvPr/>
        </p:nvSpPr>
        <p:spPr>
          <a:xfrm>
            <a:off x="7854886" y="984551"/>
            <a:ext cx="3381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https://pandas.pydata.org/docs/</a:t>
            </a:r>
          </a:p>
        </p:txBody>
      </p:sp>
    </p:spTree>
    <p:extLst>
      <p:ext uri="{BB962C8B-B14F-4D97-AF65-F5344CB8AC3E}">
        <p14:creationId xmlns:p14="http://schemas.microsoft.com/office/powerpoint/2010/main" val="98016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A083-4061-4D9B-B83A-B7E1A1AD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DD05-A00E-44CD-AB21-E86E882B7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65" y="3945590"/>
            <a:ext cx="10972800" cy="2608037"/>
          </a:xfrm>
        </p:spPr>
        <p:txBody>
          <a:bodyPr/>
          <a:lstStyle/>
          <a:p>
            <a:r>
              <a:rPr lang="en-US" dirty="0"/>
              <a:t>Uniform resource locators (</a:t>
            </a:r>
            <a:r>
              <a:rPr lang="en-US" dirty="0" err="1"/>
              <a:t>urls</a:t>
            </a:r>
            <a:r>
              <a:rPr lang="en-US" dirty="0"/>
              <a:t>) and  special characters needs to be cleaned.</a:t>
            </a:r>
          </a:p>
          <a:p>
            <a:endParaRPr lang="en-US" dirty="0"/>
          </a:p>
          <a:p>
            <a:r>
              <a:rPr lang="en-US" dirty="0"/>
              <a:t>“@</a:t>
            </a:r>
            <a:r>
              <a:rPr lang="en-US" dirty="0" err="1"/>
              <a:t>username”s</a:t>
            </a:r>
            <a:r>
              <a:rPr lang="en-US" dirty="0"/>
              <a:t> should be cleaned because no actual information provided by them.</a:t>
            </a:r>
          </a:p>
          <a:p>
            <a:endParaRPr lang="en-US" dirty="0"/>
          </a:p>
          <a:p>
            <a:r>
              <a:rPr lang="en-US" dirty="0"/>
              <a:t>The capital letters needs to be transformed to lower cases.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77DC1-1598-4FBF-98BD-571144AD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9341A-7F26-4D48-BD46-CCDE50EFC0E4}"/>
              </a:ext>
            </a:extLst>
          </p:cNvPr>
          <p:cNvSpPr txBox="1"/>
          <p:nvPr/>
        </p:nvSpPr>
        <p:spPr>
          <a:xfrm>
            <a:off x="615952" y="838201"/>
            <a:ext cx="10966448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Noches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El-Bestia '@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Alexis_Sanchez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happy to see my teammates and training hard ?? goodnight gunners.?????? http://t.co/uc4j4jHvGR'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2941E-8887-4132-BBCA-F47D3977619D}"/>
              </a:ext>
            </a:extLst>
          </p:cNvPr>
          <p:cNvSpPr txBox="1"/>
          <p:nvPr/>
        </p:nvSpPr>
        <p:spPr>
          <a:xfrm>
            <a:off x="615952" y="1942656"/>
            <a:ext cx="10966448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((OFFICIAL VID)) #DoubleCups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 https://t.co/lfKMTZaEkk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 @TrubGME Prod @THISIZBWRIGHT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 #ARMAGEDDON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79989A-EAF1-4B21-B8CF-7483CA4A014E}"/>
              </a:ext>
            </a:extLst>
          </p:cNvPr>
          <p:cNvSpPr/>
          <p:nvPr/>
        </p:nvSpPr>
        <p:spPr bwMode="auto">
          <a:xfrm>
            <a:off x="4374037" y="1985815"/>
            <a:ext cx="2262433" cy="2922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910AE1-E751-4B5F-8965-2AD18F17EE77}"/>
              </a:ext>
            </a:extLst>
          </p:cNvPr>
          <p:cNvSpPr/>
          <p:nvPr/>
        </p:nvSpPr>
        <p:spPr bwMode="auto">
          <a:xfrm>
            <a:off x="678728" y="1178351"/>
            <a:ext cx="2262433" cy="30618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21EAD8-B5F9-4BC6-8159-5F3E14A6F69B}"/>
              </a:ext>
            </a:extLst>
          </p:cNvPr>
          <p:cNvSpPr txBox="1"/>
          <p:nvPr/>
        </p:nvSpPr>
        <p:spPr>
          <a:xfrm>
            <a:off x="3233396" y="1513887"/>
            <a:ext cx="50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url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33007E-54B8-4513-B9AB-45012BEB7A7A}"/>
              </a:ext>
            </a:extLst>
          </p:cNvPr>
          <p:cNvSpPr/>
          <p:nvPr/>
        </p:nvSpPr>
        <p:spPr bwMode="auto">
          <a:xfrm>
            <a:off x="5989163" y="2659300"/>
            <a:ext cx="144544" cy="144000"/>
          </a:xfrm>
          <a:prstGeom prst="ellipse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814F77-B857-4435-AA50-3690EA612235}"/>
              </a:ext>
            </a:extLst>
          </p:cNvPr>
          <p:cNvSpPr/>
          <p:nvPr/>
        </p:nvSpPr>
        <p:spPr bwMode="auto">
          <a:xfrm>
            <a:off x="5986021" y="2873613"/>
            <a:ext cx="144544" cy="144000"/>
          </a:xfrm>
          <a:prstGeom prst="ellipse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294BBA-B5DE-4D21-B412-F4F293F023A3}"/>
              </a:ext>
            </a:extLst>
          </p:cNvPr>
          <p:cNvSpPr/>
          <p:nvPr/>
        </p:nvSpPr>
        <p:spPr bwMode="auto">
          <a:xfrm>
            <a:off x="5992306" y="3087926"/>
            <a:ext cx="144544" cy="144000"/>
          </a:xfrm>
          <a:prstGeom prst="ellipse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EB323D-3485-48C1-AA3A-7BCD20B92654}"/>
              </a:ext>
            </a:extLst>
          </p:cNvPr>
          <p:cNvCxnSpPr/>
          <p:nvPr/>
        </p:nvCxnSpPr>
        <p:spPr bwMode="auto">
          <a:xfrm>
            <a:off x="2743200" y="1549335"/>
            <a:ext cx="383690" cy="164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98E82-25D2-49B1-A509-D10D73254FCE}"/>
              </a:ext>
            </a:extLst>
          </p:cNvPr>
          <p:cNvCxnSpPr>
            <a:cxnSpLocks/>
            <a:endCxn id="11" idx="3"/>
          </p:cNvCxnSpPr>
          <p:nvPr/>
        </p:nvCxnSpPr>
        <p:spPr bwMode="auto">
          <a:xfrm flipH="1" flipV="1">
            <a:off x="3742442" y="1698553"/>
            <a:ext cx="716436" cy="184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9B3268-52A5-4E79-8A6A-B91B3D835763}"/>
              </a:ext>
            </a:extLst>
          </p:cNvPr>
          <p:cNvSpPr txBox="1"/>
          <p:nvPr/>
        </p:nvSpPr>
        <p:spPr>
          <a:xfrm>
            <a:off x="4713401" y="1535091"/>
            <a:ext cx="206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Special characters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BD2026-3EEA-4C24-A71A-CC5C2FF86BE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25006" y="1831207"/>
            <a:ext cx="773109" cy="145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4BF8CA-8DB6-4E03-B389-B9A9C4152AD3}"/>
              </a:ext>
            </a:extLst>
          </p:cNvPr>
          <p:cNvCxnSpPr>
            <a:cxnSpLocks/>
          </p:cNvCxnSpPr>
          <p:nvPr/>
        </p:nvCxnSpPr>
        <p:spPr bwMode="auto">
          <a:xfrm>
            <a:off x="2545237" y="1111243"/>
            <a:ext cx="2168164" cy="47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FAB1A5-86EB-443F-9873-1F88EB2057B8}"/>
              </a:ext>
            </a:extLst>
          </p:cNvPr>
          <p:cNvCxnSpPr>
            <a:cxnSpLocks/>
          </p:cNvCxnSpPr>
          <p:nvPr/>
        </p:nvCxnSpPr>
        <p:spPr bwMode="auto">
          <a:xfrm>
            <a:off x="3959315" y="1119385"/>
            <a:ext cx="754086" cy="3651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9476E6-580D-4F80-8DDD-CD428D6DBFB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636470" y="1840173"/>
            <a:ext cx="141402" cy="1561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10631C-F92B-4F53-9A68-A694458F8925}"/>
              </a:ext>
            </a:extLst>
          </p:cNvPr>
          <p:cNvSpPr txBox="1"/>
          <p:nvPr/>
        </p:nvSpPr>
        <p:spPr>
          <a:xfrm>
            <a:off x="2859522" y="2790594"/>
            <a:ext cx="109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Capitals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3EAA20-915A-4FD6-8992-D8AE492C8DF0}"/>
              </a:ext>
            </a:extLst>
          </p:cNvPr>
          <p:cNvCxnSpPr>
            <a:cxnSpLocks/>
          </p:cNvCxnSpPr>
          <p:nvPr/>
        </p:nvCxnSpPr>
        <p:spPr bwMode="auto">
          <a:xfrm>
            <a:off x="3233396" y="2303397"/>
            <a:ext cx="227867" cy="4999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3CFE05-5D3D-4851-808D-257A687FB696}"/>
              </a:ext>
            </a:extLst>
          </p:cNvPr>
          <p:cNvSpPr txBox="1"/>
          <p:nvPr/>
        </p:nvSpPr>
        <p:spPr>
          <a:xfrm>
            <a:off x="8232687" y="2790594"/>
            <a:ext cx="151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Username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176B11-4CEE-4347-BE27-D859E3A68A54}"/>
              </a:ext>
            </a:extLst>
          </p:cNvPr>
          <p:cNvCxnSpPr>
            <a:cxnSpLocks/>
          </p:cNvCxnSpPr>
          <p:nvPr/>
        </p:nvCxnSpPr>
        <p:spPr bwMode="auto">
          <a:xfrm>
            <a:off x="8232687" y="2345358"/>
            <a:ext cx="240438" cy="4325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BD7E18-FA42-4D90-B186-C552698D3BF5}"/>
              </a:ext>
            </a:extLst>
          </p:cNvPr>
          <p:cNvCxnSpPr>
            <a:cxnSpLocks/>
          </p:cNvCxnSpPr>
          <p:nvPr/>
        </p:nvCxnSpPr>
        <p:spPr bwMode="auto">
          <a:xfrm flipH="1">
            <a:off x="9219359" y="2269924"/>
            <a:ext cx="502763" cy="5080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1753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2A43-A740-40D3-9ACF-BFCF488F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1DF0-3C74-4498-A7E4-CB39C0DFE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76300"/>
            <a:ext cx="10316066" cy="476250"/>
          </a:xfrm>
        </p:spPr>
        <p:txBody>
          <a:bodyPr/>
          <a:lstStyle/>
          <a:p>
            <a:r>
              <a:rPr lang="en-US" dirty="0"/>
              <a:t>Use regular expression (re) to clean the text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6358C-85E1-41E5-B606-44E4B620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4E094-5B7E-4371-8783-F67E414B1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14" y="1831213"/>
            <a:ext cx="5828907" cy="2606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0832D2-2311-4530-90F2-5CFE30528086}"/>
              </a:ext>
            </a:extLst>
          </p:cNvPr>
          <p:cNvSpPr txBox="1"/>
          <p:nvPr/>
        </p:nvSpPr>
        <p:spPr>
          <a:xfrm>
            <a:off x="6941161" y="1461881"/>
            <a:ext cx="441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r’https</a:t>
            </a:r>
            <a:r>
              <a:rPr lang="en-US" dirty="0">
                <a:solidFill>
                  <a:srgbClr val="FF0000"/>
                </a:solidFill>
              </a:rPr>
              <a:t>?:\/\/\S*’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F7A5C-F830-42F3-8835-D4A3C1E0195C}"/>
              </a:ext>
            </a:extLst>
          </p:cNvPr>
          <p:cNvSpPr txBox="1"/>
          <p:nvPr/>
        </p:nvSpPr>
        <p:spPr>
          <a:xfrm>
            <a:off x="8411917" y="876300"/>
            <a:ext cx="345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Regular expression cheat sheet:</a:t>
            </a:r>
          </a:p>
          <a:p>
            <a:r>
              <a:rPr lang="en-US" sz="1200" dirty="0">
                <a:solidFill>
                  <a:srgbClr val="000000"/>
                </a:solidFill>
              </a:rPr>
              <a:t>https://www.rexegg.com/regex-quickstart.html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AC3F2-356E-4E7F-A99C-D2F1B84AF465}"/>
              </a:ext>
            </a:extLst>
          </p:cNvPr>
          <p:cNvSpPr txBox="1"/>
          <p:nvPr/>
        </p:nvSpPr>
        <p:spPr>
          <a:xfrm>
            <a:off x="6834433" y="1831213"/>
            <a:ext cx="50339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‘r’: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The solution is to use Python’s raw string notation for regular expression patterns; 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</a:rPr>
              <a:t>backslashes</a:t>
            </a:r>
            <a:r>
              <a:rPr lang="en-US" sz="1200" dirty="0">
                <a:solidFill>
                  <a:srgbClr val="000000"/>
                </a:solidFill>
              </a:rPr>
              <a:t> are not handled in any special way in a string literal prefixed with ‘r’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‘https?’:</a:t>
            </a:r>
          </a:p>
          <a:p>
            <a:r>
              <a:rPr lang="en-US" sz="1200" dirty="0">
                <a:solidFill>
                  <a:srgbClr val="000000"/>
                </a:solidFill>
              </a:rPr>
              <a:t>s? means match s zero or one time. Thus, https? Matches http or https.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‘\/\/’: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‘\/’ matches one ‘/’. ‘\/\/’ matches ‘//’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‘\S*’:</a:t>
            </a:r>
          </a:p>
          <a:p>
            <a:r>
              <a:rPr lang="en-US" sz="1200" dirty="0">
                <a:solidFill>
                  <a:srgbClr val="000000"/>
                </a:solidFill>
              </a:rPr>
              <a:t>‘\S’ matches a character that is not a whitespace. ‘*’ means matches the previous expression zero or multiple times. ‘\S*’ can match a string with no whitespace of any length. (e.g.: lHYXEOHY6C)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30970-844C-4E44-84F4-BB92A25DF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47" y="5352658"/>
            <a:ext cx="5187753" cy="10625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343D24-D8E6-4FBD-81B1-FF7540590911}"/>
              </a:ext>
            </a:extLst>
          </p:cNvPr>
          <p:cNvSpPr txBox="1"/>
          <p:nvPr/>
        </p:nvSpPr>
        <p:spPr>
          <a:xfrm>
            <a:off x="1055802" y="1400326"/>
            <a:ext cx="4788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Remove 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FC797-7A60-4EB5-B361-A25A972FFEF2}"/>
              </a:ext>
            </a:extLst>
          </p:cNvPr>
          <p:cNvSpPr txBox="1"/>
          <p:nvPr/>
        </p:nvSpPr>
        <p:spPr>
          <a:xfrm>
            <a:off x="978816" y="4874385"/>
            <a:ext cx="4788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Remove @username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E7042-DF91-4321-A091-B32B6C3ABED1}"/>
              </a:ext>
            </a:extLst>
          </p:cNvPr>
          <p:cNvSpPr txBox="1"/>
          <p:nvPr/>
        </p:nvSpPr>
        <p:spPr>
          <a:xfrm>
            <a:off x="7044856" y="4878201"/>
            <a:ext cx="441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‘\@\S+’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7996EA-A8C5-4B48-8452-61C2F1274ECA}"/>
              </a:ext>
            </a:extLst>
          </p:cNvPr>
          <p:cNvSpPr txBox="1"/>
          <p:nvPr/>
        </p:nvSpPr>
        <p:spPr>
          <a:xfrm>
            <a:off x="6834433" y="5432763"/>
            <a:ext cx="5033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‘\@’: matches ‘@’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‘\S+’:</a:t>
            </a:r>
          </a:p>
          <a:p>
            <a:r>
              <a:rPr lang="en-US" sz="1200" dirty="0">
                <a:solidFill>
                  <a:srgbClr val="000000"/>
                </a:solidFill>
              </a:rPr>
              <a:t>‘\S’ matches a character that is not a whitespace. ‘+’ means matches the previous expression one or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385494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CC51-171E-4C4D-BF27-615F0F65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266E3-2462-4ED7-B1AB-9BA20164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EF8A0A-EB8B-430F-A8B3-05E988D09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78014"/>
            <a:ext cx="7968792" cy="1824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F4A85A-963D-4236-8AF1-DD148E781295}"/>
              </a:ext>
            </a:extLst>
          </p:cNvPr>
          <p:cNvSpPr txBox="1"/>
          <p:nvPr/>
        </p:nvSpPr>
        <p:spPr>
          <a:xfrm>
            <a:off x="8578392" y="838200"/>
            <a:ext cx="31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[^A-Za-z]+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53B15-0D80-49C5-AE28-DD02FD83B9ED}"/>
              </a:ext>
            </a:extLst>
          </p:cNvPr>
          <p:cNvSpPr txBox="1"/>
          <p:nvPr/>
        </p:nvSpPr>
        <p:spPr>
          <a:xfrm>
            <a:off x="8578392" y="1207532"/>
            <a:ext cx="34707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‘[]’: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Matches all elements in the set.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‘^’:</a:t>
            </a:r>
          </a:p>
          <a:p>
            <a:r>
              <a:rPr lang="en-US" sz="1400" dirty="0">
                <a:solidFill>
                  <a:srgbClr val="000000"/>
                </a:solidFill>
              </a:rPr>
              <a:t>When ‘^’ is in ‘[]’, it means not.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‘A-Za-z’: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All characters from A-Z and a-z.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‘+’:</a:t>
            </a:r>
          </a:p>
          <a:p>
            <a:r>
              <a:rPr lang="en-US" sz="1400" dirty="0">
                <a:solidFill>
                  <a:srgbClr val="000000"/>
                </a:solidFill>
              </a:rPr>
              <a:t>Matches one or multiple times.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‘[^A-Za-z]+’ matches any special characters.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3145F0-4F43-4C36-A885-BB9F77BB1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562476"/>
            <a:ext cx="6753225" cy="1885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0B173F-D947-4BF6-80B0-475B14D445B3}"/>
              </a:ext>
            </a:extLst>
          </p:cNvPr>
          <p:cNvSpPr txBox="1"/>
          <p:nvPr/>
        </p:nvSpPr>
        <p:spPr>
          <a:xfrm>
            <a:off x="8718320" y="4911804"/>
            <a:ext cx="31908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str.lower</a:t>
            </a:r>
            <a:r>
              <a:rPr lang="en-US" sz="1400" dirty="0">
                <a:solidFill>
                  <a:srgbClr val="000000"/>
                </a:solidFill>
              </a:rPr>
              <a:t>() is a python built-in method that transforms all capitals to lower case letters.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F0F8E-780B-43B6-988A-BB2215E08AAB}"/>
              </a:ext>
            </a:extLst>
          </p:cNvPr>
          <p:cNvSpPr txBox="1"/>
          <p:nvPr/>
        </p:nvSpPr>
        <p:spPr>
          <a:xfrm>
            <a:off x="1508289" y="838200"/>
            <a:ext cx="632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Remove special characters. (Remove the numbers as well, because they don’t provide vital information for disasters.)</a:t>
            </a:r>
          </a:p>
        </p:txBody>
      </p:sp>
    </p:spTree>
    <p:extLst>
      <p:ext uri="{BB962C8B-B14F-4D97-AF65-F5344CB8AC3E}">
        <p14:creationId xmlns:p14="http://schemas.microsoft.com/office/powerpoint/2010/main" val="17006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E5BFB96-D0BB-4E89-82AD-9B8BB5CF1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93" y="3626091"/>
            <a:ext cx="9846297" cy="1094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DDBA22-EB65-43D3-90F0-0A7E9BC48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83" y="1037889"/>
            <a:ext cx="10305707" cy="10093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252858-0B11-429F-845C-E15C1E5E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C94DF-D42A-436D-A8D2-755E7445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41DD0-FF57-4F80-9D87-FB88D80DF5C8}"/>
              </a:ext>
            </a:extLst>
          </p:cNvPr>
          <p:cNvSpPr txBox="1"/>
          <p:nvPr/>
        </p:nvSpPr>
        <p:spPr>
          <a:xfrm>
            <a:off x="3027576" y="2558641"/>
            <a:ext cx="5418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Meaningless words before and after cleaning.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430A50-55B5-47B1-884B-1F98FAEB3898}"/>
              </a:ext>
            </a:extLst>
          </p:cNvPr>
          <p:cNvCxnSpPr>
            <a:cxnSpLocks/>
          </p:cNvCxnSpPr>
          <p:nvPr/>
        </p:nvCxnSpPr>
        <p:spPr bwMode="auto">
          <a:xfrm>
            <a:off x="3704734" y="1932495"/>
            <a:ext cx="1008667" cy="5237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AAB581-1C50-431A-B0AD-A7FECE03F9CD}"/>
              </a:ext>
            </a:extLst>
          </p:cNvPr>
          <p:cNvCxnSpPr>
            <a:cxnSpLocks/>
          </p:cNvCxnSpPr>
          <p:nvPr/>
        </p:nvCxnSpPr>
        <p:spPr bwMode="auto">
          <a:xfrm>
            <a:off x="5222450" y="1914191"/>
            <a:ext cx="197963" cy="5413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F9F897-0D06-4615-93C8-C0D02A32FCCB}"/>
              </a:ext>
            </a:extLst>
          </p:cNvPr>
          <p:cNvCxnSpPr>
            <a:cxnSpLocks/>
          </p:cNvCxnSpPr>
          <p:nvPr/>
        </p:nvCxnSpPr>
        <p:spPr bwMode="auto">
          <a:xfrm>
            <a:off x="4713401" y="1914191"/>
            <a:ext cx="320512" cy="542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A7A762-BE95-4099-A11C-65A7B00B68F1}"/>
              </a:ext>
            </a:extLst>
          </p:cNvPr>
          <p:cNvSpPr txBox="1"/>
          <p:nvPr/>
        </p:nvSpPr>
        <p:spPr>
          <a:xfrm>
            <a:off x="3138581" y="5387464"/>
            <a:ext cx="5418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Meaningless word after cleaning.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517FE7-2FE9-4B83-AE21-619660D5226F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0995" y="4685885"/>
            <a:ext cx="1941921" cy="6444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3420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AEAC-4898-451E-9F91-F49FA8BE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82634-618C-4C77-BD9E-77938193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F21647-2952-4F64-B953-55AEA7DE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283" y="1009478"/>
            <a:ext cx="5671433" cy="41374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86CB70-7537-499E-8CD7-7E06E17752C9}"/>
              </a:ext>
            </a:extLst>
          </p:cNvPr>
          <p:cNvSpPr txBox="1"/>
          <p:nvPr/>
        </p:nvSpPr>
        <p:spPr>
          <a:xfrm>
            <a:off x="3260283" y="5271014"/>
            <a:ext cx="5718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Vectorize the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A0CD1-73CF-45AB-8953-3EE1955DADFA}"/>
              </a:ext>
            </a:extLst>
          </p:cNvPr>
          <p:cNvSpPr txBox="1"/>
          <p:nvPr/>
        </p:nvSpPr>
        <p:spPr>
          <a:xfrm>
            <a:off x="3222576" y="6283761"/>
            <a:ext cx="61132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</a:rPr>
              <a:t>https://medium.com/analytics-vidhya/best-nlp-algorithms-to-get-document-similarity-a5559244b23b</a:t>
            </a:r>
          </a:p>
        </p:txBody>
      </p:sp>
      <p:pic>
        <p:nvPicPr>
          <p:cNvPr id="1026" name="Picture 2" descr="How to Make a Check Icon">
            <a:extLst>
              <a:ext uri="{FF2B5EF4-FFF2-40B4-BE49-F238E27FC236}">
                <a16:creationId xmlns:a16="http://schemas.microsoft.com/office/drawing/2014/main" id="{2969D808-ACF0-4716-A653-045339158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144" y="858423"/>
            <a:ext cx="936495" cy="70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63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triangle" w="med" len="lg"/>
          <a:tailEnd type="triangl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triangle" w="med" len="med"/>
          <a:tailEnd type="triangl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b="1" dirty="0" smtClean="0">
            <a:solidFill>
              <a:srgbClr val="7030A0"/>
            </a:solidFill>
          </a:defRPr>
        </a:defPPr>
      </a:lstStyle>
    </a:tx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8821</TotalTime>
  <Words>500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Times New Roman</vt:lpstr>
      <vt:lpstr>Verdana</vt:lpstr>
      <vt:lpstr>Wingdings</vt:lpstr>
      <vt:lpstr>Office Theme</vt:lpstr>
      <vt:lpstr>Ocean</vt:lpstr>
      <vt:lpstr>PowerPoint Presentation</vt:lpstr>
      <vt:lpstr>Outline</vt:lpstr>
      <vt:lpstr>Data loading</vt:lpstr>
      <vt:lpstr>Data loading (2)</vt:lpstr>
      <vt:lpstr>Data preprocessing</vt:lpstr>
      <vt:lpstr>Data preprocessing (2)</vt:lpstr>
      <vt:lpstr>Data preprocessing (3)</vt:lpstr>
      <vt:lpstr>Problems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Tang Jianan</dc:creator>
  <cp:lastModifiedBy>Tang Jianan</cp:lastModifiedBy>
  <cp:revision>781</cp:revision>
  <dcterms:created xsi:type="dcterms:W3CDTF">2019-10-29T23:26:14Z</dcterms:created>
  <dcterms:modified xsi:type="dcterms:W3CDTF">2022-01-17T17:29:03Z</dcterms:modified>
</cp:coreProperties>
</file>