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1242" r:id="rId3"/>
    <p:sldId id="1277" r:id="rId4"/>
    <p:sldId id="1290" r:id="rId5"/>
    <p:sldId id="1292" r:id="rId6"/>
    <p:sldId id="1298" r:id="rId7"/>
    <p:sldId id="1299" r:id="rId8"/>
    <p:sldId id="1293" r:id="rId9"/>
    <p:sldId id="1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FFCC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1" autoAdjust="0"/>
    <p:restoredTop sz="91304" autoAdjust="0"/>
  </p:normalViewPr>
  <p:slideViewPr>
    <p:cSldViewPr snapToGrid="0">
      <p:cViewPr varScale="1">
        <p:scale>
          <a:sx n="102" d="100"/>
          <a:sy n="10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6F29-EF01-4A8E-A6DC-F9DC25AAD362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EEDE3-56CE-4755-956B-44C908D3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8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5CE4-1066-4328-BC00-F8F7C1C40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911BC-51DF-4735-B13F-9EC184862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C881-ADB3-48DD-A666-56DE6A4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7A002-3F19-4414-91D6-AE7A0640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45AA-5567-43C5-850C-2968DA1A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6971-56E2-431D-833F-1B8BA3FD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027A0-3C07-4E41-900B-2355728A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ACE0-CF30-478C-892F-C581D58E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51240-766D-42FB-8D18-82664BDB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90838-EA74-4A8E-9E98-5948D762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B256A-054D-4330-8909-5F4D42FF8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1BB4B-2AF7-495D-B708-A2F81A57D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D7B76-E0B1-4D9C-99FA-812DB0D3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D8F7-9E21-4C1E-B688-D113961C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8F0F-23B0-4C53-9962-79389442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3168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937684" y="2289175"/>
            <a:ext cx="103632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914400" y="4059238"/>
            <a:ext cx="103632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0" y="2289008"/>
            <a:ext cx="12192000" cy="1770063"/>
          </a:xfrm>
        </p:spPr>
        <p:txBody>
          <a:bodyPr/>
          <a:lstStyle>
            <a:lvl1pPr algn="ctr">
              <a:defRPr sz="3600" i="1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US" altLang="zh-CN" dirty="0"/>
              <a:t>Click to edit Master </a:t>
            </a:r>
            <a:br>
              <a:rPr lang="en-US" altLang="zh-CN" dirty="0"/>
            </a:br>
            <a:r>
              <a:rPr lang="en-US" altLang="zh-CN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876167414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>
            <a:off x="381000" y="2803525"/>
            <a:ext cx="2117" cy="3035300"/>
          </a:xfrm>
          <a:custGeom>
            <a:avLst/>
            <a:gdLst>
              <a:gd name="T0" fmla="*/ 0 w 1588"/>
              <a:gd name="T1" fmla="*/ 0 h 1912"/>
              <a:gd name="T2" fmla="*/ 0 w 1588"/>
              <a:gd name="T3" fmla="*/ 2147483647 h 1912"/>
              <a:gd name="T4" fmla="*/ 0 w 1588"/>
              <a:gd name="T5" fmla="*/ 2147483647 h 1912"/>
              <a:gd name="T6" fmla="*/ 0 w 1588"/>
              <a:gd name="T7" fmla="*/ 2147483647 h 1912"/>
              <a:gd name="T8" fmla="*/ 0 w 1588"/>
              <a:gd name="T9" fmla="*/ 2147483647 h 1912"/>
              <a:gd name="T10" fmla="*/ 0 w 1588"/>
              <a:gd name="T11" fmla="*/ 2147483647 h 1912"/>
              <a:gd name="T12" fmla="*/ 0 w 1588"/>
              <a:gd name="T13" fmla="*/ 0 h 1912"/>
              <a:gd name="T14" fmla="*/ 0 w 1588"/>
              <a:gd name="T15" fmla="*/ 0 h 1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8" h="1912">
                <a:moveTo>
                  <a:pt x="0" y="0"/>
                </a:move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97076"/>
            <a:ext cx="10363200" cy="1431925"/>
          </a:xfrm>
        </p:spPr>
        <p:txBody>
          <a:bodyPr anchor="b" anchorCtr="1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5BED02FE-3B7D-4EB1-9C52-DFD974F73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>
                <a:solidFill>
                  <a:srgbClr val="7030A0"/>
                </a:solidFill>
              </a:defRPr>
            </a:lvl1pPr>
            <a:lvl2pPr>
              <a:buClrTx/>
              <a:defRPr>
                <a:solidFill>
                  <a:srgbClr val="7030A0"/>
                </a:solidFill>
              </a:defRPr>
            </a:lvl2pPr>
            <a:lvl3pPr>
              <a:buClrTx/>
              <a:defRPr>
                <a:solidFill>
                  <a:srgbClr val="7030A0"/>
                </a:solidFill>
              </a:defRPr>
            </a:lvl3pPr>
            <a:lvl4pPr>
              <a:buClrTx/>
              <a:defRPr>
                <a:solidFill>
                  <a:srgbClr val="7030A0"/>
                </a:solidFill>
              </a:defRPr>
            </a:lvl4pPr>
            <a:lvl5pPr>
              <a:buClrTx/>
              <a:defRPr>
                <a:solidFill>
                  <a:srgbClr val="7030A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B949714-076E-4195-B92A-10EE09B99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69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76300"/>
            <a:ext cx="53848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76300"/>
            <a:ext cx="53848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7F01EAD-6175-4840-BAF6-1DAE612C4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94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9CEBA57-07DA-45A8-9F32-281FE3471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1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4E36EA7-CF49-42D1-80D0-D2B976038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29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BADB279-F8A1-4357-9508-A69719F63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19B6-538C-4608-AC8A-57FF5280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8CDF-90A9-4B0B-9AB1-91DB9312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439B-E4D0-4550-9631-927DB597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FFA8-AA29-4F74-A5D4-B142D028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7FDFA-C4D1-4832-B368-589910A1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4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D67E360-28B3-4B4E-B797-8836C8C12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0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2CE9D78-1856-4723-AD39-68E6942E0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7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553BEDF-0203-430F-A8F8-8B5C1DA0B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5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1600"/>
            <a:ext cx="2743200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1600"/>
            <a:ext cx="802640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E013017-8250-4699-A686-8FAD011B7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38D9-7628-41E2-9709-BA37E0DD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2919-73A0-4425-9339-ADFD40D72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0D1C-0C8E-487F-B381-7267F774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5467-AAB2-4D14-BD40-737E2159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FCA5-DD09-4378-859D-6DD9EBEA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54C7-F649-43AD-90A4-212BA5A2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5D4C-DD6F-4CCB-A50B-E58792D1B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77E77-BD6A-48C0-A25E-5B6450B0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C16E0-D6A2-4595-95A4-BE1BDB21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9E4A-4D69-49B6-8384-5A17AD7A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346E-734A-4E2D-901F-6E56F30B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1899-3F52-47BF-9CA1-30572289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216ED-E5AD-4F2A-854C-A64AC444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8A3A9-151D-4879-938E-AA9CB3426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690E9-9FF7-47C7-A469-0EF76B95B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7F1C6-502F-4329-BE9B-F060EEAD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D7B38-F8A4-42B1-BE77-1A68D4BD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E86B8-0887-411B-8395-77AE9087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107BB-C346-4D7A-87F5-137A6629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2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2DD7-6445-4F69-98A7-AE7CAC8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DFB78-2A44-4D2C-B541-42D5BF25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DED3C-C05D-4D0D-B12B-FDDC993B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9861-064D-4EF7-A1F2-BDF69006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7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0C53D-7D4E-4F69-B8C9-252A0FEA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62F68-D00D-4E9E-940B-98C63A95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B232A-1DB1-4C87-A9A1-1AF35599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BA56-8B90-4B04-B75D-FB34A182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3369-FFB8-4B41-BF2B-45BACE31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F13D8-1625-4906-9CB4-1B9A9260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5FF22-B5E5-4913-AE1A-C219FE04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20DD1-83FD-402D-8767-84200A93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FD1C6-2318-4849-AFD5-C8F32D50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6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4F51-2055-41E1-AE35-700F0E8D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BA65D-CD1A-493A-9420-296DDC85C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1BE06-89CC-40EE-B08F-00503322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22DD1-A743-4454-91B7-A0B29E98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56623-0F29-4117-8261-BFD23AA7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F33DC-6EF2-465B-A822-83FF7400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9B1C3-5AE4-47B1-87B8-8630B39C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BCF6-11F6-415A-B30B-6838368E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EC11-30BA-477D-A311-8B8B15136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D06E-783A-445C-88E4-6F87ACEAA51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A5DA-781D-47F5-8AB3-4A45CD7FC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F2032-9E77-49DD-91EA-DEF8F556E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2047"/>
            <a:ext cx="12192000" cy="640098"/>
          </a:xfrm>
          <a:prstGeom prst="rect">
            <a:avLst/>
          </a:prstGeom>
          <a:solidFill>
            <a:srgbClr val="F769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26890" y="91468"/>
            <a:ext cx="822601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876300"/>
            <a:ext cx="109728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6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01151" y="62357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48426"/>
            <a:ext cx="1231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72E0E5F0-4C25-4564-942F-1A8740F3C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Line 17"/>
          <p:cNvSpPr>
            <a:spLocks noChangeShapeType="1"/>
          </p:cNvSpPr>
          <p:nvPr userDrawn="1"/>
        </p:nvSpPr>
        <p:spPr bwMode="auto">
          <a:xfrm>
            <a:off x="0" y="677154"/>
            <a:ext cx="12192000" cy="0"/>
          </a:xfrm>
          <a:prstGeom prst="line">
            <a:avLst/>
          </a:prstGeom>
          <a:noFill/>
          <a:ln w="76200" cmpd="thinThick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35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9" t="9457" r="11967" b="9836"/>
          <a:stretch>
            <a:fillRect/>
          </a:stretch>
        </p:blipFill>
        <p:spPr bwMode="auto">
          <a:xfrm>
            <a:off x="11491130" y="47776"/>
            <a:ext cx="65066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academicSymbolWdm_rev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" y="84776"/>
            <a:ext cx="2983456" cy="4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030A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Tx/>
        <a:buSzPct val="120000"/>
        <a:buChar char="•"/>
        <a:defRPr sz="2200">
          <a:solidFill>
            <a:srgbClr val="7030A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Tx/>
        <a:buFont typeface="Tahoma" pitchFamily="34" charset="0"/>
        <a:buChar char="–"/>
        <a:defRPr sz="2000">
          <a:solidFill>
            <a:srgbClr val="7030A0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Char char="•"/>
        <a:defRPr>
          <a:solidFill>
            <a:srgbClr val="7030A0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Tx/>
        <a:buFont typeface="Tahoma" pitchFamily="34" charset="0"/>
        <a:buChar char="–"/>
        <a:defRPr sz="1600">
          <a:solidFill>
            <a:srgbClr val="7030A0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Tx/>
        <a:buSzPct val="80000"/>
        <a:buFont typeface="Wingdings" pitchFamily="2" charset="2"/>
        <a:buChar char="v"/>
        <a:defRPr sz="1400">
          <a:solidFill>
            <a:srgbClr val="7030A0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mrehurek.com/gensim/models/word2vec.html" TargetMode="External"/><Relationship Id="rId2" Type="http://schemas.openxmlformats.org/officeDocument/2006/relationships/hyperlink" Target="https://github.com/RaRe-Technologies/gensim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A4A6E5-AC9C-47D2-80AC-4936165F93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13218" y="2343503"/>
            <a:ext cx="7403780" cy="165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4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Word embedding</a:t>
            </a:r>
          </a:p>
          <a:p>
            <a:pPr>
              <a:defRPr/>
            </a:pPr>
            <a:r>
              <a:rPr lang="en-US" altLang="zh-CN" sz="4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(Kaggle)</a:t>
            </a:r>
            <a:endParaRPr lang="en-US" altLang="zh-CN" sz="6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69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A51C-DC4C-4300-AC62-99065FA9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CCD7-7348-4BA9-BBB3-5BCE64FBB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84832"/>
            <a:ext cx="10972800" cy="5866339"/>
          </a:xfrm>
        </p:spPr>
        <p:txBody>
          <a:bodyPr/>
          <a:lstStyle/>
          <a:p>
            <a:r>
              <a:rPr lang="en-US" sz="2800" dirty="0"/>
              <a:t>Tokenization</a:t>
            </a:r>
          </a:p>
          <a:p>
            <a:endParaRPr lang="en-US" sz="2800" dirty="0"/>
          </a:p>
          <a:p>
            <a:r>
              <a:rPr lang="en-US" sz="2800" dirty="0"/>
              <a:t>Removing stop words</a:t>
            </a:r>
          </a:p>
          <a:p>
            <a:endParaRPr lang="en-US" sz="2800" dirty="0"/>
          </a:p>
          <a:p>
            <a:r>
              <a:rPr lang="en-US" sz="2800" dirty="0"/>
              <a:t>Lemmatization</a:t>
            </a:r>
          </a:p>
          <a:p>
            <a:endParaRPr lang="en-US" sz="2800" dirty="0"/>
          </a:p>
          <a:p>
            <a:r>
              <a:rPr lang="en-US" sz="2800" dirty="0"/>
              <a:t>One-hot encoding</a:t>
            </a:r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30A0-AAC0-4857-9888-93B3E52A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8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D3D4-6BE6-4921-9789-C081C5C8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F02A7-E597-4DD6-A25E-5CF1BE4F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sentence (or document) to a list of words (tokens).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6D5A6-46C8-4820-903C-EF72932B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75D305-3B1D-4622-AA9D-59C91DB85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085" y="3193378"/>
            <a:ext cx="4077829" cy="11563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10CBCF-5D1D-47AC-AE2C-10F9599B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74608"/>
            <a:ext cx="11125200" cy="2945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33A39B-9BFC-4AA2-86AE-D1A6D64C6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174017"/>
            <a:ext cx="10983230" cy="472639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9686BB55-E5F5-4C06-93BB-4254335925C1}"/>
              </a:ext>
            </a:extLst>
          </p:cNvPr>
          <p:cNvSpPr/>
          <p:nvPr/>
        </p:nvSpPr>
        <p:spPr bwMode="auto">
          <a:xfrm>
            <a:off x="5846189" y="2584564"/>
            <a:ext cx="499621" cy="47134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D275E78-8401-42E1-A21A-92AA51B2151B}"/>
              </a:ext>
            </a:extLst>
          </p:cNvPr>
          <p:cNvSpPr/>
          <p:nvPr/>
        </p:nvSpPr>
        <p:spPr bwMode="auto">
          <a:xfrm>
            <a:off x="5846188" y="4526227"/>
            <a:ext cx="499621" cy="47134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9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F54D-CFF4-4A8C-9585-F4903CFD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D0F4-B226-47A8-A9C2-381F7A3B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6300"/>
            <a:ext cx="10972800" cy="914793"/>
          </a:xfrm>
        </p:spPr>
        <p:txBody>
          <a:bodyPr/>
          <a:lstStyle/>
          <a:p>
            <a:r>
              <a:rPr lang="en-US" dirty="0"/>
              <a:t>Stop words are the words provide very less information but often have high occurrence in documents.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4396D-6173-4D52-8AAD-84D057DD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E6429-C2FB-4050-BEDC-D187EAE3CA52}"/>
              </a:ext>
            </a:extLst>
          </p:cNvPr>
          <p:cNvSpPr txBox="1"/>
          <p:nvPr/>
        </p:nvSpPr>
        <p:spPr>
          <a:xfrm>
            <a:off x="5165889" y="1939312"/>
            <a:ext cx="581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NLTK provides a list of words that are commonly considered as stop words.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03396C-D3B0-44F8-B82E-03E7105F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27" y="2548854"/>
            <a:ext cx="7121701" cy="15320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640FD7-3D55-4597-B63F-CC894C7F4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1" y="4302389"/>
            <a:ext cx="9305925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99D065-98AE-41ED-9BE6-07E57B2F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70" y="1850761"/>
            <a:ext cx="2895600" cy="7048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B81430-6809-4D01-8050-8EABCBC79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407" y="5146807"/>
            <a:ext cx="5162550" cy="438150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58644ED0-C41B-4590-90C4-7475CB560894}"/>
              </a:ext>
            </a:extLst>
          </p:cNvPr>
          <p:cNvSpPr/>
          <p:nvPr/>
        </p:nvSpPr>
        <p:spPr bwMode="auto">
          <a:xfrm>
            <a:off x="5846189" y="4602983"/>
            <a:ext cx="499621" cy="47134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CA1147C-E8D4-4C2F-8241-202FBA5EBF13}"/>
              </a:ext>
            </a:extLst>
          </p:cNvPr>
          <p:cNvSpPr/>
          <p:nvPr/>
        </p:nvSpPr>
        <p:spPr bwMode="auto">
          <a:xfrm>
            <a:off x="5846189" y="5657441"/>
            <a:ext cx="499621" cy="47134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7A22A15-847A-4410-9BAD-4DFFEC3F1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561" y="6305551"/>
            <a:ext cx="7000875" cy="2857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21E366C-57F0-4529-BFCC-F8BF57AFEDCB}"/>
              </a:ext>
            </a:extLst>
          </p:cNvPr>
          <p:cNvSpPr txBox="1"/>
          <p:nvPr/>
        </p:nvSpPr>
        <p:spPr>
          <a:xfrm>
            <a:off x="571239" y="4295206"/>
            <a:ext cx="660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E.g.: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E19116-FB50-4FEC-806D-1CFC859B3BF5}"/>
              </a:ext>
            </a:extLst>
          </p:cNvPr>
          <p:cNvSpPr/>
          <p:nvPr/>
        </p:nvSpPr>
        <p:spPr bwMode="auto">
          <a:xfrm>
            <a:off x="2724346" y="6342278"/>
            <a:ext cx="311085" cy="19522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6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E57-031E-46BA-A054-CCA42EA2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79BF-7940-4CE8-AF3C-925CFE82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6300"/>
            <a:ext cx="7778466" cy="5143500"/>
          </a:xfrm>
        </p:spPr>
        <p:txBody>
          <a:bodyPr/>
          <a:lstStyle/>
          <a:p>
            <a:r>
              <a:rPr lang="en-US" dirty="0"/>
              <a:t>Lemmatization means converting words to their “original form”.</a:t>
            </a:r>
          </a:p>
          <a:p>
            <a:r>
              <a:rPr lang="en-US" dirty="0"/>
              <a:t>It reduces the length of the vocabulary and simplifies the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D8C11-5C7F-4DA1-882D-63BD6233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D3E81-E7CC-48AB-B6ED-BBEE882D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943" y="876300"/>
            <a:ext cx="2971457" cy="1760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8396F-3748-4A8B-91B3-33AB0AF77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08" y="2636748"/>
            <a:ext cx="4716927" cy="6437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B54BE4-E5AB-48BB-B4B2-66F96F23C6A6}"/>
              </a:ext>
            </a:extLst>
          </p:cNvPr>
          <p:cNvSpPr txBox="1"/>
          <p:nvPr/>
        </p:nvSpPr>
        <p:spPr>
          <a:xfrm>
            <a:off x="5766062" y="2776053"/>
            <a:ext cx="5379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NLTK provides a dictionary based </a:t>
            </a:r>
            <a:r>
              <a:rPr lang="en-US" sz="1600" dirty="0" err="1">
                <a:solidFill>
                  <a:srgbClr val="000000"/>
                </a:solidFill>
              </a:rPr>
              <a:t>lemmatizer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FFDBEF-3AC0-4D4D-B07E-9E0CA37AE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590" y="3351858"/>
            <a:ext cx="6234819" cy="2430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6A6F45-D94E-47B6-81A3-3341DB258E04}"/>
              </a:ext>
            </a:extLst>
          </p:cNvPr>
          <p:cNvSpPr txBox="1"/>
          <p:nvPr/>
        </p:nvSpPr>
        <p:spPr>
          <a:xfrm>
            <a:off x="717408" y="5848373"/>
            <a:ext cx="660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E.g.: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BE3574-BEC8-4985-8047-F8631EC0A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070" y="5976540"/>
            <a:ext cx="10090291" cy="6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6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556E-BBD9-4F98-9803-2944E7CE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1B4ED8-7B2F-46F0-BFAB-EEAC81D18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876300"/>
                <a:ext cx="10972800" cy="1736265"/>
              </a:xfrm>
            </p:spPr>
            <p:txBody>
              <a:bodyPr/>
              <a:lstStyle/>
              <a:p>
                <a:r>
                  <a:rPr lang="en-US" dirty="0"/>
                  <a:t>By storing all unique words in a </a:t>
                </a:r>
                <a:r>
                  <a:rPr lang="en-US" dirty="0" err="1"/>
                  <a:t>hashmap</a:t>
                </a:r>
                <a:r>
                  <a:rPr lang="en-US" dirty="0"/>
                  <a:t>, a vocabulary is built.</a:t>
                </a:r>
              </a:p>
              <a:p>
                <a:r>
                  <a:rPr lang="en-US" dirty="0"/>
                  <a:t>Through this vocabulary, every words can be transformed to a unique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or a vector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length of the vector is equal to the length of the vocabulary.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1B4ED8-7B2F-46F0-BFAB-EEAC81D18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76300"/>
                <a:ext cx="10972800" cy="1736265"/>
              </a:xfrm>
              <a:blipFill>
                <a:blip r:embed="rId2"/>
                <a:stretch>
                  <a:fillRect l="-1167" t="-736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146DD-EF27-4E7F-9B60-E59C3E7E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5207B-B52E-4D6B-9633-21DBB10BF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1" y="2778114"/>
            <a:ext cx="4377011" cy="2240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AB6246-698B-435B-8ACA-7EF6BA90B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34" y="2778114"/>
            <a:ext cx="4069214" cy="893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A72A83-8E89-4545-AC3E-54BA65904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34" y="3898576"/>
            <a:ext cx="4310682" cy="893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6BBF00-9096-4CF3-8141-9AA5AFBE6887}"/>
              </a:ext>
            </a:extLst>
          </p:cNvPr>
          <p:cNvSpPr txBox="1"/>
          <p:nvPr/>
        </p:nvSpPr>
        <p:spPr>
          <a:xfrm>
            <a:off x="5200793" y="2778114"/>
            <a:ext cx="161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Without stop words removing and lemmatization: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458DF-C895-4E26-AF56-D8DE490E664C}"/>
              </a:ext>
            </a:extLst>
          </p:cNvPr>
          <p:cNvSpPr txBox="1"/>
          <p:nvPr/>
        </p:nvSpPr>
        <p:spPr>
          <a:xfrm>
            <a:off x="5200793" y="3980512"/>
            <a:ext cx="161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With stop words removing and lemmatization: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9867A-8B0F-4E35-A19A-ED2AA0FB6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6763" y="5103449"/>
            <a:ext cx="2699561" cy="14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5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A083-4061-4D9B-B83A-B7E1A1AD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77DC1-1598-4FBF-98BD-571144AD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B51459-83BF-45CF-8E92-D5ACA7047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6300"/>
            <a:ext cx="10972800" cy="476250"/>
          </a:xfrm>
        </p:spPr>
        <p:txBody>
          <a:bodyPr/>
          <a:lstStyle/>
          <a:p>
            <a:r>
              <a:rPr lang="en-US" dirty="0"/>
              <a:t>Use pre-trained model in </a:t>
            </a:r>
            <a:r>
              <a:rPr lang="en-US" dirty="0" err="1"/>
              <a:t>Gensim</a:t>
            </a:r>
            <a:r>
              <a:rPr lang="en-US" dirty="0"/>
              <a:t> to vectorize the text data.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20CC-C7CE-4429-9AF5-0FB4DDAE66B1}"/>
              </a:ext>
            </a:extLst>
          </p:cNvPr>
          <p:cNvSpPr txBox="1"/>
          <p:nvPr/>
        </p:nvSpPr>
        <p:spPr>
          <a:xfrm>
            <a:off x="8173039" y="1441458"/>
            <a:ext cx="3802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https://github.com/RaRe-Technologies/gensim</a:t>
            </a:r>
            <a:endParaRPr lang="en-US" sz="1000" dirty="0">
              <a:solidFill>
                <a:srgbClr val="000000"/>
              </a:solidFill>
            </a:endParaRPr>
          </a:p>
          <a:p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https://radimrehurek.com/gensim/models/word2vec.html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842DA9-A60F-44C4-BDBA-FDEB74ADA8DB}"/>
              </a:ext>
            </a:extLst>
          </p:cNvPr>
          <p:cNvSpPr txBox="1"/>
          <p:nvPr/>
        </p:nvSpPr>
        <p:spPr>
          <a:xfrm>
            <a:off x="615952" y="2328421"/>
            <a:ext cx="59733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GloVe</a:t>
            </a:r>
            <a:r>
              <a:rPr lang="en-US" sz="1600" dirty="0">
                <a:solidFill>
                  <a:srgbClr val="7030A0"/>
                </a:solidFill>
              </a:rPr>
              <a:t>: Global Vectors for Word Representation</a:t>
            </a: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Twitter: trained on a dataset from twitter. 2 billion tweets. 27 billion tokens. 1.2 million vocabulary.</a:t>
            </a: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50: the resulted embedding is a vector whose length is 50.</a:t>
            </a: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The downloaded model is not really a neural network. It is a </a:t>
            </a:r>
            <a:r>
              <a:rPr lang="en-US" sz="1600" dirty="0" err="1">
                <a:solidFill>
                  <a:srgbClr val="7030A0"/>
                </a:solidFill>
              </a:rPr>
              <a:t>hashmap</a:t>
            </a:r>
            <a:r>
              <a:rPr lang="en-US" sz="1600" dirty="0">
                <a:solidFill>
                  <a:srgbClr val="7030A0"/>
                </a:solidFill>
              </a:rPr>
              <a:t> called “</a:t>
            </a:r>
            <a:r>
              <a:rPr lang="en-US" sz="1600" dirty="0" err="1">
                <a:solidFill>
                  <a:srgbClr val="7030A0"/>
                </a:solidFill>
              </a:rPr>
              <a:t>KeyedVectors</a:t>
            </a:r>
            <a:r>
              <a:rPr lang="en-US" sz="1600" dirty="0">
                <a:solidFill>
                  <a:srgbClr val="7030A0"/>
                </a:solidFill>
              </a:rPr>
              <a:t>”. You can directly get the result embedding vector using the word as the key. It does not compute the embedding vector on the fly, which saves some time.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6883A2-0545-4269-BACB-EA4BFD41D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1" y="1465576"/>
            <a:ext cx="4444562" cy="75198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B91077E-5889-4259-AD86-2FB9A073847F}"/>
              </a:ext>
            </a:extLst>
          </p:cNvPr>
          <p:cNvSpPr txBox="1"/>
          <p:nvPr/>
        </p:nvSpPr>
        <p:spPr>
          <a:xfrm>
            <a:off x="609600" y="2689984"/>
            <a:ext cx="611328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Pennington, J.,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Socher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&amp; Manning, C. D. (2014, October). Glove: Global vectors for word representation. In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2014 conference on empirical methods in natural language processing (EMNLP)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1532-1543).</a:t>
            </a:r>
            <a:endParaRPr lang="en-US" sz="11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82B2594-2B5C-44B7-996B-B5B48A082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487" y="2631066"/>
            <a:ext cx="5320696" cy="37831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35E3237-390E-4C66-ADD2-115605B51FEA}"/>
              </a:ext>
            </a:extLst>
          </p:cNvPr>
          <p:cNvSpPr txBox="1"/>
          <p:nvPr/>
        </p:nvSpPr>
        <p:spPr>
          <a:xfrm>
            <a:off x="6654487" y="2256075"/>
            <a:ext cx="66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E.g.: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D531AC-03D9-46A3-A863-9C893F9B54D9}"/>
              </a:ext>
            </a:extLst>
          </p:cNvPr>
          <p:cNvSpPr txBox="1"/>
          <p:nvPr/>
        </p:nvSpPr>
        <p:spPr>
          <a:xfrm>
            <a:off x="9479803" y="2689984"/>
            <a:ext cx="22314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Get 10 most similar words from the vocabulary based on the similarity among the embedding vectors.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61679-AC8C-4346-B2E0-7BDCC38DD804}"/>
              </a:ext>
            </a:extLst>
          </p:cNvPr>
          <p:cNvSpPr txBox="1"/>
          <p:nvPr/>
        </p:nvSpPr>
        <p:spPr>
          <a:xfrm>
            <a:off x="8983602" y="4730052"/>
            <a:ext cx="261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The embedding vector of ‘fire’.</a:t>
            </a:r>
          </a:p>
        </p:txBody>
      </p:sp>
    </p:spTree>
    <p:extLst>
      <p:ext uri="{BB962C8B-B14F-4D97-AF65-F5344CB8AC3E}">
        <p14:creationId xmlns:p14="http://schemas.microsoft.com/office/powerpoint/2010/main" val="211753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29F0-4539-42A3-8C20-C05F9CE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Vectorize the data and store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8C0B-AB21-4F41-9292-3E91FAB6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279768"/>
            <a:ext cx="10972800" cy="17400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07132-46BE-44DF-92E6-0EB615AA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B2B688-89D5-4A7D-A29A-7E71395D3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30" y="876300"/>
            <a:ext cx="10871739" cy="33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8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triangle" w="med" len="lg"/>
          <a:tailEnd type="triangl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triangle" w="med" len="med"/>
          <a:tailEnd type="triangl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1" dirty="0" smtClean="0">
            <a:solidFill>
              <a:srgbClr val="7030A0"/>
            </a:solidFill>
          </a:defRPr>
        </a:defPPr>
      </a:lstStyle>
    </a:tx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9251</TotalTime>
  <Words>402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Tahoma</vt:lpstr>
      <vt:lpstr>Times New Roman</vt:lpstr>
      <vt:lpstr>Verdana</vt:lpstr>
      <vt:lpstr>Wingdings</vt:lpstr>
      <vt:lpstr>Office Theme</vt:lpstr>
      <vt:lpstr>Ocean</vt:lpstr>
      <vt:lpstr>PowerPoint Presentation</vt:lpstr>
      <vt:lpstr>Outline</vt:lpstr>
      <vt:lpstr>Tokenization</vt:lpstr>
      <vt:lpstr>Removing stop words</vt:lpstr>
      <vt:lpstr>Lemmatization</vt:lpstr>
      <vt:lpstr>One-hot encoding</vt:lpstr>
      <vt:lpstr>Word2vec model</vt:lpstr>
      <vt:lpstr>Vectorize the data and store the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Tang Jianan</dc:creator>
  <cp:lastModifiedBy>Tang Jianan</cp:lastModifiedBy>
  <cp:revision>804</cp:revision>
  <dcterms:created xsi:type="dcterms:W3CDTF">2019-10-29T23:26:14Z</dcterms:created>
  <dcterms:modified xsi:type="dcterms:W3CDTF">2022-01-23T04:40:28Z</dcterms:modified>
</cp:coreProperties>
</file>