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1242" r:id="rId3"/>
    <p:sldId id="1277" r:id="rId4"/>
    <p:sldId id="1290" r:id="rId5"/>
    <p:sldId id="1278" r:id="rId6"/>
    <p:sldId id="1285" r:id="rId7"/>
    <p:sldId id="1286" r:id="rId8"/>
    <p:sldId id="1287" r:id="rId9"/>
    <p:sldId id="1288" r:id="rId10"/>
    <p:sldId id="1291" r:id="rId11"/>
    <p:sldId id="1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FBFBF"/>
    <a:srgbClr val="FFCC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2" autoAdjust="0"/>
    <p:restoredTop sz="91304" autoAdjust="0"/>
  </p:normalViewPr>
  <p:slideViewPr>
    <p:cSldViewPr snapToGrid="0">
      <p:cViewPr varScale="1">
        <p:scale>
          <a:sx n="102" d="100"/>
          <a:sy n="102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6F29-EF01-4A8E-A6DC-F9DC25AAD36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EEDE3-56CE-4755-956B-44C908D3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8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5CE4-1066-4328-BC00-F8F7C1C40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911BC-51DF-4735-B13F-9EC184862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C881-ADB3-48DD-A666-56DE6A49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7A002-3F19-4414-91D6-AE7A0640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545AA-5567-43C5-850C-2968DA1A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3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6971-56E2-431D-833F-1B8BA3FD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027A0-3C07-4E41-900B-2355728AA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BACE0-CF30-478C-892F-C581D58E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51240-766D-42FB-8D18-82664BDB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90838-EA74-4A8E-9E98-5948D762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8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B256A-054D-4330-8909-5F4D42FF8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1BB4B-2AF7-495D-B708-A2F81A57D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D7B76-E0B1-4D9C-99FA-812DB0D3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5D8F7-9E21-4C1E-B688-D113961C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8F0F-23B0-4C53-9962-79389442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3168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937684" y="2289175"/>
            <a:ext cx="103632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914400" y="4059238"/>
            <a:ext cx="103632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0" y="2289008"/>
            <a:ext cx="12192000" cy="1770063"/>
          </a:xfrm>
        </p:spPr>
        <p:txBody>
          <a:bodyPr/>
          <a:lstStyle>
            <a:lvl1pPr algn="ctr">
              <a:defRPr sz="3600" i="1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US" altLang="zh-CN" dirty="0"/>
              <a:t>Click to edit Master </a:t>
            </a:r>
            <a:br>
              <a:rPr lang="en-US" altLang="zh-CN" dirty="0"/>
            </a:br>
            <a:r>
              <a:rPr lang="en-US" altLang="zh-CN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876167414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>
            <a:off x="381000" y="2803525"/>
            <a:ext cx="2117" cy="3035300"/>
          </a:xfrm>
          <a:custGeom>
            <a:avLst/>
            <a:gdLst>
              <a:gd name="T0" fmla="*/ 0 w 1588"/>
              <a:gd name="T1" fmla="*/ 0 h 1912"/>
              <a:gd name="T2" fmla="*/ 0 w 1588"/>
              <a:gd name="T3" fmla="*/ 2147483647 h 1912"/>
              <a:gd name="T4" fmla="*/ 0 w 1588"/>
              <a:gd name="T5" fmla="*/ 2147483647 h 1912"/>
              <a:gd name="T6" fmla="*/ 0 w 1588"/>
              <a:gd name="T7" fmla="*/ 2147483647 h 1912"/>
              <a:gd name="T8" fmla="*/ 0 w 1588"/>
              <a:gd name="T9" fmla="*/ 2147483647 h 1912"/>
              <a:gd name="T10" fmla="*/ 0 w 1588"/>
              <a:gd name="T11" fmla="*/ 2147483647 h 1912"/>
              <a:gd name="T12" fmla="*/ 0 w 1588"/>
              <a:gd name="T13" fmla="*/ 0 h 1912"/>
              <a:gd name="T14" fmla="*/ 0 w 1588"/>
              <a:gd name="T15" fmla="*/ 0 h 1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88" h="1912">
                <a:moveTo>
                  <a:pt x="0" y="0"/>
                </a:move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997076"/>
            <a:ext cx="10363200" cy="1431925"/>
          </a:xfrm>
        </p:spPr>
        <p:txBody>
          <a:bodyPr anchor="b" anchorCtr="1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5BED02FE-3B7D-4EB1-9C52-DFD974F73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9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 sz="2400">
                <a:solidFill>
                  <a:srgbClr val="7030A0"/>
                </a:solidFill>
              </a:defRPr>
            </a:lvl1pPr>
            <a:lvl2pPr>
              <a:buClrTx/>
              <a:defRPr>
                <a:solidFill>
                  <a:srgbClr val="7030A0"/>
                </a:solidFill>
              </a:defRPr>
            </a:lvl2pPr>
            <a:lvl3pPr>
              <a:buClrTx/>
              <a:defRPr>
                <a:solidFill>
                  <a:srgbClr val="7030A0"/>
                </a:solidFill>
              </a:defRPr>
            </a:lvl3pPr>
            <a:lvl4pPr>
              <a:buClrTx/>
              <a:defRPr>
                <a:solidFill>
                  <a:srgbClr val="7030A0"/>
                </a:solidFill>
              </a:defRPr>
            </a:lvl4pPr>
            <a:lvl5pPr>
              <a:buClrTx/>
              <a:defRPr>
                <a:solidFill>
                  <a:srgbClr val="7030A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1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B949714-076E-4195-B92A-10EE09B99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69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76300"/>
            <a:ext cx="53848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76300"/>
            <a:ext cx="53848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7F01EAD-6175-4840-BAF6-1DAE612C4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94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9CEBA57-07DA-45A8-9F32-281FE3471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11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4E36EA7-CF49-42D1-80D0-D2B976038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29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BADB279-F8A1-4357-9508-A69719F63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19B6-538C-4608-AC8A-57FF5280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D8CDF-90A9-4B0B-9AB1-91DB9312F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0439B-E4D0-4550-9631-927DB597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FFFA8-AA29-4F74-A5D4-B142D028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7FDFA-C4D1-4832-B368-589910A1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4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D67E360-28B3-4B4E-B797-8836C8C12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0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2CE9D78-1856-4723-AD39-68E6942E0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77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553BEDF-0203-430F-A8F8-8B5C1DA0B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5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01600"/>
            <a:ext cx="2743200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1600"/>
            <a:ext cx="8026400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E013017-8250-4699-A686-8FAD011B7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3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38D9-7628-41E2-9709-BA37E0DD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2919-73A0-4425-9339-ADFD40D72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0D1C-0C8E-487F-B381-7267F774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5467-AAB2-4D14-BD40-737E2159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FCA5-DD09-4378-859D-6DD9EBEA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54C7-F649-43AD-90A4-212BA5A2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5D4C-DD6F-4CCB-A50B-E58792D1B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77E77-BD6A-48C0-A25E-5B6450B01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C16E0-D6A2-4595-95A4-BE1BDB21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B9E4A-4D69-49B6-8384-5A17AD7A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C346E-734A-4E2D-901F-6E56F30B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1899-3F52-47BF-9CA1-30572289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216ED-E5AD-4F2A-854C-A64AC4447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8A3A9-151D-4879-938E-AA9CB3426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690E9-9FF7-47C7-A469-0EF76B95B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7F1C6-502F-4329-BE9B-F060EEAD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D7B38-F8A4-42B1-BE77-1A68D4BD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E86B8-0887-411B-8395-77AE9087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107BB-C346-4D7A-87F5-137A6629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2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2DD7-6445-4F69-98A7-AE7CAC8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DFB78-2A44-4D2C-B541-42D5BF25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DED3C-C05D-4D0D-B12B-FDDC993B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9861-064D-4EF7-A1F2-BDF69006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7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0C53D-7D4E-4F69-B8C9-252A0FEA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62F68-D00D-4E9E-940B-98C63A95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B232A-1DB1-4C87-A9A1-1AF35599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BA56-8B90-4B04-B75D-FB34A182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3369-FFB8-4B41-BF2B-45BACE31A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F13D8-1625-4906-9CB4-1B9A9260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5FF22-B5E5-4913-AE1A-C219FE04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20DD1-83FD-402D-8767-84200A93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FD1C6-2318-4849-AFD5-C8F32D50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6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4F51-2055-41E1-AE35-700F0E8D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BA65D-CD1A-493A-9420-296DDC85C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1BE06-89CC-40EE-B08F-00503322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22DD1-A743-4454-91B7-A0B29E98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56623-0F29-4117-8261-BFD23AA7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F33DC-6EF2-465B-A822-83FF7400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9B1C3-5AE4-47B1-87B8-8630B39C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ABCF6-11F6-415A-B30B-6838368E7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3EC11-30BA-477D-A311-8B8B15136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D06E-783A-445C-88E4-6F87ACEAA51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FA5DA-781D-47F5-8AB3-4A45CD7FC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F2032-9E77-49DD-91EA-DEF8F556E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2047"/>
            <a:ext cx="12192000" cy="640098"/>
          </a:xfrm>
          <a:prstGeom prst="rect">
            <a:avLst/>
          </a:prstGeom>
          <a:solidFill>
            <a:srgbClr val="F769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26890" y="91468"/>
            <a:ext cx="822601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876300"/>
            <a:ext cx="109728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63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01151" y="623570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3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3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48426"/>
            <a:ext cx="1231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72E0E5F0-4C25-4564-942F-1A8740F3C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Line 17"/>
          <p:cNvSpPr>
            <a:spLocks noChangeShapeType="1"/>
          </p:cNvSpPr>
          <p:nvPr userDrawn="1"/>
        </p:nvSpPr>
        <p:spPr bwMode="auto">
          <a:xfrm>
            <a:off x="0" y="677154"/>
            <a:ext cx="12192000" cy="0"/>
          </a:xfrm>
          <a:prstGeom prst="line">
            <a:avLst/>
          </a:prstGeom>
          <a:noFill/>
          <a:ln w="76200" cmpd="thinThick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35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9" t="9457" r="11967" b="9836"/>
          <a:stretch>
            <a:fillRect/>
          </a:stretch>
        </p:blipFill>
        <p:spPr bwMode="auto">
          <a:xfrm>
            <a:off x="11491130" y="47776"/>
            <a:ext cx="650668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academicSymbolWdm_rev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9" y="84776"/>
            <a:ext cx="2983456" cy="47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7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030A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Tx/>
        <a:buSzPct val="120000"/>
        <a:buChar char="•"/>
        <a:defRPr sz="2200">
          <a:solidFill>
            <a:srgbClr val="7030A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Tx/>
        <a:buFont typeface="Tahoma" pitchFamily="34" charset="0"/>
        <a:buChar char="–"/>
        <a:defRPr sz="2000">
          <a:solidFill>
            <a:srgbClr val="7030A0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Tx/>
        <a:buSzPct val="120000"/>
        <a:buChar char="•"/>
        <a:defRPr>
          <a:solidFill>
            <a:srgbClr val="7030A0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Tx/>
        <a:buFont typeface="Tahoma" pitchFamily="34" charset="0"/>
        <a:buChar char="–"/>
        <a:defRPr sz="1600">
          <a:solidFill>
            <a:srgbClr val="7030A0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Tx/>
        <a:buSzPct val="80000"/>
        <a:buFont typeface="Wingdings" pitchFamily="2" charset="2"/>
        <a:buChar char="v"/>
        <a:defRPr sz="1400">
          <a:solidFill>
            <a:srgbClr val="7030A0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2"/>
        <a:buChar char="v"/>
        <a:defRPr sz="1400"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2"/>
        <a:buChar char="v"/>
        <a:defRPr sz="1400"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2"/>
        <a:buChar char="v"/>
        <a:defRPr sz="1400"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2"/>
        <a:buChar char="v"/>
        <a:defRPr sz="1400"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A4A6E5-AC9C-47D2-80AC-4936165F93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13218" y="2343503"/>
            <a:ext cx="7403780" cy="165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4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Distinguish disaster information among tweets</a:t>
            </a:r>
          </a:p>
          <a:p>
            <a:pPr>
              <a:defRPr/>
            </a:pPr>
            <a:r>
              <a:rPr lang="en-US" altLang="zh-CN" sz="4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(Kaggle)</a:t>
            </a:r>
            <a:endParaRPr lang="en-US" altLang="zh-CN" sz="6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69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ECCF-5281-4D64-B889-3BD17E31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and 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07555-2AD3-42BB-A858-0FCC2BD6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090DBB-828B-4428-BFBB-5EB52B6DDB59}"/>
              </a:ext>
            </a:extLst>
          </p:cNvPr>
          <p:cNvCxnSpPr>
            <a:cxnSpLocks/>
          </p:cNvCxnSpPr>
          <p:nvPr/>
        </p:nvCxnSpPr>
        <p:spPr bwMode="auto">
          <a:xfrm>
            <a:off x="1152525" y="3524250"/>
            <a:ext cx="1038225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DA51B5-9D87-4E74-9B64-86BEDC04D3AB}"/>
              </a:ext>
            </a:extLst>
          </p:cNvPr>
          <p:cNvSpPr txBox="1"/>
          <p:nvPr/>
        </p:nvSpPr>
        <p:spPr>
          <a:xfrm>
            <a:off x="457200" y="3733800"/>
            <a:ext cx="164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01/07/2022</a:t>
            </a:r>
          </a:p>
          <a:p>
            <a:r>
              <a:rPr lang="en-US" sz="1400" dirty="0">
                <a:solidFill>
                  <a:srgbClr val="7030A0"/>
                </a:solidFill>
              </a:rPr>
              <a:t>Start the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FEB56-05C9-4883-B8F1-02C7689687FC}"/>
              </a:ext>
            </a:extLst>
          </p:cNvPr>
          <p:cNvSpPr txBox="1"/>
          <p:nvPr/>
        </p:nvSpPr>
        <p:spPr>
          <a:xfrm>
            <a:off x="10320338" y="3733800"/>
            <a:ext cx="1500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04/07/2022</a:t>
            </a:r>
          </a:p>
          <a:p>
            <a:r>
              <a:rPr lang="en-US" sz="1400" dirty="0">
                <a:solidFill>
                  <a:srgbClr val="7030A0"/>
                </a:solidFill>
              </a:rPr>
              <a:t>End the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7D776D-CB09-4C12-9078-036E6EF1AAA0}"/>
              </a:ext>
            </a:extLst>
          </p:cNvPr>
          <p:cNvSpPr txBox="1"/>
          <p:nvPr/>
        </p:nvSpPr>
        <p:spPr>
          <a:xfrm>
            <a:off x="1431440" y="2045465"/>
            <a:ext cx="3263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</a:rPr>
              <a:t>Get familiar with the techniques</a:t>
            </a:r>
          </a:p>
          <a:p>
            <a:r>
              <a:rPr lang="en-US" sz="1600" i="1" dirty="0">
                <a:solidFill>
                  <a:srgbClr val="000000"/>
                </a:solidFill>
              </a:rPr>
              <a:t>Design the model</a:t>
            </a:r>
          </a:p>
          <a:p>
            <a:r>
              <a:rPr lang="en-US" sz="1600" i="1" dirty="0">
                <a:solidFill>
                  <a:srgbClr val="000000"/>
                </a:solidFill>
              </a:rPr>
              <a:t>Assign responsibilities and tasks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632525-A773-4069-B6E5-F535F146FCEF}"/>
              </a:ext>
            </a:extLst>
          </p:cNvPr>
          <p:cNvSpPr txBox="1"/>
          <p:nvPr/>
        </p:nvSpPr>
        <p:spPr>
          <a:xfrm>
            <a:off x="4772935" y="2045464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</a:rPr>
              <a:t>Implement prototypes</a:t>
            </a:r>
          </a:p>
          <a:p>
            <a:r>
              <a:rPr lang="en-US" sz="1600" i="1" dirty="0">
                <a:solidFill>
                  <a:srgbClr val="000000"/>
                </a:solidFill>
              </a:rPr>
              <a:t>Finalize the model design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6C83DB-9DB8-443E-AA55-E9BE2E693D59}"/>
              </a:ext>
            </a:extLst>
          </p:cNvPr>
          <p:cNvSpPr txBox="1"/>
          <p:nvPr/>
        </p:nvSpPr>
        <p:spPr>
          <a:xfrm>
            <a:off x="8005370" y="2045464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</a:rPr>
              <a:t>Test model performance</a:t>
            </a:r>
          </a:p>
          <a:p>
            <a:r>
              <a:rPr lang="en-US" sz="1600" i="1" dirty="0">
                <a:solidFill>
                  <a:srgbClr val="000000"/>
                </a:solidFill>
              </a:rPr>
              <a:t>Finetune the parameters</a:t>
            </a:r>
          </a:p>
          <a:p>
            <a:r>
              <a:rPr lang="en-US" sz="1600" i="1" dirty="0">
                <a:solidFill>
                  <a:srgbClr val="000000"/>
                </a:solidFill>
              </a:rPr>
              <a:t>Submit the results</a:t>
            </a:r>
          </a:p>
        </p:txBody>
      </p:sp>
    </p:spTree>
    <p:extLst>
      <p:ext uri="{BB962C8B-B14F-4D97-AF65-F5344CB8AC3E}">
        <p14:creationId xmlns:p14="http://schemas.microsoft.com/office/powerpoint/2010/main" val="271211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A51C-DC4C-4300-AC62-99065FA9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CCD7-7348-4BA9-BBB3-5BCE64FBB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84832"/>
            <a:ext cx="10972800" cy="5866339"/>
          </a:xfrm>
        </p:spPr>
        <p:txBody>
          <a:bodyPr/>
          <a:lstStyle/>
          <a:p>
            <a:r>
              <a:rPr lang="en-US" sz="2800" dirty="0"/>
              <a:t>Objective and Significance</a:t>
            </a:r>
          </a:p>
          <a:p>
            <a:endParaRPr lang="en-US" sz="2800" dirty="0"/>
          </a:p>
          <a:p>
            <a:r>
              <a:rPr lang="en-US" sz="2800" dirty="0"/>
              <a:t>Question definition</a:t>
            </a:r>
          </a:p>
          <a:p>
            <a:pPr lvl="1"/>
            <a:r>
              <a:rPr lang="en-US" sz="2400" dirty="0"/>
              <a:t>Background</a:t>
            </a:r>
          </a:p>
          <a:p>
            <a:endParaRPr lang="en-US" sz="2800" dirty="0"/>
          </a:p>
          <a:p>
            <a:r>
              <a:rPr lang="en-US" sz="2800" dirty="0"/>
              <a:t>Model design</a:t>
            </a:r>
          </a:p>
          <a:p>
            <a:pPr lvl="1"/>
            <a:r>
              <a:rPr lang="en-US" sz="2400" dirty="0"/>
              <a:t>Data description</a:t>
            </a:r>
          </a:p>
          <a:p>
            <a:pPr lvl="1"/>
            <a:r>
              <a:rPr lang="en-US" sz="2400" dirty="0"/>
              <a:t>Schematic</a:t>
            </a:r>
          </a:p>
          <a:p>
            <a:pPr lvl="1"/>
            <a:r>
              <a:rPr lang="en-US" sz="2400" dirty="0"/>
              <a:t>Word embedding model</a:t>
            </a:r>
          </a:p>
          <a:p>
            <a:endParaRPr lang="en-US" sz="2800" dirty="0"/>
          </a:p>
          <a:p>
            <a:r>
              <a:rPr lang="en-US" sz="2800" dirty="0"/>
              <a:t>Milestone and timeline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330A0-AAC0-4857-9888-93B3E52A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8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D3D4-6BE6-4921-9789-C081C5C8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F02A7-E597-4DD6-A25E-5CF1BE4F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</a:t>
            </a:r>
          </a:p>
          <a:p>
            <a:pPr lvl="1"/>
            <a:r>
              <a:rPr lang="en-US" dirty="0"/>
              <a:t>build a classifier that can predict whether a piece of tweet is reporting a real disaster.</a:t>
            </a:r>
          </a:p>
          <a:p>
            <a:endParaRPr lang="en-US" dirty="0"/>
          </a:p>
          <a:p>
            <a:r>
              <a:rPr lang="en-US" dirty="0"/>
              <a:t>Significance:</a:t>
            </a:r>
          </a:p>
          <a:p>
            <a:pPr lvl="1"/>
            <a:r>
              <a:rPr lang="en-US" dirty="0"/>
              <a:t>Get familiar with basic concepts in natural language processing.</a:t>
            </a:r>
          </a:p>
          <a:p>
            <a:endParaRPr lang="en-US" dirty="0"/>
          </a:p>
          <a:p>
            <a:pPr lvl="1"/>
            <a:r>
              <a:rPr lang="en-US" dirty="0"/>
              <a:t>Hands-on experience with NLP and deep learning libraries: NLTK and </a:t>
            </a:r>
            <a:r>
              <a:rPr lang="en-US" dirty="0" err="1"/>
              <a:t>tensorflow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r>
              <a:rPr lang="en-US" dirty="0"/>
              <a:t>Implement and train the state of art NLP algorithm: transformer.</a:t>
            </a:r>
          </a:p>
          <a:p>
            <a:endParaRPr lang="en-US" dirty="0"/>
          </a:p>
          <a:p>
            <a:pPr lvl="1"/>
            <a:r>
              <a:rPr lang="en-US" dirty="0"/>
              <a:t>Lay down a foundation for more advanced NLP applications.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6D5A6-46C8-4820-903C-EF72932B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9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298F-02E4-4434-BF1E-2768DEA4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520CA-D9A9-463E-88FD-CDFFEEEF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4A4AD8-71A7-4647-BADB-66D83E8CB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430" y="876300"/>
            <a:ext cx="4191000" cy="5572126"/>
          </a:xfrm>
        </p:spPr>
        <p:txBody>
          <a:bodyPr/>
          <a:lstStyle/>
          <a:p>
            <a:r>
              <a:rPr lang="en-US" dirty="0"/>
              <a:t>Twitter has become an important communication channel in times of emergency (earthquake, wildfire, tornado…)</a:t>
            </a:r>
          </a:p>
          <a:p>
            <a:endParaRPr lang="en-US" dirty="0"/>
          </a:p>
          <a:p>
            <a:r>
              <a:rPr lang="en-US" dirty="0"/>
              <a:t>Sometimes disaster information can be found on twitter hours before official announcements, which can lead to faster response and save hundreds of lives. </a:t>
            </a:r>
          </a:p>
        </p:txBody>
      </p:sp>
      <p:pic>
        <p:nvPicPr>
          <p:cNvPr id="1030" name="Picture 6" descr="Man using phone Icon - Download in Glyph Style">
            <a:extLst>
              <a:ext uri="{FF2B5EF4-FFF2-40B4-BE49-F238E27FC236}">
                <a16:creationId xmlns:a16="http://schemas.microsoft.com/office/drawing/2014/main" id="{D6C96CC5-0D9E-4CB7-AD73-8975BA7B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0" y="4010025"/>
            <a:ext cx="2045383" cy="204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entle &amp;#39;slow slip&amp;#39; earthquakes belie hidden danger : Research Highlights">
            <a:extLst>
              <a:ext uri="{FF2B5EF4-FFF2-40B4-BE49-F238E27FC236}">
                <a16:creationId xmlns:a16="http://schemas.microsoft.com/office/drawing/2014/main" id="{2C276C7D-0704-484C-A1F4-D7213034C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1" y="908705"/>
            <a:ext cx="4599213" cy="25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B71EB0-512E-4396-B72B-F115DD32A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441" y="4010025"/>
            <a:ext cx="5058456" cy="222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2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67A0-4A99-4A49-9BEA-58CBF98B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E6CBE-9B43-4095-8FCE-FB9DFED4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831574"/>
            <a:ext cx="11050052" cy="677590"/>
          </a:xfrm>
        </p:spPr>
        <p:txBody>
          <a:bodyPr/>
          <a:lstStyle/>
          <a:p>
            <a:r>
              <a:rPr lang="en-US" dirty="0"/>
              <a:t>The word “earthquake” can be used metaphorically 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1E369-1EAE-43E1-9C96-28404489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E8DBB-534B-4BD0-91F4-738815E6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06" y="1993958"/>
            <a:ext cx="4741718" cy="2086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A2428E-1E3D-4DEA-BCF4-7BD757028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3" y="4231872"/>
            <a:ext cx="4741718" cy="2197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6F7265-2516-4DCF-9ADF-C10D78F57B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711"/>
          <a:stretch/>
        </p:blipFill>
        <p:spPr>
          <a:xfrm>
            <a:off x="6815611" y="4367633"/>
            <a:ext cx="4392709" cy="200300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8C6116-DE1D-4481-95B4-B1F387028EF0}"/>
              </a:ext>
            </a:extLst>
          </p:cNvPr>
          <p:cNvCxnSpPr/>
          <p:nvPr/>
        </p:nvCxnSpPr>
        <p:spPr bwMode="auto">
          <a:xfrm>
            <a:off x="6085115" y="1663922"/>
            <a:ext cx="0" cy="470671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9B45D5-3266-40F6-A346-924E82DAC2C0}"/>
              </a:ext>
            </a:extLst>
          </p:cNvPr>
          <p:cNvSpPr txBox="1"/>
          <p:nvPr/>
        </p:nvSpPr>
        <p:spPr>
          <a:xfrm>
            <a:off x="1231901" y="1434778"/>
            <a:ext cx="3927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22158-C818-483F-BAD2-AC19F9362442}"/>
              </a:ext>
            </a:extLst>
          </p:cNvPr>
          <p:cNvSpPr txBox="1"/>
          <p:nvPr/>
        </p:nvSpPr>
        <p:spPr>
          <a:xfrm>
            <a:off x="7239897" y="1489792"/>
            <a:ext cx="3927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1026" name="Picture 2" descr="Twitter bans President Trump permanently | St. Louis News Headlines |  kmov.com">
            <a:extLst>
              <a:ext uri="{FF2B5EF4-FFF2-40B4-BE49-F238E27FC236}">
                <a16:creationId xmlns:a16="http://schemas.microsoft.com/office/drawing/2014/main" id="{5C91147D-EF1F-4FCD-965F-850A925C3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08" y="1971814"/>
            <a:ext cx="4311717" cy="226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60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06BB-B219-4F56-A6CF-E9CEEAC7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EE3A0-E045-4A50-BD50-95EE41A0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B71E79-7AFC-410C-B518-C60418CA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18" y="1243117"/>
            <a:ext cx="6353371" cy="3176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4485C0-D6DC-4F90-A1C6-97EC2F7136A1}"/>
              </a:ext>
            </a:extLst>
          </p:cNvPr>
          <p:cNvSpPr txBox="1"/>
          <p:nvPr/>
        </p:nvSpPr>
        <p:spPr>
          <a:xfrm>
            <a:off x="396219" y="4975445"/>
            <a:ext cx="6353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One training example: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Index   Keyword (optional)    Location (optional)     Context       Label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AAC52-9E4C-426F-ADBA-21ADCC4BFC2A}"/>
              </a:ext>
            </a:extLst>
          </p:cNvPr>
          <p:cNvSpPr txBox="1"/>
          <p:nvPr/>
        </p:nvSpPr>
        <p:spPr>
          <a:xfrm>
            <a:off x="7070103" y="980388"/>
            <a:ext cx="47256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Statistical characteristics: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Total number:                  7614</a:t>
            </a:r>
          </a:p>
          <a:p>
            <a:r>
              <a:rPr lang="en-US" sz="1400" dirty="0">
                <a:solidFill>
                  <a:srgbClr val="000000"/>
                </a:solidFill>
              </a:rPr>
              <a:t>Positive:                          3271</a:t>
            </a:r>
          </a:p>
          <a:p>
            <a:r>
              <a:rPr lang="en-US" sz="1400" dirty="0">
                <a:solidFill>
                  <a:srgbClr val="000000"/>
                </a:solidFill>
              </a:rPr>
              <a:t>Negative:                        4343</a:t>
            </a:r>
          </a:p>
          <a:p>
            <a:r>
              <a:rPr lang="en-US" sz="1400" dirty="0">
                <a:solidFill>
                  <a:srgbClr val="000000"/>
                </a:solidFill>
              </a:rPr>
              <a:t>P/N ratio:                        0.7532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With keyword:                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With location:                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Positive with keyword:     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Positive with location:     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Negative with keyword:</a:t>
            </a:r>
          </a:p>
          <a:p>
            <a:r>
              <a:rPr lang="en-US" sz="1400" dirty="0">
                <a:solidFill>
                  <a:srgbClr val="000000"/>
                </a:solidFill>
              </a:rPr>
              <a:t>Negative with location: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Min. length of context:</a:t>
            </a:r>
          </a:p>
          <a:p>
            <a:r>
              <a:rPr lang="en-US" sz="1400" dirty="0">
                <a:solidFill>
                  <a:srgbClr val="000000"/>
                </a:solidFill>
              </a:rPr>
              <a:t>Max. length of context: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……</a:t>
            </a: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F510C-2890-44F1-803B-0DA104468E73}"/>
              </a:ext>
            </a:extLst>
          </p:cNvPr>
          <p:cNvSpPr txBox="1"/>
          <p:nvPr/>
        </p:nvSpPr>
        <p:spPr>
          <a:xfrm>
            <a:off x="7070102" y="5508280"/>
            <a:ext cx="47256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Data loading and preprocessing</a:t>
            </a:r>
          </a:p>
          <a:p>
            <a:r>
              <a:rPr lang="en-US" sz="1200" dirty="0">
                <a:solidFill>
                  <a:srgbClr val="FF0000"/>
                </a:solidFill>
              </a:rPr>
              <a:t>(https://towardsdatascience.com/a-gentle-introduction-to-natural-language-processing-e716ed3c0863)</a:t>
            </a:r>
          </a:p>
        </p:txBody>
      </p:sp>
    </p:spTree>
    <p:extLst>
      <p:ext uri="{BB962C8B-B14F-4D97-AF65-F5344CB8AC3E}">
        <p14:creationId xmlns:p14="http://schemas.microsoft.com/office/powerpoint/2010/main" val="136730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A080-880D-4D24-AC90-51A005F4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A40E4-C3ED-42C6-8B8A-C776E2D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58654-033F-4736-B99E-3A14E69490A7}"/>
              </a:ext>
            </a:extLst>
          </p:cNvPr>
          <p:cNvSpPr/>
          <p:nvPr/>
        </p:nvSpPr>
        <p:spPr bwMode="auto">
          <a:xfrm>
            <a:off x="219075" y="1443118"/>
            <a:ext cx="3105150" cy="198588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3BBCF2-F6A5-4375-A171-C9479368E5DC}"/>
              </a:ext>
            </a:extLst>
          </p:cNvPr>
          <p:cNvSpPr/>
          <p:nvPr/>
        </p:nvSpPr>
        <p:spPr bwMode="auto">
          <a:xfrm>
            <a:off x="219073" y="3977988"/>
            <a:ext cx="3105151" cy="175112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F8C3B5-B5AC-4689-AC19-7B284D792129}"/>
              </a:ext>
            </a:extLst>
          </p:cNvPr>
          <p:cNvGrpSpPr/>
          <p:nvPr/>
        </p:nvGrpSpPr>
        <p:grpSpPr>
          <a:xfrm>
            <a:off x="1678990" y="2773075"/>
            <a:ext cx="108000" cy="577588"/>
            <a:chOff x="4370077" y="3165475"/>
            <a:chExt cx="108000" cy="57758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9C018B0-7AF8-4187-AAC5-52D89CE6BCDD}"/>
                </a:ext>
              </a:extLst>
            </p:cNvPr>
            <p:cNvSpPr/>
            <p:nvPr/>
          </p:nvSpPr>
          <p:spPr bwMode="auto">
            <a:xfrm>
              <a:off x="4370077" y="3165475"/>
              <a:ext cx="108000" cy="1080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471A728-2A1A-4C25-80C8-06BF0678B520}"/>
                </a:ext>
              </a:extLst>
            </p:cNvPr>
            <p:cNvSpPr/>
            <p:nvPr/>
          </p:nvSpPr>
          <p:spPr bwMode="auto">
            <a:xfrm>
              <a:off x="4370077" y="3400269"/>
              <a:ext cx="108000" cy="1080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D45EBE-BAB0-42B5-B704-42EE54D66B38}"/>
                </a:ext>
              </a:extLst>
            </p:cNvPr>
            <p:cNvSpPr/>
            <p:nvPr/>
          </p:nvSpPr>
          <p:spPr bwMode="auto">
            <a:xfrm>
              <a:off x="4370077" y="3635063"/>
              <a:ext cx="108000" cy="1080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B7F03A-6153-476F-ABC8-9DC083118E88}"/>
              </a:ext>
            </a:extLst>
          </p:cNvPr>
          <p:cNvGrpSpPr/>
          <p:nvPr/>
        </p:nvGrpSpPr>
        <p:grpSpPr>
          <a:xfrm>
            <a:off x="1661116" y="5064311"/>
            <a:ext cx="108000" cy="577588"/>
            <a:chOff x="4370077" y="3165475"/>
            <a:chExt cx="108000" cy="57758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260815-D0CB-4776-99E1-9C15AC1D38F6}"/>
                </a:ext>
              </a:extLst>
            </p:cNvPr>
            <p:cNvSpPr/>
            <p:nvPr/>
          </p:nvSpPr>
          <p:spPr bwMode="auto">
            <a:xfrm>
              <a:off x="4370077" y="3165475"/>
              <a:ext cx="108000" cy="1080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C3A6CB-AFDE-4D8B-80E9-CF25407E1828}"/>
                </a:ext>
              </a:extLst>
            </p:cNvPr>
            <p:cNvSpPr/>
            <p:nvPr/>
          </p:nvSpPr>
          <p:spPr bwMode="auto">
            <a:xfrm>
              <a:off x="4370077" y="3400269"/>
              <a:ext cx="108000" cy="1080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12F736-A6FC-404B-A2E4-4CF476E3E573}"/>
                </a:ext>
              </a:extLst>
            </p:cNvPr>
            <p:cNvSpPr/>
            <p:nvPr/>
          </p:nvSpPr>
          <p:spPr bwMode="auto">
            <a:xfrm>
              <a:off x="4370077" y="3635063"/>
              <a:ext cx="108000" cy="1080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FBE69B0-0113-4CA4-B3B2-1EA4B11B47D8}"/>
              </a:ext>
            </a:extLst>
          </p:cNvPr>
          <p:cNvSpPr txBox="1"/>
          <p:nvPr/>
        </p:nvSpPr>
        <p:spPr>
          <a:xfrm>
            <a:off x="296449" y="1056966"/>
            <a:ext cx="253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Positive samples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A947B7-E70A-4C91-B9E6-7212058D50D3}"/>
              </a:ext>
            </a:extLst>
          </p:cNvPr>
          <p:cNvSpPr txBox="1"/>
          <p:nvPr/>
        </p:nvSpPr>
        <p:spPr>
          <a:xfrm>
            <a:off x="296449" y="3602854"/>
            <a:ext cx="253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Negative samples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661CDF-E4D4-4415-B98A-ECBE5CBC9E60}"/>
              </a:ext>
            </a:extLst>
          </p:cNvPr>
          <p:cNvSpPr txBox="1"/>
          <p:nvPr/>
        </p:nvSpPr>
        <p:spPr>
          <a:xfrm>
            <a:off x="444972" y="1545118"/>
            <a:ext cx="2688754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@bbcmtd Wholesale Markets ablaze http://t.co/lHYXEOHY6C</a:t>
            </a:r>
            <a:r>
              <a:rPr lang="en-US" sz="12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02C815-4991-4C4C-8B05-829C6DBDA4BC}"/>
              </a:ext>
            </a:extLst>
          </p:cNvPr>
          <p:cNvSpPr txBox="1"/>
          <p:nvPr/>
        </p:nvSpPr>
        <p:spPr>
          <a:xfrm>
            <a:off x="442612" y="2079684"/>
            <a:ext cx="2688755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Forest fire near La Ronge Sask. Canada</a:t>
            </a:r>
            <a:r>
              <a:rPr lang="en-US" sz="12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CFD08B-A3B6-47EC-A2F8-AE0BCF93138B}"/>
              </a:ext>
            </a:extLst>
          </p:cNvPr>
          <p:cNvSpPr txBox="1"/>
          <p:nvPr/>
        </p:nvSpPr>
        <p:spPr>
          <a:xfrm>
            <a:off x="424738" y="4122782"/>
            <a:ext cx="2708987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 you like pasta?</a:t>
            </a:r>
            <a:r>
              <a:rPr lang="en-US" sz="1200" dirty="0"/>
              <a:t> 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8DFD1B3C-ADBD-4AE2-A068-4DB0E15664C1}"/>
              </a:ext>
            </a:extLst>
          </p:cNvPr>
          <p:cNvSpPr/>
          <p:nvPr/>
        </p:nvSpPr>
        <p:spPr bwMode="auto">
          <a:xfrm>
            <a:off x="3413528" y="1542229"/>
            <a:ext cx="647700" cy="3909535"/>
          </a:xfrm>
          <a:prstGeom prst="rightBrace">
            <a:avLst>
              <a:gd name="adj1" fmla="val 36274"/>
              <a:gd name="adj2" fmla="val 50000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25DE6C6-581B-44BF-8C84-BC424B9DFEEC}"/>
              </a:ext>
            </a:extLst>
          </p:cNvPr>
          <p:cNvSpPr/>
          <p:nvPr/>
        </p:nvSpPr>
        <p:spPr bwMode="auto">
          <a:xfrm>
            <a:off x="4143596" y="3094233"/>
            <a:ext cx="1627577" cy="805526"/>
          </a:xfrm>
          <a:prstGeom prst="ellips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716D47-C0BA-4E65-8671-71F66EE8003D}"/>
              </a:ext>
            </a:extLst>
          </p:cNvPr>
          <p:cNvSpPr txBox="1"/>
          <p:nvPr/>
        </p:nvSpPr>
        <p:spPr>
          <a:xfrm>
            <a:off x="4278995" y="3190155"/>
            <a:ext cx="1355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Word embedding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972BB53F-FC05-414D-94C8-1A3551750447}"/>
              </a:ext>
            </a:extLst>
          </p:cNvPr>
          <p:cNvSpPr/>
          <p:nvPr/>
        </p:nvSpPr>
        <p:spPr bwMode="auto">
          <a:xfrm rot="10800000">
            <a:off x="5870103" y="1542229"/>
            <a:ext cx="647700" cy="3909535"/>
          </a:xfrm>
          <a:prstGeom prst="rightBrace">
            <a:avLst>
              <a:gd name="adj1" fmla="val 36274"/>
              <a:gd name="adj2" fmla="val 50000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CE69B29-8E2F-4838-B722-82F23CCB8860}"/>
              </a:ext>
            </a:extLst>
          </p:cNvPr>
          <p:cNvGrpSpPr/>
          <p:nvPr/>
        </p:nvGrpSpPr>
        <p:grpSpPr>
          <a:xfrm>
            <a:off x="6763725" y="1573245"/>
            <a:ext cx="180897" cy="1253830"/>
            <a:chOff x="7048500" y="1542229"/>
            <a:chExt cx="180897" cy="125383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90AC85-8639-48CA-8E95-D9C56C97943C}"/>
                </a:ext>
              </a:extLst>
            </p:cNvPr>
            <p:cNvSpPr/>
            <p:nvPr/>
          </p:nvSpPr>
          <p:spPr bwMode="auto">
            <a:xfrm>
              <a:off x="7048500" y="1542229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F43987F-DD5F-4958-A585-591F9FE43C80}"/>
                </a:ext>
              </a:extLst>
            </p:cNvPr>
            <p:cNvSpPr/>
            <p:nvPr/>
          </p:nvSpPr>
          <p:spPr bwMode="auto">
            <a:xfrm>
              <a:off x="7048500" y="1716728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641D488-A41D-4A38-A1C6-A427A3892D4C}"/>
                </a:ext>
              </a:extLst>
            </p:cNvPr>
            <p:cNvSpPr/>
            <p:nvPr/>
          </p:nvSpPr>
          <p:spPr bwMode="auto">
            <a:xfrm>
              <a:off x="7048500" y="1896728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E9B24C-CBCA-429C-B6FE-CB9D2A78FD03}"/>
                </a:ext>
              </a:extLst>
            </p:cNvPr>
            <p:cNvSpPr/>
            <p:nvPr/>
          </p:nvSpPr>
          <p:spPr bwMode="auto">
            <a:xfrm>
              <a:off x="7048500" y="2071227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035A804-5FBA-4487-A7B5-232875D14D9B}"/>
                </a:ext>
              </a:extLst>
            </p:cNvPr>
            <p:cNvSpPr/>
            <p:nvPr/>
          </p:nvSpPr>
          <p:spPr bwMode="auto">
            <a:xfrm>
              <a:off x="7048500" y="2256059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AE84B3-36BB-45EC-BDBF-13BE71124E16}"/>
                </a:ext>
              </a:extLst>
            </p:cNvPr>
            <p:cNvSpPr/>
            <p:nvPr/>
          </p:nvSpPr>
          <p:spPr bwMode="auto">
            <a:xfrm>
              <a:off x="7048500" y="2436059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DE807C4-E604-4B75-9661-A2D508F7F06D}"/>
                </a:ext>
              </a:extLst>
            </p:cNvPr>
            <p:cNvSpPr/>
            <p:nvPr/>
          </p:nvSpPr>
          <p:spPr bwMode="auto">
            <a:xfrm>
              <a:off x="7049397" y="2616059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068871-1A3F-461A-BC52-6DC90034B439}"/>
              </a:ext>
            </a:extLst>
          </p:cNvPr>
          <p:cNvGrpSpPr/>
          <p:nvPr/>
        </p:nvGrpSpPr>
        <p:grpSpPr>
          <a:xfrm>
            <a:off x="7189647" y="1573245"/>
            <a:ext cx="180897" cy="1253830"/>
            <a:chOff x="7048500" y="1542229"/>
            <a:chExt cx="180897" cy="125383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11021F9-AD00-474D-8D69-7DFA930622A4}"/>
                </a:ext>
              </a:extLst>
            </p:cNvPr>
            <p:cNvSpPr/>
            <p:nvPr/>
          </p:nvSpPr>
          <p:spPr bwMode="auto">
            <a:xfrm>
              <a:off x="7048500" y="1542229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857A610-AE64-4E95-B31D-5A8FF87281D2}"/>
                </a:ext>
              </a:extLst>
            </p:cNvPr>
            <p:cNvSpPr/>
            <p:nvPr/>
          </p:nvSpPr>
          <p:spPr bwMode="auto">
            <a:xfrm>
              <a:off x="7048500" y="1716728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D6D05-18E3-44B6-B122-6B515E22527D}"/>
                </a:ext>
              </a:extLst>
            </p:cNvPr>
            <p:cNvSpPr/>
            <p:nvPr/>
          </p:nvSpPr>
          <p:spPr bwMode="auto">
            <a:xfrm>
              <a:off x="7048500" y="1896728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1635611-951B-4FED-8F40-C4F031A52C2B}"/>
                </a:ext>
              </a:extLst>
            </p:cNvPr>
            <p:cNvSpPr/>
            <p:nvPr/>
          </p:nvSpPr>
          <p:spPr bwMode="auto">
            <a:xfrm>
              <a:off x="7048500" y="2071227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C5EAD4C-8BD0-488B-88B3-8A30BDF067AC}"/>
                </a:ext>
              </a:extLst>
            </p:cNvPr>
            <p:cNvSpPr/>
            <p:nvPr/>
          </p:nvSpPr>
          <p:spPr bwMode="auto">
            <a:xfrm>
              <a:off x="7048500" y="2256059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565F20-EF21-4D18-82DB-9E43F095DBF6}"/>
                </a:ext>
              </a:extLst>
            </p:cNvPr>
            <p:cNvSpPr/>
            <p:nvPr/>
          </p:nvSpPr>
          <p:spPr bwMode="auto">
            <a:xfrm>
              <a:off x="7048500" y="2436059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7B3F3B4-409F-4846-AF54-AE7E16337239}"/>
                </a:ext>
              </a:extLst>
            </p:cNvPr>
            <p:cNvSpPr/>
            <p:nvPr/>
          </p:nvSpPr>
          <p:spPr bwMode="auto">
            <a:xfrm>
              <a:off x="7049397" y="2616059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B6541C6-BC0C-4291-AFB9-DC3A61586231}"/>
              </a:ext>
            </a:extLst>
          </p:cNvPr>
          <p:cNvSpPr txBox="1"/>
          <p:nvPr/>
        </p:nvSpPr>
        <p:spPr>
          <a:xfrm>
            <a:off x="6591575" y="1119819"/>
            <a:ext cx="145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Positive vectors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1D3D72-C585-41B6-BACF-16AE82D16075}"/>
              </a:ext>
            </a:extLst>
          </p:cNvPr>
          <p:cNvGrpSpPr/>
          <p:nvPr/>
        </p:nvGrpSpPr>
        <p:grpSpPr>
          <a:xfrm rot="16200000">
            <a:off x="7756114" y="1887077"/>
            <a:ext cx="108000" cy="577588"/>
            <a:chOff x="4370077" y="3165475"/>
            <a:chExt cx="108000" cy="57758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62C7EC4-90FA-4A69-9268-4AE3487BDFB5}"/>
                </a:ext>
              </a:extLst>
            </p:cNvPr>
            <p:cNvSpPr/>
            <p:nvPr/>
          </p:nvSpPr>
          <p:spPr bwMode="auto">
            <a:xfrm>
              <a:off x="4370077" y="3165475"/>
              <a:ext cx="108000" cy="1080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99CB2F3-2069-437D-8C77-84FAB12A6DCF}"/>
                </a:ext>
              </a:extLst>
            </p:cNvPr>
            <p:cNvSpPr/>
            <p:nvPr/>
          </p:nvSpPr>
          <p:spPr bwMode="auto">
            <a:xfrm>
              <a:off x="4370077" y="3400269"/>
              <a:ext cx="108000" cy="1080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DEB0A85-802A-4766-A7A9-FAE969863A63}"/>
                </a:ext>
              </a:extLst>
            </p:cNvPr>
            <p:cNvSpPr/>
            <p:nvPr/>
          </p:nvSpPr>
          <p:spPr bwMode="auto">
            <a:xfrm>
              <a:off x="4370077" y="3635063"/>
              <a:ext cx="108000" cy="1080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EEEC8F6-0886-40C4-8E6B-325C3F7D276B}"/>
              </a:ext>
            </a:extLst>
          </p:cNvPr>
          <p:cNvGrpSpPr/>
          <p:nvPr/>
        </p:nvGrpSpPr>
        <p:grpSpPr>
          <a:xfrm>
            <a:off x="6745123" y="4099275"/>
            <a:ext cx="180897" cy="1253830"/>
            <a:chOff x="7048500" y="1542229"/>
            <a:chExt cx="180897" cy="125383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8BB41F8-D455-4088-A4F5-1678278BA616}"/>
                </a:ext>
              </a:extLst>
            </p:cNvPr>
            <p:cNvSpPr/>
            <p:nvPr/>
          </p:nvSpPr>
          <p:spPr bwMode="auto">
            <a:xfrm>
              <a:off x="7048500" y="1542229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1E5D94-C2A7-4FB7-A5F6-459802BAF550}"/>
                </a:ext>
              </a:extLst>
            </p:cNvPr>
            <p:cNvSpPr/>
            <p:nvPr/>
          </p:nvSpPr>
          <p:spPr bwMode="auto">
            <a:xfrm>
              <a:off x="7048500" y="1716728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5B60657-436E-4F2D-865F-0C9960143D3C}"/>
                </a:ext>
              </a:extLst>
            </p:cNvPr>
            <p:cNvSpPr/>
            <p:nvPr/>
          </p:nvSpPr>
          <p:spPr bwMode="auto">
            <a:xfrm>
              <a:off x="7048500" y="1896728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425381F-2E93-4DF4-8AE8-44D9671B045E}"/>
                </a:ext>
              </a:extLst>
            </p:cNvPr>
            <p:cNvSpPr/>
            <p:nvPr/>
          </p:nvSpPr>
          <p:spPr bwMode="auto">
            <a:xfrm>
              <a:off x="7048500" y="2071227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BDC1EC7-ECCD-435E-ABAB-8A70222C9EBC}"/>
                </a:ext>
              </a:extLst>
            </p:cNvPr>
            <p:cNvSpPr/>
            <p:nvPr/>
          </p:nvSpPr>
          <p:spPr bwMode="auto">
            <a:xfrm>
              <a:off x="7048500" y="2256059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A033DFB-D40C-4800-BBCB-6C6A952984C7}"/>
                </a:ext>
              </a:extLst>
            </p:cNvPr>
            <p:cNvSpPr/>
            <p:nvPr/>
          </p:nvSpPr>
          <p:spPr bwMode="auto">
            <a:xfrm>
              <a:off x="7048500" y="2436059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5365266-1E46-4E26-8DB2-DB797352A36D}"/>
                </a:ext>
              </a:extLst>
            </p:cNvPr>
            <p:cNvSpPr/>
            <p:nvPr/>
          </p:nvSpPr>
          <p:spPr bwMode="auto">
            <a:xfrm>
              <a:off x="7049397" y="2616059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42D8960-D353-4C7F-AE1A-7FDC747F34D4}"/>
              </a:ext>
            </a:extLst>
          </p:cNvPr>
          <p:cNvGrpSpPr/>
          <p:nvPr/>
        </p:nvGrpSpPr>
        <p:grpSpPr>
          <a:xfrm>
            <a:off x="7188750" y="4099275"/>
            <a:ext cx="180897" cy="1253830"/>
            <a:chOff x="7048500" y="1542229"/>
            <a:chExt cx="180897" cy="125383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D84ECDB-C72A-4900-B992-6513B11D1E9E}"/>
                </a:ext>
              </a:extLst>
            </p:cNvPr>
            <p:cNvSpPr/>
            <p:nvPr/>
          </p:nvSpPr>
          <p:spPr bwMode="auto">
            <a:xfrm>
              <a:off x="7048500" y="1542229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D27F429-4594-4293-BF72-0B4F46DCA9BC}"/>
                </a:ext>
              </a:extLst>
            </p:cNvPr>
            <p:cNvSpPr/>
            <p:nvPr/>
          </p:nvSpPr>
          <p:spPr bwMode="auto">
            <a:xfrm>
              <a:off x="7048500" y="1716728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069FF49-DF24-4C56-85AD-0C6ACEA1D831}"/>
                </a:ext>
              </a:extLst>
            </p:cNvPr>
            <p:cNvSpPr/>
            <p:nvPr/>
          </p:nvSpPr>
          <p:spPr bwMode="auto">
            <a:xfrm>
              <a:off x="7048500" y="1896728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17E4F24-AAD9-42BE-AA39-8A81DCE7FD24}"/>
                </a:ext>
              </a:extLst>
            </p:cNvPr>
            <p:cNvSpPr/>
            <p:nvPr/>
          </p:nvSpPr>
          <p:spPr bwMode="auto">
            <a:xfrm>
              <a:off x="7048500" y="2071227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906A7F7-C34A-478C-8717-7DEA9E7943FB}"/>
                </a:ext>
              </a:extLst>
            </p:cNvPr>
            <p:cNvSpPr/>
            <p:nvPr/>
          </p:nvSpPr>
          <p:spPr bwMode="auto">
            <a:xfrm>
              <a:off x="7048500" y="2256059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77D7FB3-D359-4232-AB03-3D173FB1DDF5}"/>
                </a:ext>
              </a:extLst>
            </p:cNvPr>
            <p:cNvSpPr/>
            <p:nvPr/>
          </p:nvSpPr>
          <p:spPr bwMode="auto">
            <a:xfrm>
              <a:off x="7048500" y="2436059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BC1580E-4E17-4205-88F1-CEE070E628E3}"/>
                </a:ext>
              </a:extLst>
            </p:cNvPr>
            <p:cNvSpPr/>
            <p:nvPr/>
          </p:nvSpPr>
          <p:spPr bwMode="auto">
            <a:xfrm>
              <a:off x="7049397" y="2616059"/>
              <a:ext cx="180000" cy="1800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664A5CF-D6AF-4255-965C-47B7ECC92F3B}"/>
              </a:ext>
            </a:extLst>
          </p:cNvPr>
          <p:cNvSpPr txBox="1"/>
          <p:nvPr/>
        </p:nvSpPr>
        <p:spPr>
          <a:xfrm>
            <a:off x="6542531" y="3681292"/>
            <a:ext cx="1568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Negative vectors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E17D26-D6B4-48EE-97C4-CBC9C8B87281}"/>
              </a:ext>
            </a:extLst>
          </p:cNvPr>
          <p:cNvGrpSpPr/>
          <p:nvPr/>
        </p:nvGrpSpPr>
        <p:grpSpPr>
          <a:xfrm rot="16200000">
            <a:off x="7767883" y="4428923"/>
            <a:ext cx="108000" cy="577588"/>
            <a:chOff x="4370077" y="3165475"/>
            <a:chExt cx="108000" cy="57758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B452BFD-F52B-44B8-A400-F7AE37EBD73A}"/>
                </a:ext>
              </a:extLst>
            </p:cNvPr>
            <p:cNvSpPr/>
            <p:nvPr/>
          </p:nvSpPr>
          <p:spPr bwMode="auto">
            <a:xfrm>
              <a:off x="4370077" y="3165475"/>
              <a:ext cx="108000" cy="1080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62D9C9E-D806-4E0F-9AF6-3AFA955FB2D8}"/>
                </a:ext>
              </a:extLst>
            </p:cNvPr>
            <p:cNvSpPr/>
            <p:nvPr/>
          </p:nvSpPr>
          <p:spPr bwMode="auto">
            <a:xfrm>
              <a:off x="4370077" y="3400269"/>
              <a:ext cx="108000" cy="1080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930E000-F6B9-4847-8991-C5DB21BD33C3}"/>
                </a:ext>
              </a:extLst>
            </p:cNvPr>
            <p:cNvSpPr/>
            <p:nvPr/>
          </p:nvSpPr>
          <p:spPr bwMode="auto">
            <a:xfrm>
              <a:off x="4370077" y="3635063"/>
              <a:ext cx="108000" cy="1080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F953C73F-027A-4F9E-BED5-BD4EDFC13A31}"/>
              </a:ext>
            </a:extLst>
          </p:cNvPr>
          <p:cNvSpPr txBox="1"/>
          <p:nvPr/>
        </p:nvSpPr>
        <p:spPr>
          <a:xfrm>
            <a:off x="417588" y="4475852"/>
            <a:ext cx="2703056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Rene Ablaze &amp;amp; Jacinta - Secret 2k13 (Fallen Skies Edit) </a:t>
            </a:r>
            <a:endParaRPr lang="en-US" sz="12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ACD565-BCF0-4654-A3B4-A7F5378AAC65}"/>
              </a:ext>
            </a:extLst>
          </p:cNvPr>
          <p:cNvSpPr/>
          <p:nvPr/>
        </p:nvSpPr>
        <p:spPr bwMode="auto">
          <a:xfrm>
            <a:off x="8847681" y="3165358"/>
            <a:ext cx="1283888" cy="669822"/>
          </a:xfrm>
          <a:prstGeom prst="ellips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FC4AFEE-C351-4E26-A951-54209D2CA431}"/>
              </a:ext>
            </a:extLst>
          </p:cNvPr>
          <p:cNvSpPr txBox="1"/>
          <p:nvPr/>
        </p:nvSpPr>
        <p:spPr>
          <a:xfrm>
            <a:off x="8891012" y="3330992"/>
            <a:ext cx="1197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Classifier</a:t>
            </a:r>
          </a:p>
        </p:txBody>
      </p:sp>
      <p:sp>
        <p:nvSpPr>
          <p:cNvPr id="79" name="Right Brace 78">
            <a:extLst>
              <a:ext uri="{FF2B5EF4-FFF2-40B4-BE49-F238E27FC236}">
                <a16:creationId xmlns:a16="http://schemas.microsoft.com/office/drawing/2014/main" id="{55B5B7E4-AE52-41B0-A106-597242C37FA1}"/>
              </a:ext>
            </a:extLst>
          </p:cNvPr>
          <p:cNvSpPr/>
          <p:nvPr/>
        </p:nvSpPr>
        <p:spPr bwMode="auto">
          <a:xfrm>
            <a:off x="8110677" y="1567612"/>
            <a:ext cx="647700" cy="3909535"/>
          </a:xfrm>
          <a:prstGeom prst="rightBrace">
            <a:avLst>
              <a:gd name="adj1" fmla="val 36274"/>
              <a:gd name="adj2" fmla="val 50000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7F8183-1CA5-4235-A567-CAFE0EB9E691}"/>
              </a:ext>
            </a:extLst>
          </p:cNvPr>
          <p:cNvCxnSpPr>
            <a:cxnSpLocks/>
          </p:cNvCxnSpPr>
          <p:nvPr/>
        </p:nvCxnSpPr>
        <p:spPr bwMode="auto">
          <a:xfrm>
            <a:off x="10178826" y="3510536"/>
            <a:ext cx="519091" cy="75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589705A5-8575-47EC-9FF4-67B8F2427511}"/>
              </a:ext>
            </a:extLst>
          </p:cNvPr>
          <p:cNvSpPr/>
          <p:nvPr/>
        </p:nvSpPr>
        <p:spPr bwMode="auto">
          <a:xfrm>
            <a:off x="10745175" y="3240808"/>
            <a:ext cx="1414952" cy="586774"/>
          </a:xfrm>
          <a:prstGeom prst="ellips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63FE21-3312-43D0-8DB6-58189E6ED107}"/>
              </a:ext>
            </a:extLst>
          </p:cNvPr>
          <p:cNvSpPr txBox="1"/>
          <p:nvPr/>
        </p:nvSpPr>
        <p:spPr>
          <a:xfrm>
            <a:off x="10774985" y="3364918"/>
            <a:ext cx="1355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12471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763B-1257-4561-AEB2-6D26E90D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4780B-8DA3-4053-9087-8186B0A5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E7607-0887-4A73-B32B-1F1C2CE9DEBF}"/>
              </a:ext>
            </a:extLst>
          </p:cNvPr>
          <p:cNvSpPr txBox="1"/>
          <p:nvPr/>
        </p:nvSpPr>
        <p:spPr>
          <a:xfrm>
            <a:off x="238241" y="880135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One-hot encoding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8BADC-9D86-46ED-B6D3-4D5DE4DFA41C}"/>
              </a:ext>
            </a:extLst>
          </p:cNvPr>
          <p:cNvSpPr txBox="1"/>
          <p:nvPr/>
        </p:nvSpPr>
        <p:spPr>
          <a:xfrm>
            <a:off x="4860926" y="880135"/>
            <a:ext cx="280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Common bag of words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C093EB-89D0-446A-8725-419F9AA016C5}"/>
              </a:ext>
            </a:extLst>
          </p:cNvPr>
          <p:cNvSpPr/>
          <p:nvPr/>
        </p:nvSpPr>
        <p:spPr bwMode="auto">
          <a:xfrm>
            <a:off x="336551" y="1652447"/>
            <a:ext cx="1885951" cy="742950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449CA6-6C54-417B-9C65-AEA0201F526C}"/>
              </a:ext>
            </a:extLst>
          </p:cNvPr>
          <p:cNvSpPr txBox="1"/>
          <p:nvPr/>
        </p:nvSpPr>
        <p:spPr>
          <a:xfrm>
            <a:off x="288926" y="1337628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Original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5BAB0-2445-4C6B-BAD3-3A75D0AA9790}"/>
              </a:ext>
            </a:extLst>
          </p:cNvPr>
          <p:cNvSpPr txBox="1"/>
          <p:nvPr/>
        </p:nvSpPr>
        <p:spPr>
          <a:xfrm>
            <a:off x="469901" y="1763127"/>
            <a:ext cx="158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Have a good day.</a:t>
            </a:r>
          </a:p>
          <a:p>
            <a:r>
              <a:rPr lang="en-US" sz="1400" dirty="0">
                <a:solidFill>
                  <a:srgbClr val="000000"/>
                </a:solidFill>
              </a:rPr>
              <a:t>Have a great day.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0CBA1-492D-4AC2-AC70-176F242A7571}"/>
              </a:ext>
            </a:extLst>
          </p:cNvPr>
          <p:cNvSpPr txBox="1"/>
          <p:nvPr/>
        </p:nvSpPr>
        <p:spPr>
          <a:xfrm>
            <a:off x="1541465" y="2504446"/>
            <a:ext cx="1190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Vocabulary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5A7903-42B7-4941-9038-17DC86612C1F}"/>
              </a:ext>
            </a:extLst>
          </p:cNvPr>
          <p:cNvSpPr/>
          <p:nvPr/>
        </p:nvSpPr>
        <p:spPr bwMode="auto">
          <a:xfrm>
            <a:off x="1541466" y="2857720"/>
            <a:ext cx="2171700" cy="1426323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E9CF43-B679-4868-B87D-D42F4CD149E3}"/>
              </a:ext>
            </a:extLst>
          </p:cNvPr>
          <p:cNvSpPr txBox="1"/>
          <p:nvPr/>
        </p:nvSpPr>
        <p:spPr>
          <a:xfrm>
            <a:off x="1693865" y="2986105"/>
            <a:ext cx="866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“have”</a:t>
            </a:r>
          </a:p>
          <a:p>
            <a:r>
              <a:rPr lang="en-US" sz="1400" dirty="0">
                <a:solidFill>
                  <a:srgbClr val="000000"/>
                </a:solidFill>
              </a:rPr>
              <a:t>“a”</a:t>
            </a:r>
          </a:p>
          <a:p>
            <a:r>
              <a:rPr lang="en-US" sz="1400" dirty="0">
                <a:solidFill>
                  <a:srgbClr val="000000"/>
                </a:solidFill>
              </a:rPr>
              <a:t>“good”</a:t>
            </a:r>
          </a:p>
          <a:p>
            <a:r>
              <a:rPr lang="en-US" sz="1400" dirty="0">
                <a:solidFill>
                  <a:srgbClr val="000000"/>
                </a:solidFill>
              </a:rPr>
              <a:t>“day”</a:t>
            </a:r>
          </a:p>
          <a:p>
            <a:r>
              <a:rPr lang="en-US" sz="1400" dirty="0">
                <a:solidFill>
                  <a:srgbClr val="000000"/>
                </a:solidFill>
              </a:rPr>
              <a:t>“great”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6D5E381-8098-4C91-A51E-75E8AE4C2BC1}"/>
              </a:ext>
            </a:extLst>
          </p:cNvPr>
          <p:cNvSpPr/>
          <p:nvPr/>
        </p:nvSpPr>
        <p:spPr bwMode="auto">
          <a:xfrm>
            <a:off x="1036640" y="2564748"/>
            <a:ext cx="428625" cy="203817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DD4CB42-D840-4FC0-BEC3-AA89860A729E}"/>
              </a:ext>
            </a:extLst>
          </p:cNvPr>
          <p:cNvSpPr/>
          <p:nvPr/>
        </p:nvSpPr>
        <p:spPr bwMode="auto">
          <a:xfrm>
            <a:off x="462756" y="4966528"/>
            <a:ext cx="1576390" cy="742950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FE1A7A-D938-44F5-AD49-FED9B39478D6}"/>
              </a:ext>
            </a:extLst>
          </p:cNvPr>
          <p:cNvSpPr txBox="1"/>
          <p:nvPr/>
        </p:nvSpPr>
        <p:spPr>
          <a:xfrm>
            <a:off x="2603502" y="2986104"/>
            <a:ext cx="11953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[1,0,0,0,0]</a:t>
            </a:r>
          </a:p>
          <a:p>
            <a:r>
              <a:rPr lang="en-US" sz="1400" dirty="0">
                <a:solidFill>
                  <a:srgbClr val="000000"/>
                </a:solidFill>
              </a:rPr>
              <a:t>[0,1,0,0,0]</a:t>
            </a:r>
          </a:p>
          <a:p>
            <a:r>
              <a:rPr lang="en-US" sz="1400" dirty="0">
                <a:solidFill>
                  <a:srgbClr val="000000"/>
                </a:solidFill>
              </a:rPr>
              <a:t>[0,0,1,0,0]</a:t>
            </a:r>
          </a:p>
          <a:p>
            <a:r>
              <a:rPr lang="en-US" sz="1400" dirty="0">
                <a:solidFill>
                  <a:srgbClr val="000000"/>
                </a:solidFill>
              </a:rPr>
              <a:t>[0,0,0,1,0]</a:t>
            </a:r>
          </a:p>
          <a:p>
            <a:r>
              <a:rPr lang="en-US" sz="1400" dirty="0">
                <a:solidFill>
                  <a:srgbClr val="000000"/>
                </a:solidFill>
              </a:rPr>
              <a:t>[0,0,0,0,1]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48EE78-1C3C-40F5-8DA3-CF6FCD4CD4F2}"/>
              </a:ext>
            </a:extLst>
          </p:cNvPr>
          <p:cNvSpPr txBox="1"/>
          <p:nvPr/>
        </p:nvSpPr>
        <p:spPr>
          <a:xfrm>
            <a:off x="456804" y="4636878"/>
            <a:ext cx="157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Sentence vector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BA1D12-0EB4-4B1C-BAE6-6BAF04DE9336}"/>
              </a:ext>
            </a:extLst>
          </p:cNvPr>
          <p:cNvSpPr txBox="1"/>
          <p:nvPr/>
        </p:nvSpPr>
        <p:spPr>
          <a:xfrm>
            <a:off x="735410" y="5090898"/>
            <a:ext cx="1031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[1,1,1,1,0]</a:t>
            </a:r>
          </a:p>
          <a:p>
            <a:r>
              <a:rPr lang="en-US" sz="1400" dirty="0">
                <a:solidFill>
                  <a:srgbClr val="000000"/>
                </a:solidFill>
              </a:rPr>
              <a:t>[1,1,0,1,1]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E65B29-8214-46AC-97DD-EB55FCD24A02}"/>
              </a:ext>
            </a:extLst>
          </p:cNvPr>
          <p:cNvSpPr txBox="1"/>
          <p:nvPr/>
        </p:nvSpPr>
        <p:spPr>
          <a:xfrm>
            <a:off x="4908552" y="1189627"/>
            <a:ext cx="334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Words with similar meaning should be similar in the vector space.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D2AFD4-D940-4DD1-9A66-2A3F26573ADF}"/>
              </a:ext>
            </a:extLst>
          </p:cNvPr>
          <p:cNvSpPr txBox="1"/>
          <p:nvPr/>
        </p:nvSpPr>
        <p:spPr>
          <a:xfrm>
            <a:off x="8339140" y="1028522"/>
            <a:ext cx="29241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E.g.:</a:t>
            </a:r>
          </a:p>
          <a:p>
            <a:r>
              <a:rPr lang="en-US" sz="1400" dirty="0">
                <a:solidFill>
                  <a:srgbClr val="000000"/>
                </a:solidFill>
              </a:rPr>
              <a:t>Assume    “good” → [0,0,1,0,0]</a:t>
            </a:r>
          </a:p>
          <a:p>
            <a:r>
              <a:rPr lang="en-US" sz="1400" dirty="0">
                <a:solidFill>
                  <a:srgbClr val="000000"/>
                </a:solidFill>
              </a:rPr>
              <a:t>Want        “great” → [0,0,1.2,0,0]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3AF31E-10CB-4848-8B2C-E95E5CCEA7E9}"/>
              </a:ext>
            </a:extLst>
          </p:cNvPr>
          <p:cNvSpPr txBox="1"/>
          <p:nvPr/>
        </p:nvSpPr>
        <p:spPr>
          <a:xfrm>
            <a:off x="4927602" y="2042235"/>
            <a:ext cx="3419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Similar words appear in similar contexts.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DE7BD-1768-4DF1-9B05-8E3171C41A40}"/>
              </a:ext>
            </a:extLst>
          </p:cNvPr>
          <p:cNvSpPr txBox="1"/>
          <p:nvPr/>
        </p:nvSpPr>
        <p:spPr>
          <a:xfrm>
            <a:off x="8366127" y="1910739"/>
            <a:ext cx="1581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E.g.: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Have a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good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day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Have a </a:t>
            </a:r>
            <a:r>
              <a:rPr lang="en-US" sz="1400" dirty="0">
                <a:solidFill>
                  <a:srgbClr val="FFC000"/>
                </a:solidFill>
              </a:rPr>
              <a:t>great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day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1026" name="Picture 2" descr="[NLP] 秒懂词向量Word2vec的本质">
            <a:extLst>
              <a:ext uri="{FF2B5EF4-FFF2-40B4-BE49-F238E27FC236}">
                <a16:creationId xmlns:a16="http://schemas.microsoft.com/office/drawing/2014/main" id="{074BB854-75C0-42D4-898B-986F8B0C0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615" y="2985262"/>
            <a:ext cx="4429662" cy="2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83FBBA-0695-4BA0-9A51-EB5000B3BD46}"/>
              </a:ext>
            </a:extLst>
          </p:cNvPr>
          <p:cNvSpPr txBox="1"/>
          <p:nvPr/>
        </p:nvSpPr>
        <p:spPr>
          <a:xfrm>
            <a:off x="4930951" y="2677485"/>
            <a:ext cx="485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Train the following encoder-decoder: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EB0D04-8266-4692-852E-BDCEAC9FAD24}"/>
              </a:ext>
            </a:extLst>
          </p:cNvPr>
          <p:cNvSpPr txBox="1"/>
          <p:nvPr/>
        </p:nvSpPr>
        <p:spPr>
          <a:xfrm>
            <a:off x="4688285" y="2980922"/>
            <a:ext cx="904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“good”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DBA442-3648-4C89-AEED-CB87E7AC8DEC}"/>
              </a:ext>
            </a:extLst>
          </p:cNvPr>
          <p:cNvSpPr txBox="1"/>
          <p:nvPr/>
        </p:nvSpPr>
        <p:spPr>
          <a:xfrm>
            <a:off x="4991888" y="3243112"/>
            <a:ext cx="2886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0</a:t>
            </a:r>
          </a:p>
          <a:p>
            <a:r>
              <a:rPr lang="en-US" sz="1400" dirty="0">
                <a:solidFill>
                  <a:srgbClr val="00B0F0"/>
                </a:solidFill>
              </a:rPr>
              <a:t>0</a:t>
            </a:r>
          </a:p>
          <a:p>
            <a:r>
              <a:rPr lang="en-US" sz="1400" dirty="0">
                <a:solidFill>
                  <a:srgbClr val="00B0F0"/>
                </a:solidFill>
              </a:rPr>
              <a:t>1</a:t>
            </a:r>
          </a:p>
          <a:p>
            <a:r>
              <a:rPr lang="en-US" sz="1400" dirty="0">
                <a:solidFill>
                  <a:srgbClr val="00B0F0"/>
                </a:solidFill>
              </a:rPr>
              <a:t>0</a:t>
            </a:r>
          </a:p>
          <a:p>
            <a:r>
              <a:rPr lang="en-US" sz="1400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E893AD-59AA-468A-A30C-4D857C453048}"/>
              </a:ext>
            </a:extLst>
          </p:cNvPr>
          <p:cNvSpPr txBox="1"/>
          <p:nvPr/>
        </p:nvSpPr>
        <p:spPr>
          <a:xfrm>
            <a:off x="9947277" y="2981918"/>
            <a:ext cx="753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“day”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ED2B91-E7A4-4743-B484-1D33ABC9CBED}"/>
              </a:ext>
            </a:extLst>
          </p:cNvPr>
          <p:cNvSpPr txBox="1"/>
          <p:nvPr/>
        </p:nvSpPr>
        <p:spPr>
          <a:xfrm>
            <a:off x="10215704" y="3796135"/>
            <a:ext cx="2886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F52820-7B12-4B00-A743-F08D6DAE5867}"/>
              </a:ext>
            </a:extLst>
          </p:cNvPr>
          <p:cNvSpPr txBox="1"/>
          <p:nvPr/>
        </p:nvSpPr>
        <p:spPr>
          <a:xfrm>
            <a:off x="4688285" y="4412663"/>
            <a:ext cx="904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“great”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3F42D9-B26B-45E1-8D9F-AC957DA86832}"/>
              </a:ext>
            </a:extLst>
          </p:cNvPr>
          <p:cNvSpPr txBox="1"/>
          <p:nvPr/>
        </p:nvSpPr>
        <p:spPr>
          <a:xfrm>
            <a:off x="5001942" y="4712966"/>
            <a:ext cx="2886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0</a:t>
            </a:r>
          </a:p>
          <a:p>
            <a:r>
              <a:rPr lang="en-US" sz="1400" dirty="0">
                <a:solidFill>
                  <a:srgbClr val="FFC000"/>
                </a:solidFill>
              </a:rPr>
              <a:t>0</a:t>
            </a:r>
          </a:p>
          <a:p>
            <a:r>
              <a:rPr lang="en-US" sz="1400" dirty="0">
                <a:solidFill>
                  <a:srgbClr val="FFC000"/>
                </a:solidFill>
              </a:rPr>
              <a:t>0</a:t>
            </a:r>
          </a:p>
          <a:p>
            <a:r>
              <a:rPr lang="en-US" sz="1400" dirty="0">
                <a:solidFill>
                  <a:srgbClr val="FFC000"/>
                </a:solidFill>
              </a:rPr>
              <a:t>0</a:t>
            </a:r>
          </a:p>
          <a:p>
            <a:r>
              <a:rPr lang="en-US" sz="1400" dirty="0">
                <a:solidFill>
                  <a:srgbClr val="FFC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A171C32-4F94-462B-98AF-0062B58923C0}"/>
                  </a:ext>
                </a:extLst>
              </p:cNvPr>
              <p:cNvSpPr txBox="1"/>
              <p:nvPr/>
            </p:nvSpPr>
            <p:spPr>
              <a:xfrm>
                <a:off x="5001942" y="5985864"/>
                <a:ext cx="2895600" cy="578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B0F0"/>
                    </a:solidFill>
                  </a:rPr>
                  <a:t>“good” 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sz="14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400" b="0" dirty="0">
                    <a:solidFill>
                      <a:srgbClr val="FFC000"/>
                    </a:solidFill>
                  </a:rPr>
                  <a:t>“great” 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5,1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sz="1400" b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A171C32-4F94-462B-98AF-0062B589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942" y="5985864"/>
                <a:ext cx="2895600" cy="578620"/>
              </a:xfrm>
              <a:prstGeom prst="rect">
                <a:avLst/>
              </a:prstGeom>
              <a:blipFill>
                <a:blip r:embed="rId3"/>
                <a:stretch>
                  <a:fillRect l="-632" t="-1053"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B0DCB7E-2CBF-4EC7-8D6C-5DC5E56A4D32}"/>
              </a:ext>
            </a:extLst>
          </p:cNvPr>
          <p:cNvSpPr txBox="1"/>
          <p:nvPr/>
        </p:nvSpPr>
        <p:spPr>
          <a:xfrm>
            <a:off x="7676193" y="6121285"/>
            <a:ext cx="2051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Should be very similar.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915E3-98EB-473E-A12C-BF65B4CC001D}"/>
              </a:ext>
            </a:extLst>
          </p:cNvPr>
          <p:cNvSpPr txBox="1"/>
          <p:nvPr/>
        </p:nvSpPr>
        <p:spPr>
          <a:xfrm>
            <a:off x="2290713" y="5614118"/>
            <a:ext cx="2171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Skip-gram</a:t>
            </a:r>
          </a:p>
          <a:p>
            <a:r>
              <a:rPr lang="en-US" sz="1400" b="1" dirty="0">
                <a:solidFill>
                  <a:srgbClr val="7030A0"/>
                </a:solidFill>
              </a:rPr>
              <a:t>BERT ()</a:t>
            </a:r>
          </a:p>
          <a:p>
            <a:r>
              <a:rPr lang="en-US" sz="1400" b="1" dirty="0">
                <a:solidFill>
                  <a:srgbClr val="7030A0"/>
                </a:solidFill>
              </a:rPr>
              <a:t>Word2vec function</a:t>
            </a:r>
          </a:p>
          <a:p>
            <a:endParaRPr 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80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7BFD-B6C5-4AC4-AD3C-BC65A87B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8FABA-8853-4253-8FAF-AD6CBD21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284BAA-D9D3-4096-A945-6FA30DA5E53B}"/>
              </a:ext>
            </a:extLst>
          </p:cNvPr>
          <p:cNvSpPr txBox="1"/>
          <p:nvPr/>
        </p:nvSpPr>
        <p:spPr>
          <a:xfrm>
            <a:off x="894672" y="905939"/>
            <a:ext cx="196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Decision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C731D-B14E-43AA-9238-A521D90422A8}"/>
              </a:ext>
            </a:extLst>
          </p:cNvPr>
          <p:cNvSpPr txBox="1"/>
          <p:nvPr/>
        </p:nvSpPr>
        <p:spPr>
          <a:xfrm>
            <a:off x="680366" y="3646060"/>
            <a:ext cx="2372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Support vector machine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8ACB85-EE65-438E-9E9D-147C8E212D3C}"/>
              </a:ext>
            </a:extLst>
          </p:cNvPr>
          <p:cNvSpPr txBox="1"/>
          <p:nvPr/>
        </p:nvSpPr>
        <p:spPr>
          <a:xfrm>
            <a:off x="4742925" y="814619"/>
            <a:ext cx="221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Feedforward neural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F8136-BD86-4B0A-80BB-6B694F7F0ECF}"/>
              </a:ext>
            </a:extLst>
          </p:cNvPr>
          <p:cNvSpPr txBox="1"/>
          <p:nvPr/>
        </p:nvSpPr>
        <p:spPr>
          <a:xfrm>
            <a:off x="4856046" y="3800645"/>
            <a:ext cx="199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LSTM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33FCA-3675-4B62-B34C-BFCE30BCC74B}"/>
              </a:ext>
            </a:extLst>
          </p:cNvPr>
          <p:cNvSpPr txBox="1"/>
          <p:nvPr/>
        </p:nvSpPr>
        <p:spPr>
          <a:xfrm>
            <a:off x="8851768" y="798533"/>
            <a:ext cx="2007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Transformer (SOA)</a:t>
            </a:r>
          </a:p>
        </p:txBody>
      </p:sp>
      <p:pic>
        <p:nvPicPr>
          <p:cNvPr id="1028" name="Picture 4" descr="Decision Tree - Overview, Decision Types, Applications">
            <a:extLst>
              <a:ext uri="{FF2B5EF4-FFF2-40B4-BE49-F238E27FC236}">
                <a16:creationId xmlns:a16="http://schemas.microsoft.com/office/drawing/2014/main" id="{B5EEF341-2289-46A0-A24F-A3E480C5E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7" y="1275271"/>
            <a:ext cx="2551216" cy="230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upport-vector machine - Wikipedia">
            <a:extLst>
              <a:ext uri="{FF2B5EF4-FFF2-40B4-BE49-F238E27FC236}">
                <a16:creationId xmlns:a16="http://schemas.microsoft.com/office/drawing/2014/main" id="{1237D68B-65C2-4FA4-8136-F9CDFF563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83" y="4452057"/>
            <a:ext cx="2261461" cy="220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eed Forward Neural Network Definition | DeepAI">
            <a:extLst>
              <a:ext uri="{FF2B5EF4-FFF2-40B4-BE49-F238E27FC236}">
                <a16:creationId xmlns:a16="http://schemas.microsoft.com/office/drawing/2014/main" id="{8F9D9D74-5A4D-47B1-821D-809BBAEA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80" y="1647120"/>
            <a:ext cx="2988169" cy="179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rstanding LSTM Networks -- colah&amp;#39;s blog">
            <a:extLst>
              <a:ext uri="{FF2B5EF4-FFF2-40B4-BE49-F238E27FC236}">
                <a16:creationId xmlns:a16="http://schemas.microsoft.com/office/drawing/2014/main" id="{26BB74B5-D05E-41AD-8593-6F16A98F1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786" y="4284807"/>
            <a:ext cx="2782718" cy="216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ransformers In NLP | State-Of-The-Art-Models">
            <a:extLst>
              <a:ext uri="{FF2B5EF4-FFF2-40B4-BE49-F238E27FC236}">
                <a16:creationId xmlns:a16="http://schemas.microsoft.com/office/drawing/2014/main" id="{CE56FC0B-A89A-4093-9994-97DF18DE7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881" y="1563518"/>
            <a:ext cx="35814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16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triangle" w="med" len="lg"/>
          <a:tailEnd type="triangl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triangle" w="med" len="med"/>
          <a:tailEnd type="triangl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b="1" dirty="0" smtClean="0">
            <a:solidFill>
              <a:srgbClr val="7030A0"/>
            </a:solidFill>
          </a:defRPr>
        </a:defPPr>
      </a:lstStyle>
    </a:tx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8529</TotalTime>
  <Words>525</Words>
  <Application>Microsoft Office PowerPoint</Application>
  <PresentationFormat>Widescreen</PresentationFormat>
  <Paragraphs>154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Tahoma</vt:lpstr>
      <vt:lpstr>Times New Roman</vt:lpstr>
      <vt:lpstr>Verdana</vt:lpstr>
      <vt:lpstr>Wingdings</vt:lpstr>
      <vt:lpstr>Office Theme</vt:lpstr>
      <vt:lpstr>Ocean</vt:lpstr>
      <vt:lpstr>PowerPoint Presentation</vt:lpstr>
      <vt:lpstr>Outline</vt:lpstr>
      <vt:lpstr>Objectives and Significance</vt:lpstr>
      <vt:lpstr>Background (1)</vt:lpstr>
      <vt:lpstr>Background (2)</vt:lpstr>
      <vt:lpstr>Data description</vt:lpstr>
      <vt:lpstr>Schematic</vt:lpstr>
      <vt:lpstr>Word embedding</vt:lpstr>
      <vt:lpstr>Classifier</vt:lpstr>
      <vt:lpstr>Milestone and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Tang Jianan</dc:creator>
  <cp:lastModifiedBy>Tang Jianan</cp:lastModifiedBy>
  <cp:revision>755</cp:revision>
  <dcterms:created xsi:type="dcterms:W3CDTF">2019-10-29T23:26:14Z</dcterms:created>
  <dcterms:modified xsi:type="dcterms:W3CDTF">2022-01-08T01:23:10Z</dcterms:modified>
</cp:coreProperties>
</file>