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0" r:id="rId5"/>
    <p:sldId id="262" r:id="rId6"/>
    <p:sldId id="263" r:id="rId7"/>
    <p:sldId id="265" r:id="rId8"/>
    <p:sldId id="267" r:id="rId9"/>
    <p:sldId id="268" r:id="rId10"/>
    <p:sldId id="269" r:id="rId11"/>
    <p:sldId id="274" r:id="rId12"/>
    <p:sldId id="275" r:id="rId13"/>
    <p:sldId id="276" r:id="rId14"/>
    <p:sldId id="278" r:id="rId15"/>
    <p:sldId id="280" r:id="rId16"/>
    <p:sldId id="28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png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捕获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828020" y="6985"/>
            <a:ext cx="1363980" cy="4248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0.xml"/><Relationship Id="rId3" Type="http://schemas.openxmlformats.org/officeDocument/2006/relationships/image" Target="../media/image12.png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04.xml"/><Relationship Id="rId5" Type="http://schemas.openxmlformats.org/officeDocument/2006/relationships/image" Target="../media/image1.png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image" Target="../media/image13.png"/><Relationship Id="rId1" Type="http://schemas.openxmlformats.org/officeDocument/2006/relationships/tags" Target="../tags/tag10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5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107.xml"/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8.xml"/><Relationship Id="rId2" Type="http://schemas.openxmlformats.org/officeDocument/2006/relationships/image" Target="../media/image1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80.xml"/><Relationship Id="rId15" Type="http://schemas.openxmlformats.org/officeDocument/2006/relationships/image" Target="../media/image1.png"/><Relationship Id="rId14" Type="http://schemas.openxmlformats.org/officeDocument/2006/relationships/tags" Target="../tags/tag79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8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84.xml"/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88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image" Target="../media/image7.png"/><Relationship Id="rId1" Type="http://schemas.openxmlformats.org/officeDocument/2006/relationships/tags" Target="../tags/tag85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92.xml"/><Relationship Id="rId5" Type="http://schemas.openxmlformats.org/officeDocument/2006/relationships/image" Target="../media/image1.png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image" Target="../media/image9.png"/><Relationship Id="rId1" Type="http://schemas.openxmlformats.org/officeDocument/2006/relationships/tags" Target="../tags/tag8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97.xml"/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武器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知识图谱大作业</a:t>
            </a:r>
            <a:endParaRPr lang="zh-CN" altLang="en-US"/>
          </a:p>
          <a:p>
            <a:r>
              <a:rPr lang="en-US" altLang="zh-CN"/>
              <a:t>19AI </a:t>
            </a:r>
            <a:r>
              <a:rPr lang="zh-CN" altLang="en-US"/>
              <a:t>王品正</a:t>
            </a:r>
            <a:r>
              <a:rPr lang="en-US" altLang="zh-CN"/>
              <a:t> </a:t>
            </a:r>
            <a:r>
              <a:rPr lang="zh-CN" altLang="en-US"/>
              <a:t>丁誉洋</a:t>
            </a:r>
            <a:r>
              <a:rPr lang="en-US" altLang="zh-CN"/>
              <a:t> </a:t>
            </a:r>
            <a:r>
              <a:rPr lang="zh-CN" altLang="en-US"/>
              <a:t>邹征涛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03.</a:t>
            </a:r>
            <a:r>
              <a:rPr lang="zh-CN" altLang="en-US"/>
              <a:t>图谱构建过程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1490345"/>
            <a:ext cx="10968990" cy="22332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>
                <a:sym typeface="+mn-ea"/>
              </a:rPr>
              <a:t>概念层、实体层构建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对于概念层，我们在</a:t>
            </a:r>
            <a:r>
              <a:rPr lang="en-US" altLang="zh-CN" dirty="0">
                <a:sym typeface="+mn-ea"/>
              </a:rPr>
              <a:t>http://www.wuqibaike.com/</a:t>
            </a:r>
            <a:r>
              <a:rPr lang="zh-CN" altLang="en-US" dirty="0">
                <a:sym typeface="+mn-ea"/>
              </a:rPr>
              <a:t>的目录页上进行爬取，而实体层则在目录页下进行爬取。在获得概念层的三元组形式的数据之后，我们将他们保存在了</a:t>
            </a:r>
            <a:r>
              <a:rPr lang="en-US" altLang="zh-CN" dirty="0">
                <a:sym typeface="+mn-ea"/>
              </a:rPr>
              <a:t>Json</a:t>
            </a:r>
            <a:r>
              <a:rPr lang="zh-CN" altLang="en-US" dirty="0">
                <a:sym typeface="+mn-ea"/>
              </a:rPr>
              <a:t>文件中，之后再将爬取的三元组形式的实体数据保存在同一个</a:t>
            </a:r>
            <a:r>
              <a:rPr lang="en-US" altLang="zh-CN" dirty="0">
                <a:sym typeface="+mn-ea"/>
              </a:rPr>
              <a:t>Json</a:t>
            </a:r>
            <a:r>
              <a:rPr lang="zh-CN" altLang="en-US" dirty="0">
                <a:sym typeface="+mn-ea"/>
              </a:rPr>
              <a:t>文件中。最后使用</a:t>
            </a:r>
            <a:r>
              <a:rPr lang="en-US" altLang="zh-CN" dirty="0">
                <a:sym typeface="+mn-ea"/>
              </a:rPr>
              <a:t>protege</a:t>
            </a:r>
            <a:r>
              <a:rPr lang="zh-CN" altLang="en-US" dirty="0">
                <a:sym typeface="+mn-ea"/>
              </a:rPr>
              <a:t>进行校验，是否发生构建上的错误。</a:t>
            </a:r>
            <a:endParaRPr lang="zh-CN" altLang="en-US" dirty="0">
              <a:sym typeface="+mn-ea"/>
            </a:endParaRPr>
          </a:p>
        </p:txBody>
      </p:sp>
      <p:pic>
        <p:nvPicPr>
          <p:cNvPr id="4" name="图片 3" descr="捕获6"/>
          <p:cNvPicPr>
            <a:picLocks noChangeAspect="1"/>
          </p:cNvPicPr>
          <p:nvPr/>
        </p:nvPicPr>
        <p:blipFill>
          <a:blip r:embed="rId3"/>
          <a:srcRect t="6833" b="786"/>
          <a:stretch>
            <a:fillRect/>
          </a:stretch>
        </p:blipFill>
        <p:spPr>
          <a:xfrm>
            <a:off x="608330" y="3905885"/>
            <a:ext cx="8168640" cy="2463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76970" y="6032500"/>
            <a:ext cx="2312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bg1">
                    <a:lumMod val="85000"/>
                  </a:schemeClr>
                </a:solidFill>
              </a:rPr>
              <a:t>Json</a:t>
            </a:r>
            <a:r>
              <a:rPr lang="zh-CN" altLang="en-US" sz="1600">
                <a:solidFill>
                  <a:schemeClr val="bg1">
                    <a:lumMod val="85000"/>
                  </a:schemeClr>
                </a:solidFill>
              </a:rPr>
              <a:t>文件摘取</a:t>
            </a:r>
            <a:endParaRPr lang="zh-CN" altLang="en-US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:\Users\ASUS\Desktop\捕获7.PNG捕获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6381" t="104" r="46975" b="394"/>
          <a:stretch>
            <a:fillRect/>
          </a:stretch>
        </p:blipFill>
        <p:spPr>
          <a:xfrm>
            <a:off x="5489575" y="414655"/>
            <a:ext cx="6212840" cy="603123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612775" y="2784475"/>
            <a:ext cx="4876800" cy="3034665"/>
          </a:xfrm>
          <a:prstGeom prst="rect">
            <a:avLst/>
          </a:prstGeom>
          <a:noFill/>
        </p:spPr>
        <p:txBody>
          <a:bodyPr wrap="square" rtlCol="0">
            <a:normAutofit fontScale="25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sz="9335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实体属性挂载</a:t>
            </a:r>
            <a:endParaRPr lang="zh-CN" altLang="en-US" sz="9335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sz="9335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实体间关系搭建</a:t>
            </a:r>
            <a:endParaRPr lang="zh-CN" altLang="en-US" sz="9335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sz="9335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简单问答库构建</a:t>
            </a:r>
            <a:endParaRPr lang="zh-CN" altLang="en-US" sz="9335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7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zh-CN" altLang="en-US" sz="7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我们将实体间的关系当做实体间属性的一部分，一起挂载在实体上。实体间关系是通过在</a:t>
            </a:r>
            <a:r>
              <a:rPr lang="en-US" altLang="zh-CN" sz="7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</a:t>
            </a:r>
            <a:r>
              <a:rPr lang="zh-CN" altLang="en-US" sz="7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实体所属的页面上爬取到的</a:t>
            </a:r>
            <a:r>
              <a:rPr lang="en-US" altLang="zh-CN" sz="7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</a:t>
            </a:r>
            <a:r>
              <a:rPr lang="zh-CN" altLang="en-US" sz="7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实体，以及</a:t>
            </a:r>
            <a:r>
              <a:rPr lang="en-US" altLang="zh-CN" sz="7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A,B</a:t>
            </a:r>
            <a:r>
              <a:rPr lang="zh-CN" altLang="en-US" sz="7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之间的上下文确定的。简单问答库提取出现次数较多的属性进行提问，也挂载在实体上。</a:t>
            </a:r>
            <a:endParaRPr lang="zh-CN" altLang="en-US" sz="8000"/>
          </a:p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endParaRPr lang="zh-CN" altLang="en-US" sz="280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612775" y="1795145"/>
            <a:ext cx="4876800" cy="98933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en-US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03.</a:t>
            </a:r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图谱构建过程</a:t>
            </a:r>
            <a:endParaRPr lang="zh-CN" altLang="en-US" sz="3600"/>
          </a:p>
          <a:p>
            <a:pPr algn="l"/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90380" y="6445885"/>
            <a:ext cx="2312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bg1">
                    <a:lumMod val="85000"/>
                  </a:schemeClr>
                </a:solidFill>
              </a:rPr>
              <a:t>Json</a:t>
            </a:r>
            <a:r>
              <a:rPr lang="zh-CN" altLang="en-US" sz="1600">
                <a:solidFill>
                  <a:schemeClr val="bg1">
                    <a:lumMod val="85000"/>
                  </a:schemeClr>
                </a:solidFill>
              </a:rPr>
              <a:t>文件摘取</a:t>
            </a:r>
            <a:endParaRPr lang="zh-CN" altLang="en-US" sz="160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图片 2" descr="捕获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7390" y="0"/>
            <a:ext cx="1324610" cy="4127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03.</a:t>
            </a:r>
            <a:r>
              <a:rPr lang="zh-CN" altLang="en-US"/>
              <a:t>图谱构建过程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1591945"/>
          </a:xfrm>
        </p:spPr>
        <p:txBody>
          <a:bodyPr/>
          <a:p>
            <a:r>
              <a:rPr lang="zh-CN" altLang="en-US" sz="2800"/>
              <a:t>补充媒资内容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   </a:t>
            </a:r>
            <a:r>
              <a:rPr lang="zh-CN" altLang="en-US"/>
              <a:t>在所有其他内容构建完成之后，我们又爬取了相应的媒资内容，在爬取完所有图片的网页链接之后，再将他们下载到文件夹内。</a:t>
            </a:r>
            <a:endParaRPr lang="zh-CN" altLang="en-US"/>
          </a:p>
        </p:txBody>
      </p:sp>
      <p:pic>
        <p:nvPicPr>
          <p:cNvPr id="4" name="图片 3" descr="捕获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3021965"/>
            <a:ext cx="10968990" cy="34613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51010" y="6483350"/>
            <a:ext cx="22263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buClrTx/>
              <a:buSzTx/>
              <a:buFontTx/>
            </a:pPr>
            <a:r>
              <a:rPr lang="en-US" altLang="zh-CN" sz="1600">
                <a:solidFill>
                  <a:schemeClr val="bg1">
                    <a:lumMod val="85000"/>
                  </a:schemeClr>
                </a:solidFill>
              </a:rPr>
              <a:t>媒资库摘取</a:t>
            </a:r>
            <a:endParaRPr lang="en-US" altLang="zh-CN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04.</a:t>
            </a:r>
            <a:r>
              <a:rPr lang="zh-CN" altLang="en-US"/>
              <a:t>图谱构建心得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/>
              <a:t>我们的图谱中，所有节点都被标号，为了后续便于访问，</a:t>
            </a:r>
            <a:r>
              <a:rPr lang="zh-CN" altLang="en-US" b="1"/>
              <a:t>编号为六位由数字组成从小到大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/>
              <a:t>后面的概念的上下位关系，实体与概念的上下位关系，实体间的关系边都是由</a:t>
            </a:r>
            <a:r>
              <a:rPr lang="zh-CN" altLang="en-US" b="1"/>
              <a:t>[连向实体名，连向实体名的编号]</a:t>
            </a:r>
            <a:r>
              <a:rPr lang="zh-CN" altLang="en-US"/>
              <a:t>组成。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/>
              <a:t>在数据清洗的过程中，为了去除一些边缘数据，如游戏中的虚拟道具等等，采取的措施是：先爬取所有的实体属性，再根据实体属性的出现次数进行第一遍筛选，筛选出有效属性，再根据每个实体所具有的有效属性取筛选实体，同时在一定程度上也保证了实体的质量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/>
              <a:t>从结果看，经过以上清洗，数据规模减小，但质量有所提升，下面的问题是实体与上位概念的匹配，因为爬到的数据有一部分是无具体分类的，所以不能有效挂载到概念上，对于这部分数据进行第二轮清洗。事实上，这些数据独立于网站本身的分类树，经过观察，质量也不是很高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/>
              <a:t>经过两轮清洗，剩下将近一万条数据。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/>
              <a:t>接下来就是一些去除属性中一些无用的标识符（如"\n","\r"等等），根据页内图片链接去爬取图片等等。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/>
              <a:t>对于实体间的关系，我们并没有明确定义，而是在处理数据中形成，比如关系“前型级”“次型级”等等，经过观测，这些实体间关系也大都是比较有意义的（具体的方法是查看属性值是否在实体中出现）。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b="1" u="sng"/>
              <a:t>据上所述：我们注重了知识图谱联系相对紧密的图结构的构造，无孤立节点，并且关系边表示明确，节点定义也比较清晰</a:t>
            </a:r>
            <a:endParaRPr lang="zh-CN" altLang="en-US" b="1" u="sng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05.</a:t>
            </a:r>
            <a:r>
              <a:rPr lang="zh-CN" altLang="en-US"/>
              <a:t>资源列表附录</a:t>
            </a:r>
            <a:endParaRPr lang="zh-CN" altLang="en-US"/>
          </a:p>
        </p:txBody>
      </p:sp>
      <p:pic>
        <p:nvPicPr>
          <p:cNvPr id="5" name="内容占位符 4" descr="捕获1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8330" y="1313815"/>
            <a:ext cx="5177155" cy="1833880"/>
          </a:xfrm>
          <a:prstGeom prst="rect">
            <a:avLst/>
          </a:prstGeom>
        </p:spPr>
      </p:pic>
      <p:pic>
        <p:nvPicPr>
          <p:cNvPr id="6" name="内容占位符 5" descr="捕获1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8330" y="3752215"/>
            <a:ext cx="5176520" cy="1123950"/>
          </a:xfrm>
          <a:prstGeom prst="rect">
            <a:avLst/>
          </a:prstGeom>
        </p:spPr>
      </p:pic>
      <p:pic>
        <p:nvPicPr>
          <p:cNvPr id="7" name="图片 6" descr="捕获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980" y="1313815"/>
            <a:ext cx="5260340" cy="46958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12795" y="3147695"/>
            <a:ext cx="24726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bg1">
                    <a:lumMod val="85000"/>
                  </a:schemeClr>
                </a:solidFill>
              </a:rPr>
              <a:t>所有代码合集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173730" y="4876165"/>
            <a:ext cx="26117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buClrTx/>
              <a:buSzTx/>
              <a:buFontTx/>
            </a:pPr>
            <a:r>
              <a:rPr lang="en-US" altLang="zh-CN" sz="1600">
                <a:solidFill>
                  <a:schemeClr val="bg1">
                    <a:lumMod val="85000"/>
                  </a:schemeClr>
                </a:solidFill>
              </a:rPr>
              <a:t>所有文件合集</a:t>
            </a:r>
            <a:endParaRPr lang="en-US" altLang="zh-CN" sz="16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01990" y="6009640"/>
            <a:ext cx="32753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buClrTx/>
              <a:buSzTx/>
              <a:buFontTx/>
            </a:pPr>
            <a:r>
              <a:rPr lang="en-US" altLang="zh-CN" sz="1600">
                <a:solidFill>
                  <a:schemeClr val="bg1">
                    <a:lumMod val="85000"/>
                  </a:schemeClr>
                </a:solidFill>
              </a:rPr>
              <a:t>最终图谱部分截取</a:t>
            </a:r>
            <a:endParaRPr lang="en-US" altLang="zh-CN" sz="160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" name="图片 10" descr="捕获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7390" y="0"/>
            <a:ext cx="1324610" cy="4127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4afbfbedab64034f027a98faa3c379310b551d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8875" y="0"/>
            <a:ext cx="9874250" cy="6211570"/>
          </a:xfrm>
          <a:prstGeom prst="rect">
            <a:avLst/>
          </a:prstGeom>
        </p:spPr>
      </p:pic>
      <p:pic>
        <p:nvPicPr>
          <p:cNvPr id="11" name="图片 10" descr="捕获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390" y="0"/>
            <a:ext cx="1324610" cy="4127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99160" y="4616450"/>
            <a:ext cx="103936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800" b="1"/>
              <a:t>Thanks</a:t>
            </a:r>
            <a:endParaRPr lang="en-US" altLang="zh-CN" sz="8800" b="1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/>
          <p:cNvCxnSpPr/>
          <p:nvPr>
            <p:custDataLst>
              <p:tags r:id="rId1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88709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875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4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5768975" y="1789430"/>
            <a:ext cx="817880" cy="64516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36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  <a:endParaRPr lang="en-US" altLang="zh-CN" sz="36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6706235" y="1789430"/>
            <a:ext cx="4418965" cy="645160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p>
            <a:pPr marL="0" indent="0" algn="l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组员分工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5768975" y="2653030"/>
            <a:ext cx="817880" cy="64516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36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  <a:endParaRPr lang="en-US" altLang="zh-CN" sz="3600" b="1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5768975" y="3516630"/>
            <a:ext cx="817880" cy="64516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36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  <a:endParaRPr lang="en-US" altLang="zh-CN" sz="36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9"/>
            </p:custDataLst>
          </p:nvPr>
        </p:nvSpPr>
        <p:spPr>
          <a:xfrm>
            <a:off x="5768975" y="4380230"/>
            <a:ext cx="817880" cy="64516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36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04.</a:t>
            </a:r>
            <a:endParaRPr lang="en-US" altLang="zh-CN" sz="36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10"/>
            </p:custDataLst>
          </p:nvPr>
        </p:nvSpPr>
        <p:spPr>
          <a:xfrm>
            <a:off x="5768975" y="5243830"/>
            <a:ext cx="817880" cy="64516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36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05.</a:t>
            </a:r>
            <a:endParaRPr lang="en-US" altLang="zh-CN" sz="36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1"/>
            </p:custDataLst>
          </p:nvPr>
        </p:nvSpPr>
        <p:spPr>
          <a:xfrm>
            <a:off x="6706235" y="2653030"/>
            <a:ext cx="4418965" cy="645160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p>
            <a:pPr marL="0" indent="0" algn="l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图谱数据情况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12"/>
            </p:custDataLst>
          </p:nvPr>
        </p:nvSpPr>
        <p:spPr>
          <a:xfrm>
            <a:off x="6706235" y="3516630"/>
            <a:ext cx="4418965" cy="645160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p>
            <a:pPr marL="0" indent="0" algn="l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图谱构建过程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3"/>
            </p:custDataLst>
          </p:nvPr>
        </p:nvSpPr>
        <p:spPr>
          <a:xfrm>
            <a:off x="6706235" y="4380230"/>
            <a:ext cx="4418965" cy="645160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p>
            <a:pPr marL="0" indent="0" algn="l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图谱构建心得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14"/>
            </p:custDataLst>
          </p:nvPr>
        </p:nvSpPr>
        <p:spPr>
          <a:xfrm>
            <a:off x="6706235" y="5240020"/>
            <a:ext cx="4418965" cy="645160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p>
            <a:pPr fontAlgn="auto">
              <a:lnSpc>
                <a:spcPct val="11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资源列表附录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 descr="捕获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867390" y="0"/>
            <a:ext cx="1324610" cy="412750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altLang="zh-CN"/>
              <a:t>01.</a:t>
            </a:r>
            <a:r>
              <a:rPr lang="zh-CN" altLang="en-US"/>
              <a:t>组员分工</a:t>
            </a:r>
            <a:endParaRPr lang="zh-CN" altLang="en-US"/>
          </a:p>
        </p:txBody>
      </p:sp>
      <p:pic>
        <p:nvPicPr>
          <p:cNvPr id="4" name="内容占位符 3" descr="QQ图片20210618214634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15010" y="1458595"/>
            <a:ext cx="3096000" cy="3096000"/>
          </a:xfrm>
          <a:prstGeom prst="rect">
            <a:avLst/>
          </a:prstGeom>
        </p:spPr>
      </p:pic>
      <p:pic>
        <p:nvPicPr>
          <p:cNvPr id="5" name="图片 4" descr="QQ图片202106182147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680" y="1452245"/>
            <a:ext cx="3096000" cy="3090208"/>
          </a:xfrm>
          <a:prstGeom prst="rect">
            <a:avLst/>
          </a:prstGeom>
        </p:spPr>
      </p:pic>
      <p:pic>
        <p:nvPicPr>
          <p:cNvPr id="6" name="图片 5" descr="QQ图片20210618214800"/>
          <p:cNvPicPr/>
          <p:nvPr/>
        </p:nvPicPr>
        <p:blipFill>
          <a:blip r:embed="rId5"/>
          <a:stretch>
            <a:fillRect/>
          </a:stretch>
        </p:blipFill>
        <p:spPr>
          <a:xfrm>
            <a:off x="8380095" y="1458595"/>
            <a:ext cx="3096000" cy="3096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5010" y="4964430"/>
            <a:ext cx="3096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/>
              <a:t>丁誉洋</a:t>
            </a:r>
            <a:endParaRPr lang="zh-CN" altLang="en-US" sz="2400" b="1"/>
          </a:p>
          <a:p>
            <a:pPr algn="ctr"/>
            <a:r>
              <a:rPr lang="zh-CN" altLang="en-US" sz="2400" b="1"/>
              <a:t>爬取实体属性</a:t>
            </a:r>
            <a:endParaRPr lang="zh-CN" altLang="en-US" sz="2400" b="1"/>
          </a:p>
        </p:txBody>
      </p:sp>
      <p:sp>
        <p:nvSpPr>
          <p:cNvPr id="8" name="文本框 7"/>
          <p:cNvSpPr txBox="1"/>
          <p:nvPr/>
        </p:nvSpPr>
        <p:spPr>
          <a:xfrm>
            <a:off x="4544695" y="4964430"/>
            <a:ext cx="3096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/>
              <a:t>王品正</a:t>
            </a:r>
            <a:endParaRPr lang="zh-CN" altLang="en-US" sz="2400" b="1"/>
          </a:p>
          <a:p>
            <a:pPr algn="ctr"/>
            <a:r>
              <a:rPr lang="zh-CN" altLang="en-US" sz="2400" b="1"/>
              <a:t>概念层和实体层构建</a:t>
            </a:r>
            <a:endParaRPr lang="zh-CN" altLang="en-US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8373745" y="4964430"/>
            <a:ext cx="30956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/>
              <a:t>邹征涛</a:t>
            </a:r>
            <a:endParaRPr lang="zh-CN" altLang="en-US" sz="2400" b="1"/>
          </a:p>
          <a:p>
            <a:pPr algn="ctr"/>
            <a:r>
              <a:rPr lang="zh-CN" altLang="en-US" sz="2400" b="1"/>
              <a:t>简单问答库</a:t>
            </a:r>
            <a:endParaRPr lang="zh-CN" altLang="en-US" sz="2400" b="1"/>
          </a:p>
          <a:p>
            <a:pPr algn="ctr"/>
            <a:r>
              <a:rPr lang="en-US" altLang="zh-CN" sz="2400" b="1"/>
              <a:t>PPT</a:t>
            </a:r>
            <a:r>
              <a:rPr lang="zh-CN" altLang="en-US" sz="2400" b="1"/>
              <a:t>汇总</a:t>
            </a:r>
            <a:endParaRPr lang="zh-CN" altLang="en-US" sz="2400" b="1"/>
          </a:p>
        </p:txBody>
      </p:sp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zh-CN"/>
              <a:t>02.</a:t>
            </a:r>
            <a:r>
              <a:rPr lang="zh-CN" altLang="en-US"/>
              <a:t>图谱数据情况</a:t>
            </a:r>
            <a:br>
              <a:rPr lang="zh-CN" altLang="en-US"/>
            </a:br>
            <a:br>
              <a:rPr lang="zh-CN" altLang="en-US"/>
            </a:br>
            <a:r>
              <a:rPr lang="zh-CN" altLang="en-US" sz="2665" b="0"/>
              <a:t>从致远舰到</a:t>
            </a:r>
            <a:r>
              <a:rPr lang="en-US" altLang="zh-CN" sz="2665" b="0"/>
              <a:t>056 </a:t>
            </a:r>
            <a:r>
              <a:rPr lang="zh-CN" altLang="en-US" sz="2665" b="0"/>
              <a:t>从唐刀到东风-</a:t>
            </a:r>
            <a:r>
              <a:rPr lang="en-US" altLang="zh-CN" sz="2665" b="0"/>
              <a:t>41</a:t>
            </a:r>
            <a:endParaRPr lang="en-US" altLang="zh-CN" sz="2665" b="0"/>
          </a:p>
        </p:txBody>
      </p:sp>
      <p:pic>
        <p:nvPicPr>
          <p:cNvPr id="12" name="内容占位符 11" descr="东风-41洲际战略弹道导弹受阅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46520" y="2470150"/>
            <a:ext cx="5130639" cy="3420000"/>
          </a:xfrm>
          <a:prstGeom prst="rect">
            <a:avLst/>
          </a:prstGeom>
        </p:spPr>
      </p:pic>
      <p:pic>
        <p:nvPicPr>
          <p:cNvPr id="11" name="内容占位符 10" descr="509淮安号056型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8330" y="2470150"/>
            <a:ext cx="5129999" cy="3420000"/>
          </a:xfrm>
          <a:prstGeom prst="rect">
            <a:avLst/>
          </a:prstGeom>
        </p:spPr>
      </p:pic>
      <p:pic>
        <p:nvPicPr>
          <p:cNvPr id="3" name="图片 2" descr="捕获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7390" y="0"/>
            <a:ext cx="1324610" cy="4127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:\Users\ASUS\Desktop\捕获.PNG捕获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11163" t="22669" r="9602"/>
          <a:stretch>
            <a:fillRect/>
          </a:stretch>
        </p:blipFill>
        <p:spPr>
          <a:xfrm>
            <a:off x="463550" y="1932305"/>
            <a:ext cx="5466080" cy="4234815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7022465" y="2500630"/>
            <a:ext cx="4472305" cy="366649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Protege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中的概念层概要和实体层部分摘取。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6617970" y="690880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ctr"/>
            <a:r>
              <a:rPr lang="en-US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02.</a:t>
            </a:r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图谱数据情况</a:t>
            </a:r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捕获2"/>
          <p:cNvPicPr>
            <a:picLocks noChangeAspect="1"/>
          </p:cNvPicPr>
          <p:nvPr/>
        </p:nvPicPr>
        <p:blipFill>
          <a:blip r:embed="rId5"/>
          <a:srcRect l="645"/>
          <a:stretch>
            <a:fillRect/>
          </a:stretch>
        </p:blipFill>
        <p:spPr>
          <a:xfrm>
            <a:off x="3697605" y="1932305"/>
            <a:ext cx="3324860" cy="4234815"/>
          </a:xfrm>
          <a:prstGeom prst="rect">
            <a:avLst/>
          </a:prstGeom>
        </p:spPr>
      </p:pic>
      <p:pic>
        <p:nvPicPr>
          <p:cNvPr id="3" name="图片 2" descr="捕获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7390" y="0"/>
            <a:ext cx="1324610" cy="4127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:\Users\ASUS\Desktop\图片1.png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7522" r="7522"/>
          <a:stretch>
            <a:fillRect/>
          </a:stretch>
        </p:blipFill>
        <p:spPr>
          <a:xfrm>
            <a:off x="6102986" y="777241"/>
            <a:ext cx="5476240" cy="547624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612775" y="2586990"/>
            <a:ext cx="4876800" cy="366649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sym typeface="Arial" panose="020B0604020202020204" pitchFamily="34" charset="0"/>
              </a:rPr>
              <a:t>本组构建的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sym typeface="Arial" panose="020B0604020202020204" pitchFamily="34" charset="0"/>
              </a:rPr>
              <a:t>武器知识图谱：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sym typeface="Arial" panose="020B0604020202020204" pitchFamily="34" charset="0"/>
              </a:rPr>
              <a:t>概念层：共有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sym typeface="Arial" panose="020B0604020202020204" pitchFamily="34" charset="0"/>
              </a:rPr>
              <a:t>三层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sym typeface="Arial" panose="020B0604020202020204" pitchFamily="34" charset="0"/>
              </a:rPr>
              <a:t>160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sym typeface="Arial" panose="020B0604020202020204" pitchFamily="34" charset="0"/>
              </a:rPr>
              <a:t>个概念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+mn-ea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sym typeface="Arial" panose="020B0604020202020204" pitchFamily="34" charset="0"/>
              </a:rPr>
              <a:t>实体层：共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sym typeface="Arial" panose="020B0604020202020204" pitchFamily="34" charset="0"/>
              </a:rPr>
              <a:t>8891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sym typeface="Arial" panose="020B0604020202020204" pitchFamily="34" charset="0"/>
              </a:rPr>
              <a:t>个武器实体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612775" y="777240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ctr"/>
            <a:r>
              <a:rPr lang="en-US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02.</a:t>
            </a:r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图谱数据情况</a:t>
            </a:r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捕获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7390" y="0"/>
            <a:ext cx="1324610" cy="4127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03.</a:t>
            </a:r>
            <a:r>
              <a:rPr lang="zh-CN" altLang="en-US"/>
              <a:t>图谱构建过程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主要资料爬取</a:t>
            </a:r>
            <a:endParaRPr lang="zh-CN" altLang="en-US" sz="2800"/>
          </a:p>
          <a:p>
            <a:r>
              <a:rPr lang="zh-CN" altLang="en-US" sz="2800"/>
              <a:t>概念层构建</a:t>
            </a:r>
            <a:endParaRPr lang="zh-CN" altLang="en-US" sz="2800"/>
          </a:p>
          <a:p>
            <a:r>
              <a:rPr lang="zh-CN" altLang="en-US" sz="2800"/>
              <a:t>实体层构建</a:t>
            </a:r>
            <a:endParaRPr lang="zh-CN" altLang="en-US" sz="2800"/>
          </a:p>
          <a:p>
            <a:r>
              <a:rPr lang="zh-CN" altLang="en-US" sz="2800"/>
              <a:t>实体属性挂载</a:t>
            </a:r>
            <a:endParaRPr lang="zh-CN" altLang="en-US" sz="2800"/>
          </a:p>
          <a:p>
            <a:r>
              <a:rPr lang="zh-CN" altLang="en-US" sz="2800"/>
              <a:t>实体间关系搭建</a:t>
            </a:r>
            <a:endParaRPr lang="zh-CN" altLang="en-US" sz="2800"/>
          </a:p>
          <a:p>
            <a:r>
              <a:rPr lang="zh-CN" altLang="en-US" sz="2800"/>
              <a:t>简单问答库的构建</a:t>
            </a:r>
            <a:endParaRPr lang="zh-CN" altLang="en-US" sz="2800"/>
          </a:p>
          <a:p>
            <a:r>
              <a:rPr lang="zh-CN" altLang="en-US" sz="2800"/>
              <a:t>补充媒资内容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03.</a:t>
            </a:r>
            <a:r>
              <a:rPr lang="zh-CN" altLang="zh-CN"/>
              <a:t>图谱构建过程</a:t>
            </a:r>
            <a:endParaRPr lang="zh-CN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1490345"/>
            <a:ext cx="10968990" cy="4748530"/>
          </a:xfrm>
        </p:spPr>
        <p:txBody>
          <a:bodyPr/>
          <a:lstStyle/>
          <a:p>
            <a:r>
              <a:rPr lang="zh-CN" altLang="en-US" sz="2800" dirty="0"/>
              <a:t>主要资料爬取</a:t>
            </a:r>
            <a:endParaRPr lang="zh-CN" altLang="en-US" sz="2800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我们使用了</a:t>
            </a:r>
            <a:r>
              <a:rPr lang="en-US" altLang="zh-CN" dirty="0"/>
              <a:t>Python</a:t>
            </a:r>
            <a:r>
              <a:rPr lang="zh-CN" altLang="en-US" dirty="0"/>
              <a:t>作为工具，利用</a:t>
            </a:r>
            <a:r>
              <a:rPr lang="en-US" altLang="zh-CN" dirty="0"/>
              <a:t>Python</a:t>
            </a:r>
            <a:r>
              <a:rPr lang="zh-CN" altLang="en-US" dirty="0"/>
              <a:t>中的</a:t>
            </a:r>
            <a:r>
              <a:rPr lang="en-US" altLang="zh-CN" dirty="0"/>
              <a:t>Scrapy</a:t>
            </a:r>
            <a:r>
              <a:rPr lang="zh-CN" altLang="en-US" dirty="0"/>
              <a:t>库，对以下两个网站进行了资料的爬取：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http://www.wuqibaike.com/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http://zh.wikipedia.org/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由于</a:t>
            </a:r>
            <a:r>
              <a:rPr lang="en-US" altLang="zh-CN" dirty="0">
                <a:sym typeface="+mn-ea"/>
              </a:rPr>
              <a:t>http://www.wuqibaike.com/</a:t>
            </a:r>
            <a:r>
              <a:rPr lang="zh-CN" altLang="en-US" dirty="0">
                <a:sym typeface="+mn-ea"/>
              </a:rPr>
              <a:t>是一个众包网站，虽然网站结构清晰易于爬取数据，但可信度难以得到保证，于是我们又对维基百科中与武器相关的部分进行了爬取，用于核实数据的真实性。</a:t>
            </a:r>
            <a:endParaRPr lang="en-US" altLang="zh-CN" dirty="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 b="0"/>
              <a:t>爬虫代码摘取</a:t>
            </a:r>
            <a:endParaRPr lang="zh-CN" altLang="en-US" sz="2800" b="0"/>
          </a:p>
        </p:txBody>
      </p:sp>
      <p:pic>
        <p:nvPicPr>
          <p:cNvPr id="5" name="内容占位符 4" descr="捕获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635" y="1501775"/>
            <a:ext cx="5786120" cy="4334510"/>
          </a:xfrm>
          <a:prstGeom prst="rect">
            <a:avLst/>
          </a:prstGeom>
        </p:spPr>
      </p:pic>
      <p:pic>
        <p:nvPicPr>
          <p:cNvPr id="6" name="内容占位符 5" descr="捕获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86120" y="1501140"/>
            <a:ext cx="6405880" cy="4334510"/>
          </a:xfrm>
          <a:prstGeom prst="rect">
            <a:avLst/>
          </a:prstGeom>
        </p:spPr>
      </p:pic>
      <p:pic>
        <p:nvPicPr>
          <p:cNvPr id="8" name="图片 7" descr="捕获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7390" y="8255"/>
            <a:ext cx="1324610" cy="4127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14*d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VALUE" val="1520*1520"/>
  <p:tag name="KSO_WM_UNIT_TYPE" val="d"/>
  <p:tag name="KSO_WM_UNIT_INDEX" val="1"/>
  <p:tag name="KSO_WM_UNIT_SUPPORT_UNIT_TYPE" val="[&quot;all&quot;]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14*f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14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4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67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4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081_4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081_4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5*l_h_i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5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1_1"/>
  <p:tag name="KSO_WM_UNIT_SHOW_EDIT_AREA_INDICATION" val="1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5*l_h_i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5*l_h_i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5*l_h_i*1_4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5*l_h_i*1_5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5*l_h_f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2_1"/>
  <p:tag name="KSO_WM_UNIT_SHOW_EDIT_AREA_INDICATION" val="1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5*l_h_f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3_1"/>
  <p:tag name="KSO_WM_UNIT_SHOW_EDIT_AREA_INDICATION" val="1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5*l_h_f*1_4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4_1"/>
  <p:tag name="KSO_WM_UNIT_SHOW_EDIT_AREA_INDICATION" val="1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5*l_h_f*1_5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5_1"/>
  <p:tag name="KSO_WM_UNIT_SHOW_EDIT_AREA_INDICATION" val="1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5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8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82.xml><?xml version="1.0" encoding="utf-8"?>
<p:tagLst xmlns:p="http://schemas.openxmlformats.org/presentationml/2006/main">
  <p:tag name="KSO_WM_UNIT_PLACING_PICTURE_USER_VIEWPORT" val="{&quot;height&quot;:7495,&quot;width&quot;:7495}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14*d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VALUE" val="1520*1520"/>
  <p:tag name="KSO_WM_UNIT_TYPE" val="d"/>
  <p:tag name="KSO_WM_UNIT_INDEX" val="1"/>
  <p:tag name="KSO_WM_UNIT_SUPPORT_UNIT_TYPE" val="[&quot;all&quot;]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14*f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14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14*d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VALUE" val="1520*1520"/>
  <p:tag name="KSO_WM_UNIT_TYPE" val="d"/>
  <p:tag name="KSO_WM_UNIT_INDEX" val="1"/>
  <p:tag name="KSO_WM_UNIT_SUPPORT_UNIT_TYPE" val="[&quot;all&quot;]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14*f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14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95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99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1536</Words>
  <Application>WPS 演示</Application>
  <PresentationFormat>宽屏</PresentationFormat>
  <Paragraphs>120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黑体</vt:lpstr>
      <vt:lpstr>Office 主题​​</vt:lpstr>
      <vt:lpstr>武器</vt:lpstr>
      <vt:lpstr>PowerPoint 演示文稿</vt:lpstr>
      <vt:lpstr>01.组员分工</vt:lpstr>
      <vt:lpstr>02.图谱数据情况  从致远舰到056 从唐刀到东风-41</vt:lpstr>
      <vt:lpstr>PowerPoint 演示文稿</vt:lpstr>
      <vt:lpstr>PowerPoint 演示文稿</vt:lpstr>
      <vt:lpstr>03.图谱构建过程</vt:lpstr>
      <vt:lpstr>单击此处添加标题</vt:lpstr>
      <vt:lpstr>PowerPoint 演示文稿</vt:lpstr>
      <vt:lpstr>单击此处添加标题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Tyri9ue</cp:lastModifiedBy>
  <cp:revision>159</cp:revision>
  <dcterms:created xsi:type="dcterms:W3CDTF">2019-06-19T02:08:00Z</dcterms:created>
  <dcterms:modified xsi:type="dcterms:W3CDTF">2021-06-19T05:12:24Z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744F369EF8A7460086FB4B7E06CF36AA</vt:lpwstr>
  </property>
</Properties>
</file>