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3" r:id="rId14"/>
    <p:sldId id="274" r:id="rId15"/>
    <p:sldId id="267" r:id="rId16"/>
    <p:sldId id="272" r:id="rId17"/>
    <p:sldId id="268" r:id="rId18"/>
    <p:sldId id="269" r:id="rId19"/>
    <p:sldId id="270" r:id="rId20"/>
    <p:sldId id="271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FOERqN5GMZcQpmPMDlUp3c3Mi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FEB7E-930B-494C-9B21-6536DA09E8F7}">
  <a:tblStyle styleId="{271FEB7E-930B-494C-9B21-6536DA09E8F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  <a:fill>
          <a:solidFill>
            <a:srgbClr val="D4D4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4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7"/>
    <p:restoredTop sz="94618"/>
  </p:normalViewPr>
  <p:slideViewPr>
    <p:cSldViewPr snapToGrid="0" snapToObjects="1">
      <p:cViewPr varScale="1">
        <p:scale>
          <a:sx n="113" d="100"/>
          <a:sy n="113" d="100"/>
        </p:scale>
        <p:origin x="200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7446A-DDAA-7245-BEB1-1ECBF71489D7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47FE4-2217-6842-A7EF-937F1E83E4A3}">
      <dgm:prSet phldrT="[Text]"/>
      <dgm:spPr/>
      <dgm:t>
        <a:bodyPr/>
        <a:lstStyle/>
        <a:p>
          <a:r>
            <a:rPr lang="en-US" dirty="0" err="1"/>
            <a:t>DealFactory</a:t>
          </a:r>
          <a:endParaRPr lang="en-US" dirty="0"/>
        </a:p>
      </dgm:t>
    </dgm:pt>
    <dgm:pt modelId="{61E8E693-7FEC-4E40-8299-C11321BB05DE}" type="parTrans" cxnId="{5B9D1D0E-1C16-C842-BBEB-B3758C3779AF}">
      <dgm:prSet/>
      <dgm:spPr/>
      <dgm:t>
        <a:bodyPr/>
        <a:lstStyle/>
        <a:p>
          <a:endParaRPr lang="en-US"/>
        </a:p>
      </dgm:t>
    </dgm:pt>
    <dgm:pt modelId="{F2850E87-9065-9E4F-AB25-1D9626A572E3}" type="sibTrans" cxnId="{5B9D1D0E-1C16-C842-BBEB-B3758C3779AF}">
      <dgm:prSet/>
      <dgm:spPr/>
      <dgm:t>
        <a:bodyPr/>
        <a:lstStyle/>
        <a:p>
          <a:endParaRPr lang="en-US"/>
        </a:p>
      </dgm:t>
    </dgm:pt>
    <dgm:pt modelId="{5B3A5855-9F34-8E4A-9CE4-F46F188BFA4C}">
      <dgm:prSet phldrT="[Text]" custT="1"/>
      <dgm:spPr/>
      <dgm:t>
        <a:bodyPr/>
        <a:lstStyle/>
        <a:p>
          <a:r>
            <a:rPr lang="en-US" sz="2400" dirty="0"/>
            <a:t>Deal</a:t>
          </a:r>
        </a:p>
      </dgm:t>
    </dgm:pt>
    <dgm:pt modelId="{53277449-4E39-8542-A435-551838D03956}" type="parTrans" cxnId="{E9D22A40-8D9E-2A45-B4CF-3FF89C724EB6}">
      <dgm:prSet/>
      <dgm:spPr/>
      <dgm:t>
        <a:bodyPr/>
        <a:lstStyle/>
        <a:p>
          <a:endParaRPr lang="en-US"/>
        </a:p>
      </dgm:t>
    </dgm:pt>
    <dgm:pt modelId="{6377CD81-33FF-6245-84F8-CB1D7FF28184}" type="sibTrans" cxnId="{E9D22A40-8D9E-2A45-B4CF-3FF89C724EB6}">
      <dgm:prSet/>
      <dgm:spPr/>
      <dgm:t>
        <a:bodyPr/>
        <a:lstStyle/>
        <a:p>
          <a:endParaRPr lang="en-US"/>
        </a:p>
      </dgm:t>
    </dgm:pt>
    <dgm:pt modelId="{B6123CA2-7798-C44C-944A-EFED9273F218}">
      <dgm:prSet phldrT="[Text]"/>
      <dgm:spPr/>
      <dgm:t>
        <a:bodyPr/>
        <a:lstStyle/>
        <a:p>
          <a:r>
            <a:rPr lang="en-US" dirty="0" err="1"/>
            <a:t>TokenFactory</a:t>
          </a:r>
          <a:endParaRPr lang="en-US" dirty="0"/>
        </a:p>
      </dgm:t>
    </dgm:pt>
    <dgm:pt modelId="{9B044B23-EBFE-7944-A2A2-A15DBF23D5A2}" type="parTrans" cxnId="{1C487962-1798-B64D-BFB8-C14155B96011}">
      <dgm:prSet/>
      <dgm:spPr/>
      <dgm:t>
        <a:bodyPr/>
        <a:lstStyle/>
        <a:p>
          <a:endParaRPr lang="en-US"/>
        </a:p>
      </dgm:t>
    </dgm:pt>
    <dgm:pt modelId="{C529FA17-F098-0045-BAA0-7A1505F32C26}" type="sibTrans" cxnId="{1C487962-1798-B64D-BFB8-C14155B96011}">
      <dgm:prSet/>
      <dgm:spPr/>
      <dgm:t>
        <a:bodyPr/>
        <a:lstStyle/>
        <a:p>
          <a:endParaRPr lang="en-US"/>
        </a:p>
      </dgm:t>
    </dgm:pt>
    <dgm:pt modelId="{52800A0C-B18A-6747-9ED4-B1CCDD83FF9B}">
      <dgm:prSet phldrT="[Text]" custT="1"/>
      <dgm:spPr/>
      <dgm:t>
        <a:bodyPr/>
        <a:lstStyle/>
        <a:p>
          <a:r>
            <a:rPr lang="en-US" sz="2400" dirty="0"/>
            <a:t>Token</a:t>
          </a:r>
        </a:p>
      </dgm:t>
    </dgm:pt>
    <dgm:pt modelId="{B0F381FE-967D-054C-A3CC-34800478ED6B}" type="parTrans" cxnId="{7421F949-24A8-B04A-A391-AA8C3AF29719}">
      <dgm:prSet/>
      <dgm:spPr/>
      <dgm:t>
        <a:bodyPr/>
        <a:lstStyle/>
        <a:p>
          <a:endParaRPr lang="en-US"/>
        </a:p>
      </dgm:t>
    </dgm:pt>
    <dgm:pt modelId="{8873AA14-3B30-0F4B-96A6-380357387F3D}" type="sibTrans" cxnId="{7421F949-24A8-B04A-A391-AA8C3AF29719}">
      <dgm:prSet/>
      <dgm:spPr/>
      <dgm:t>
        <a:bodyPr/>
        <a:lstStyle/>
        <a:p>
          <a:endParaRPr lang="en-US"/>
        </a:p>
      </dgm:t>
    </dgm:pt>
    <dgm:pt modelId="{0F87BC60-D3B7-244C-B600-AC098642F666}" type="pres">
      <dgm:prSet presAssocID="{7687446A-DDAA-7245-BEB1-1ECBF71489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07588-32D7-C249-9F02-36E107ED5CD4}" type="pres">
      <dgm:prSet presAssocID="{EF347FE4-2217-6842-A7EF-937F1E83E4A3}" presName="root" presStyleCnt="0"/>
      <dgm:spPr/>
    </dgm:pt>
    <dgm:pt modelId="{51EF5D6F-4193-0E4A-8DF6-69695410B3A6}" type="pres">
      <dgm:prSet presAssocID="{EF347FE4-2217-6842-A7EF-937F1E83E4A3}" presName="rootComposite" presStyleCnt="0"/>
      <dgm:spPr/>
    </dgm:pt>
    <dgm:pt modelId="{0ACDD521-59E0-5642-B2C3-876CA182C9A7}" type="pres">
      <dgm:prSet presAssocID="{EF347FE4-2217-6842-A7EF-937F1E83E4A3}" presName="rootText" presStyleLbl="node1" presStyleIdx="0" presStyleCnt="2" custLinFactNeighborX="1017" custLinFactNeighborY="-80349"/>
      <dgm:spPr/>
    </dgm:pt>
    <dgm:pt modelId="{C6CFD4CF-0B67-3945-8284-AC00C1196D2D}" type="pres">
      <dgm:prSet presAssocID="{EF347FE4-2217-6842-A7EF-937F1E83E4A3}" presName="rootConnector" presStyleLbl="node1" presStyleIdx="0" presStyleCnt="2"/>
      <dgm:spPr/>
    </dgm:pt>
    <dgm:pt modelId="{9289AB77-1177-FF4C-B5ED-96161444A99B}" type="pres">
      <dgm:prSet presAssocID="{EF347FE4-2217-6842-A7EF-937F1E83E4A3}" presName="childShape" presStyleCnt="0"/>
      <dgm:spPr/>
    </dgm:pt>
    <dgm:pt modelId="{12292C1D-44BC-4A4E-A76C-236E3FAA15DF}" type="pres">
      <dgm:prSet presAssocID="{53277449-4E39-8542-A435-551838D03956}" presName="Name13" presStyleLbl="parChTrans1D2" presStyleIdx="0" presStyleCnt="2"/>
      <dgm:spPr/>
    </dgm:pt>
    <dgm:pt modelId="{1918E154-74BF-0C4E-8E2E-BD398A9BA17B}" type="pres">
      <dgm:prSet presAssocID="{5B3A5855-9F34-8E4A-9CE4-F46F188BFA4C}" presName="childText" presStyleLbl="bgAcc1" presStyleIdx="0" presStyleCnt="2" custLinFactNeighborX="-406" custLinFactNeighborY="-10017">
        <dgm:presLayoutVars>
          <dgm:bulletEnabled val="1"/>
        </dgm:presLayoutVars>
      </dgm:prSet>
      <dgm:spPr/>
    </dgm:pt>
    <dgm:pt modelId="{9EB070A1-CB79-AD4F-8568-5A7A76158904}" type="pres">
      <dgm:prSet presAssocID="{B6123CA2-7798-C44C-944A-EFED9273F218}" presName="root" presStyleCnt="0"/>
      <dgm:spPr/>
    </dgm:pt>
    <dgm:pt modelId="{4C33EE98-1216-9544-A81B-0B4F3B36DBEB}" type="pres">
      <dgm:prSet presAssocID="{B6123CA2-7798-C44C-944A-EFED9273F218}" presName="rootComposite" presStyleCnt="0"/>
      <dgm:spPr/>
    </dgm:pt>
    <dgm:pt modelId="{E5AEC9A1-ED44-934D-8A31-368131E06DD5}" type="pres">
      <dgm:prSet presAssocID="{B6123CA2-7798-C44C-944A-EFED9273F218}" presName="rootText" presStyleLbl="node1" presStyleIdx="1" presStyleCnt="2" custLinFactNeighborX="551" custLinFactNeighborY="-80348"/>
      <dgm:spPr/>
    </dgm:pt>
    <dgm:pt modelId="{691BDBC8-A76F-7A45-9978-8CFF3B4E30FA}" type="pres">
      <dgm:prSet presAssocID="{B6123CA2-7798-C44C-944A-EFED9273F218}" presName="rootConnector" presStyleLbl="node1" presStyleIdx="1" presStyleCnt="2"/>
      <dgm:spPr/>
    </dgm:pt>
    <dgm:pt modelId="{AF2AB2D6-159C-DB41-821D-8467A7A0DF7A}" type="pres">
      <dgm:prSet presAssocID="{B6123CA2-7798-C44C-944A-EFED9273F218}" presName="childShape" presStyleCnt="0"/>
      <dgm:spPr/>
    </dgm:pt>
    <dgm:pt modelId="{AEACDA0C-8106-5546-A9B3-4CAC21CDDD65}" type="pres">
      <dgm:prSet presAssocID="{B0F381FE-967D-054C-A3CC-34800478ED6B}" presName="Name13" presStyleLbl="parChTrans1D2" presStyleIdx="1" presStyleCnt="2"/>
      <dgm:spPr/>
    </dgm:pt>
    <dgm:pt modelId="{FE9B1115-095A-7346-B7CF-53EA67051BB4}" type="pres">
      <dgm:prSet presAssocID="{52800A0C-B18A-6747-9ED4-B1CCDD83FF9B}" presName="childText" presStyleLbl="bgAcc1" presStyleIdx="1" presStyleCnt="2" custLinFactNeighborX="-1231" custLinFactNeighborY="-10017">
        <dgm:presLayoutVars>
          <dgm:bulletEnabled val="1"/>
        </dgm:presLayoutVars>
      </dgm:prSet>
      <dgm:spPr/>
    </dgm:pt>
  </dgm:ptLst>
  <dgm:cxnLst>
    <dgm:cxn modelId="{784EB000-C126-9847-9B89-0F82FEC9D3AF}" type="presOf" srcId="{5B3A5855-9F34-8E4A-9CE4-F46F188BFA4C}" destId="{1918E154-74BF-0C4E-8E2E-BD398A9BA17B}" srcOrd="0" destOrd="0" presId="urn:microsoft.com/office/officeart/2005/8/layout/hierarchy3"/>
    <dgm:cxn modelId="{B5B5EB02-9580-E241-B22E-FD85F2627E0E}" type="presOf" srcId="{52800A0C-B18A-6747-9ED4-B1CCDD83FF9B}" destId="{FE9B1115-095A-7346-B7CF-53EA67051BB4}" srcOrd="0" destOrd="0" presId="urn:microsoft.com/office/officeart/2005/8/layout/hierarchy3"/>
    <dgm:cxn modelId="{5B9D1D0E-1C16-C842-BBEB-B3758C3779AF}" srcId="{7687446A-DDAA-7245-BEB1-1ECBF71489D7}" destId="{EF347FE4-2217-6842-A7EF-937F1E83E4A3}" srcOrd="0" destOrd="0" parTransId="{61E8E693-7FEC-4E40-8299-C11321BB05DE}" sibTransId="{F2850E87-9065-9E4F-AB25-1D9626A572E3}"/>
    <dgm:cxn modelId="{0233E228-4196-3C49-B0AA-62D5952E2F3C}" type="presOf" srcId="{B6123CA2-7798-C44C-944A-EFED9273F218}" destId="{691BDBC8-A76F-7A45-9978-8CFF3B4E30FA}" srcOrd="1" destOrd="0" presId="urn:microsoft.com/office/officeart/2005/8/layout/hierarchy3"/>
    <dgm:cxn modelId="{4E706E2E-9548-9D4C-B649-86B2DBA65C03}" type="presOf" srcId="{B6123CA2-7798-C44C-944A-EFED9273F218}" destId="{E5AEC9A1-ED44-934D-8A31-368131E06DD5}" srcOrd="0" destOrd="0" presId="urn:microsoft.com/office/officeart/2005/8/layout/hierarchy3"/>
    <dgm:cxn modelId="{E9D22A40-8D9E-2A45-B4CF-3FF89C724EB6}" srcId="{EF347FE4-2217-6842-A7EF-937F1E83E4A3}" destId="{5B3A5855-9F34-8E4A-9CE4-F46F188BFA4C}" srcOrd="0" destOrd="0" parTransId="{53277449-4E39-8542-A435-551838D03956}" sibTransId="{6377CD81-33FF-6245-84F8-CB1D7FF28184}"/>
    <dgm:cxn modelId="{7421F949-24A8-B04A-A391-AA8C3AF29719}" srcId="{B6123CA2-7798-C44C-944A-EFED9273F218}" destId="{52800A0C-B18A-6747-9ED4-B1CCDD83FF9B}" srcOrd="0" destOrd="0" parTransId="{B0F381FE-967D-054C-A3CC-34800478ED6B}" sibTransId="{8873AA14-3B30-0F4B-96A6-380357387F3D}"/>
    <dgm:cxn modelId="{C3DB4350-B722-D848-AC7D-5A64F5EC7E4E}" type="presOf" srcId="{EF347FE4-2217-6842-A7EF-937F1E83E4A3}" destId="{0ACDD521-59E0-5642-B2C3-876CA182C9A7}" srcOrd="0" destOrd="0" presId="urn:microsoft.com/office/officeart/2005/8/layout/hierarchy3"/>
    <dgm:cxn modelId="{1C487962-1798-B64D-BFB8-C14155B96011}" srcId="{7687446A-DDAA-7245-BEB1-1ECBF71489D7}" destId="{B6123CA2-7798-C44C-944A-EFED9273F218}" srcOrd="1" destOrd="0" parTransId="{9B044B23-EBFE-7944-A2A2-A15DBF23D5A2}" sibTransId="{C529FA17-F098-0045-BAA0-7A1505F32C26}"/>
    <dgm:cxn modelId="{B62A087A-02DB-1A41-89C7-E41E9673BD66}" type="presOf" srcId="{EF347FE4-2217-6842-A7EF-937F1E83E4A3}" destId="{C6CFD4CF-0B67-3945-8284-AC00C1196D2D}" srcOrd="1" destOrd="0" presId="urn:microsoft.com/office/officeart/2005/8/layout/hierarchy3"/>
    <dgm:cxn modelId="{F6657E88-744D-F345-B27C-533322DA9E96}" type="presOf" srcId="{7687446A-DDAA-7245-BEB1-1ECBF71489D7}" destId="{0F87BC60-D3B7-244C-B600-AC098642F666}" srcOrd="0" destOrd="0" presId="urn:microsoft.com/office/officeart/2005/8/layout/hierarchy3"/>
    <dgm:cxn modelId="{F475BBAC-1AA7-DF4A-A5D9-27A4854CD747}" type="presOf" srcId="{53277449-4E39-8542-A435-551838D03956}" destId="{12292C1D-44BC-4A4E-A76C-236E3FAA15DF}" srcOrd="0" destOrd="0" presId="urn:microsoft.com/office/officeart/2005/8/layout/hierarchy3"/>
    <dgm:cxn modelId="{CF1463F2-29EC-9A42-8BAC-998289EA6113}" type="presOf" srcId="{B0F381FE-967D-054C-A3CC-34800478ED6B}" destId="{AEACDA0C-8106-5546-A9B3-4CAC21CDDD65}" srcOrd="0" destOrd="0" presId="urn:microsoft.com/office/officeart/2005/8/layout/hierarchy3"/>
    <dgm:cxn modelId="{FA28846F-B261-E94B-9AD1-CB25D31E8ECA}" type="presParOf" srcId="{0F87BC60-D3B7-244C-B600-AC098642F666}" destId="{D1B07588-32D7-C249-9F02-36E107ED5CD4}" srcOrd="0" destOrd="0" presId="urn:microsoft.com/office/officeart/2005/8/layout/hierarchy3"/>
    <dgm:cxn modelId="{BD1326BC-1401-4A4E-82C2-9C299AD3B76C}" type="presParOf" srcId="{D1B07588-32D7-C249-9F02-36E107ED5CD4}" destId="{51EF5D6F-4193-0E4A-8DF6-69695410B3A6}" srcOrd="0" destOrd="0" presId="urn:microsoft.com/office/officeart/2005/8/layout/hierarchy3"/>
    <dgm:cxn modelId="{5B35F062-1926-CE4D-B7C4-355E47FC1729}" type="presParOf" srcId="{51EF5D6F-4193-0E4A-8DF6-69695410B3A6}" destId="{0ACDD521-59E0-5642-B2C3-876CA182C9A7}" srcOrd="0" destOrd="0" presId="urn:microsoft.com/office/officeart/2005/8/layout/hierarchy3"/>
    <dgm:cxn modelId="{74FD28F6-817B-B543-A012-765A17B1404D}" type="presParOf" srcId="{51EF5D6F-4193-0E4A-8DF6-69695410B3A6}" destId="{C6CFD4CF-0B67-3945-8284-AC00C1196D2D}" srcOrd="1" destOrd="0" presId="urn:microsoft.com/office/officeart/2005/8/layout/hierarchy3"/>
    <dgm:cxn modelId="{6CD3F525-BA2A-5340-B51D-6E9FA3744229}" type="presParOf" srcId="{D1B07588-32D7-C249-9F02-36E107ED5CD4}" destId="{9289AB77-1177-FF4C-B5ED-96161444A99B}" srcOrd="1" destOrd="0" presId="urn:microsoft.com/office/officeart/2005/8/layout/hierarchy3"/>
    <dgm:cxn modelId="{D783737D-FE0C-1D43-AA12-3C5EE2DC1286}" type="presParOf" srcId="{9289AB77-1177-FF4C-B5ED-96161444A99B}" destId="{12292C1D-44BC-4A4E-A76C-236E3FAA15DF}" srcOrd="0" destOrd="0" presId="urn:microsoft.com/office/officeart/2005/8/layout/hierarchy3"/>
    <dgm:cxn modelId="{2D4FB522-665C-0C44-AC32-2E0BAE475B92}" type="presParOf" srcId="{9289AB77-1177-FF4C-B5ED-96161444A99B}" destId="{1918E154-74BF-0C4E-8E2E-BD398A9BA17B}" srcOrd="1" destOrd="0" presId="urn:microsoft.com/office/officeart/2005/8/layout/hierarchy3"/>
    <dgm:cxn modelId="{01404F40-1759-424D-A383-2D88D9F8C0DF}" type="presParOf" srcId="{0F87BC60-D3B7-244C-B600-AC098642F666}" destId="{9EB070A1-CB79-AD4F-8568-5A7A76158904}" srcOrd="1" destOrd="0" presId="urn:microsoft.com/office/officeart/2005/8/layout/hierarchy3"/>
    <dgm:cxn modelId="{E0A116E9-DB22-F346-A785-B660B8EFA521}" type="presParOf" srcId="{9EB070A1-CB79-AD4F-8568-5A7A76158904}" destId="{4C33EE98-1216-9544-A81B-0B4F3B36DBEB}" srcOrd="0" destOrd="0" presId="urn:microsoft.com/office/officeart/2005/8/layout/hierarchy3"/>
    <dgm:cxn modelId="{C8F4E623-910D-B34E-8C88-B8D141F7B91D}" type="presParOf" srcId="{4C33EE98-1216-9544-A81B-0B4F3B36DBEB}" destId="{E5AEC9A1-ED44-934D-8A31-368131E06DD5}" srcOrd="0" destOrd="0" presId="urn:microsoft.com/office/officeart/2005/8/layout/hierarchy3"/>
    <dgm:cxn modelId="{48FDA9B6-4B2F-8244-B28E-71B5FAF26E87}" type="presParOf" srcId="{4C33EE98-1216-9544-A81B-0B4F3B36DBEB}" destId="{691BDBC8-A76F-7A45-9978-8CFF3B4E30FA}" srcOrd="1" destOrd="0" presId="urn:microsoft.com/office/officeart/2005/8/layout/hierarchy3"/>
    <dgm:cxn modelId="{961DFD4A-D12E-7840-B3ED-E778B92E203C}" type="presParOf" srcId="{9EB070A1-CB79-AD4F-8568-5A7A76158904}" destId="{AF2AB2D6-159C-DB41-821D-8467A7A0DF7A}" srcOrd="1" destOrd="0" presId="urn:microsoft.com/office/officeart/2005/8/layout/hierarchy3"/>
    <dgm:cxn modelId="{9B8BEB73-7D6B-F643-AA44-0888B759DF40}" type="presParOf" srcId="{AF2AB2D6-159C-DB41-821D-8467A7A0DF7A}" destId="{AEACDA0C-8106-5546-A9B3-4CAC21CDDD65}" srcOrd="0" destOrd="0" presId="urn:microsoft.com/office/officeart/2005/8/layout/hierarchy3"/>
    <dgm:cxn modelId="{2DD5307C-5713-BF48-80E3-66E156A350EB}" type="presParOf" srcId="{AF2AB2D6-159C-DB41-821D-8467A7A0DF7A}" destId="{FE9B1115-095A-7346-B7CF-53EA67051B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D521-59E0-5642-B2C3-876CA182C9A7}">
      <dsp:nvSpPr>
        <dsp:cNvPr id="0" name=""/>
        <dsp:cNvSpPr/>
      </dsp:nvSpPr>
      <dsp:spPr>
        <a:xfrm>
          <a:off x="20678" y="522595"/>
          <a:ext cx="1979792" cy="98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DealFactory</a:t>
          </a:r>
          <a:endParaRPr lang="en-US" sz="2400" kern="1200" dirty="0"/>
        </a:p>
      </dsp:txBody>
      <dsp:txXfrm>
        <a:off x="49671" y="551588"/>
        <a:ext cx="1921806" cy="931910"/>
      </dsp:txXfrm>
    </dsp:sp>
    <dsp:sp modelId="{12292C1D-44BC-4A4E-A76C-236E3FAA15DF}">
      <dsp:nvSpPr>
        <dsp:cNvPr id="0" name=""/>
        <dsp:cNvSpPr/>
      </dsp:nvSpPr>
      <dsp:spPr>
        <a:xfrm>
          <a:off x="218657" y="1512492"/>
          <a:ext cx="171414" cy="143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636"/>
              </a:lnTo>
              <a:lnTo>
                <a:pt x="171414" y="1438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8E154-74BF-0C4E-8E2E-BD398A9BA17B}">
      <dsp:nvSpPr>
        <dsp:cNvPr id="0" name=""/>
        <dsp:cNvSpPr/>
      </dsp:nvSpPr>
      <dsp:spPr>
        <a:xfrm>
          <a:off x="390072" y="2456180"/>
          <a:ext cx="1583834" cy="989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Deal</a:t>
          </a:r>
        </a:p>
      </dsp:txBody>
      <dsp:txXfrm>
        <a:off x="419065" y="2485173"/>
        <a:ext cx="1525848" cy="931910"/>
      </dsp:txXfrm>
    </dsp:sp>
    <dsp:sp modelId="{E5AEC9A1-ED44-934D-8A31-368131E06DD5}">
      <dsp:nvSpPr>
        <dsp:cNvPr id="0" name=""/>
        <dsp:cNvSpPr/>
      </dsp:nvSpPr>
      <dsp:spPr>
        <a:xfrm>
          <a:off x="2475828" y="522605"/>
          <a:ext cx="1979792" cy="98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TokenFactory</a:t>
          </a:r>
          <a:endParaRPr lang="en-US" sz="2400" kern="1200" dirty="0"/>
        </a:p>
      </dsp:txBody>
      <dsp:txXfrm>
        <a:off x="2504821" y="551598"/>
        <a:ext cx="1921806" cy="931910"/>
      </dsp:txXfrm>
    </dsp:sp>
    <dsp:sp modelId="{AEACDA0C-8106-5546-A9B3-4CAC21CDDD65}">
      <dsp:nvSpPr>
        <dsp:cNvPr id="0" name=""/>
        <dsp:cNvSpPr/>
      </dsp:nvSpPr>
      <dsp:spPr>
        <a:xfrm>
          <a:off x="2673807" y="1512502"/>
          <a:ext cx="177938" cy="14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626"/>
              </a:lnTo>
              <a:lnTo>
                <a:pt x="177938" y="14386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B1115-095A-7346-B7CF-53EA67051BB4}">
      <dsp:nvSpPr>
        <dsp:cNvPr id="0" name=""/>
        <dsp:cNvSpPr/>
      </dsp:nvSpPr>
      <dsp:spPr>
        <a:xfrm>
          <a:off x="2851746" y="2456180"/>
          <a:ext cx="1583834" cy="989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</a:t>
          </a:r>
        </a:p>
      </dsp:txBody>
      <dsp:txXfrm>
        <a:off x="2880739" y="2485173"/>
        <a:ext cx="1525848" cy="931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Prepared for 10/28 team meeting. Based on previous v0.3.</a:t>
            </a:r>
            <a:endParaRPr dirty="0"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updates</a:t>
            </a:r>
            <a:br>
              <a:rPr lang="en-US" dirty="0"/>
            </a:br>
            <a:r>
              <a:rPr lang="en-US" dirty="0"/>
              <a:t>Yellow highlights means To Be Determined</a:t>
            </a:r>
            <a:br>
              <a:rPr lang="en-US" dirty="0"/>
            </a:br>
            <a:r>
              <a:rPr lang="en-US" dirty="0"/>
              <a:t>Blue highlights means OPTIONAL for now</a:t>
            </a:r>
            <a:endParaRPr dirty="0"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slide</a:t>
            </a:r>
            <a:br>
              <a:rPr lang="en-US" dirty="0"/>
            </a:br>
            <a:r>
              <a:rPr lang="en-US" dirty="0"/>
              <a:t>Yellow highlights means To Be Determined</a:t>
            </a:r>
            <a:br>
              <a:rPr lang="en-US" dirty="0"/>
            </a:br>
            <a:r>
              <a:rPr lang="en-US" dirty="0"/>
              <a:t>Blue highlights means OPTIONAL for now</a:t>
            </a:r>
            <a:endParaRPr dirty="0"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18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646932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646932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updates</a:t>
            </a:r>
            <a:br>
              <a:rPr lang="en-US" dirty="0"/>
            </a:br>
            <a:r>
              <a:rPr lang="en-US" dirty="0"/>
              <a:t>Yellow means To Be Decided</a:t>
            </a:r>
            <a:br>
              <a:rPr lang="en-US" dirty="0"/>
            </a:br>
            <a:r>
              <a:rPr lang="en-US" dirty="0"/>
              <a:t>Blue means OPTIONAL</a:t>
            </a:r>
            <a:endParaRPr dirty="0"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</a:t>
            </a:r>
            <a:endParaRPr dirty="0"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</a:t>
            </a:r>
            <a:br>
              <a:rPr lang="en-US" dirty="0"/>
            </a:br>
            <a:r>
              <a:rPr lang="en-US" dirty="0"/>
              <a:t>Yellow mean To Be Decided</a:t>
            </a:r>
            <a:endParaRPr dirty="0"/>
          </a:p>
        </p:txBody>
      </p:sp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update</a:t>
            </a:r>
            <a:endParaRPr dirty="0"/>
          </a:p>
        </p:txBody>
      </p:sp>
      <p:sp>
        <p:nvSpPr>
          <p:cNvPr id="305" name="Google Shape;3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Re-written all introduction here.</a:t>
            </a:r>
            <a:br>
              <a:rPr lang="en-US" dirty="0"/>
            </a:br>
            <a:r>
              <a:rPr lang="en-US" dirty="0"/>
              <a:t>Added our goal and mission statement</a:t>
            </a:r>
            <a:endParaRPr dirty="0"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updates</a:t>
            </a:r>
            <a:endParaRPr dirty="0"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updates</a:t>
            </a: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update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update</a:t>
            </a:r>
            <a:endParaRPr dirty="0"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Yellow highlight means To Be Determined</a:t>
            </a:r>
            <a:br>
              <a:rPr lang="en-US" dirty="0"/>
            </a:br>
            <a:r>
              <a:rPr lang="en-US" dirty="0"/>
              <a:t>Updated Application Layer smart contracts</a:t>
            </a:r>
            <a:endParaRPr dirty="0"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Created new slide to show contract relationships</a:t>
            </a:r>
            <a:endParaRPr dirty="0"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updates</a:t>
            </a:r>
            <a:br>
              <a:rPr lang="en-US" dirty="0"/>
            </a:br>
            <a:r>
              <a:rPr lang="en-US" dirty="0"/>
              <a:t>Blue highlights means OPTIONAL for now</a:t>
            </a:r>
            <a:endParaRPr dirty="0"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2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31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3-Hackers/PrimeDef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366887" y="609601"/>
            <a:ext cx="9060347" cy="301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Century Gothic"/>
              <a:buNone/>
            </a:pPr>
            <a:r>
              <a:rPr lang="en-US" dirty="0">
                <a:solidFill>
                  <a:srgbClr val="00B050"/>
                </a:solidFill>
              </a:rPr>
              <a:t>PRIMEDEFI</a:t>
            </a:r>
            <a:r>
              <a:rPr lang="en-US" dirty="0"/>
              <a:t> WHITE PAPER DECK</a:t>
            </a:r>
            <a:endParaRPr dirty="0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ctr" rtl="0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draft v0.4</a:t>
            </a:r>
            <a:endParaRPr dirty="0"/>
          </a:p>
          <a:p>
            <a:pPr marL="0" lvl="0" indent="0" algn="ctr" rtl="0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ctr" rtl="0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October 27rd,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1206741" y="158525"/>
            <a:ext cx="60763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Walkthrough</a:t>
            </a:r>
            <a:r>
              <a:rPr lang="en-US" sz="3600" b="1" i="0" u="none" strike="noStrike" cap="none" dirty="0">
                <a:solidFill>
                  <a:schemeClr val="bg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3305247" y="1246329"/>
            <a:ext cx="7316432" cy="937223"/>
            <a:chOff x="2144" y="0"/>
            <a:chExt cx="7316432" cy="937223"/>
          </a:xfrm>
        </p:grpSpPr>
        <p:sp>
          <p:nvSpPr>
            <p:cNvPr id="237" name="Google Shape;237;p10"/>
            <p:cNvSpPr/>
            <p:nvPr/>
          </p:nvSpPr>
          <p:spPr>
            <a:xfrm>
              <a:off x="2144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470756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Registration</a:t>
              </a:r>
              <a:endParaRPr dirty="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353855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2822467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KYC/AML (Regulatory Compliance)</a:t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4705565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5174177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Agreement Signing</a:t>
              </a:r>
              <a:endParaRPr/>
            </a:p>
          </p:txBody>
        </p:sp>
      </p:grpSp>
      <p:sp>
        <p:nvSpPr>
          <p:cNvPr id="243" name="Google Shape;243;p10"/>
          <p:cNvSpPr/>
          <p:nvPr/>
        </p:nvSpPr>
        <p:spPr>
          <a:xfrm>
            <a:off x="387624" y="1246329"/>
            <a:ext cx="705678" cy="685800"/>
          </a:xfrm>
          <a:prstGeom prst="noSmoking">
            <a:avLst>
              <a:gd name="adj" fmla="val 18750"/>
            </a:avLst>
          </a:prstGeom>
          <a:solidFill>
            <a:schemeClr val="accent6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1378224" y="1404562"/>
            <a:ext cx="16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OFF-CHAIN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387624" y="2653748"/>
            <a:ext cx="705678" cy="775252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E1D697"/>
              </a:gs>
              <a:gs pos="100000">
                <a:srgbClr val="BCAE53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1378223" y="2850945"/>
            <a:ext cx="16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ON-CHAIN</a:t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6164599" y="2389280"/>
            <a:ext cx="2594113" cy="12926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Welcome Dashboard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Add/Edit Wallet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Create/Edit New Deal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View/Manage All Deals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Alert/Pending Actions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1200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Upload/Manage Docs</a:t>
            </a: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dirty="0"/>
          </a:p>
        </p:txBody>
      </p:sp>
      <p:sp>
        <p:nvSpPr>
          <p:cNvPr id="248" name="Google Shape;248;p10"/>
          <p:cNvSpPr txBox="1"/>
          <p:nvPr/>
        </p:nvSpPr>
        <p:spPr>
          <a:xfrm>
            <a:off x="1206741" y="4297326"/>
            <a:ext cx="2117041" cy="22159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Wallet Manager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New Wallet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 [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XXX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Metamask</a:t>
            </a: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Coinbase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others</a:t>
            </a: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 Wallet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View/Edit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Withdraw</a:t>
            </a:r>
            <a:endParaRPr dirty="0"/>
          </a:p>
        </p:txBody>
      </p:sp>
      <p:sp>
        <p:nvSpPr>
          <p:cNvPr id="249" name="Google Shape;249;p10"/>
          <p:cNvSpPr txBox="1"/>
          <p:nvPr/>
        </p:nvSpPr>
        <p:spPr>
          <a:xfrm>
            <a:off x="3836878" y="4297326"/>
            <a:ext cx="2117041" cy="18466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Deal Manager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New Deal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deal terms</a:t>
            </a: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 or Save</a:t>
            </a:r>
            <a:endParaRPr lang="en-US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List of Deals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Actions…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Individual Deal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Actions…</a:t>
            </a:r>
            <a:endParaRPr dirty="0"/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6464410" y="4297326"/>
            <a:ext cx="211704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Alert/Pending Actions Manager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9094547" y="4297326"/>
            <a:ext cx="211704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Documents Manager</a:t>
            </a:r>
            <a:endParaRPr sz="1200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51;p10">
            <a:extLst>
              <a:ext uri="{FF2B5EF4-FFF2-40B4-BE49-F238E27FC236}">
                <a16:creationId xmlns:a16="http://schemas.microsoft.com/office/drawing/2014/main" id="{DFE8E562-9420-3347-BB0B-68AE31F36772}"/>
              </a:ext>
            </a:extLst>
          </p:cNvPr>
          <p:cNvSpPr txBox="1"/>
          <p:nvPr/>
        </p:nvSpPr>
        <p:spPr>
          <a:xfrm>
            <a:off x="3409949" y="2712466"/>
            <a:ext cx="1959981" cy="64629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Issuer Login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35725C1-FAAD-0240-808C-6221E9407715}"/>
              </a:ext>
            </a:extLst>
          </p:cNvPr>
          <p:cNvSpPr/>
          <p:nvPr/>
        </p:nvSpPr>
        <p:spPr>
          <a:xfrm>
            <a:off x="5369930" y="3035611"/>
            <a:ext cx="75564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750CB93-4AF5-3C4F-B537-E798FDD0F316}"/>
              </a:ext>
            </a:extLst>
          </p:cNvPr>
          <p:cNvSpPr/>
          <p:nvPr/>
        </p:nvSpPr>
        <p:spPr>
          <a:xfrm>
            <a:off x="7398327" y="3681942"/>
            <a:ext cx="45719" cy="615384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2D705CF1-A2C7-F945-92C7-595D23EF1738}"/>
              </a:ext>
            </a:extLst>
          </p:cNvPr>
          <p:cNvSpPr/>
          <p:nvPr/>
        </p:nvSpPr>
        <p:spPr>
          <a:xfrm flipH="1">
            <a:off x="10153067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6145993-A127-4346-81EE-F42DCADEC396}"/>
              </a:ext>
            </a:extLst>
          </p:cNvPr>
          <p:cNvSpPr/>
          <p:nvPr/>
        </p:nvSpPr>
        <p:spPr>
          <a:xfrm flipH="1">
            <a:off x="4816296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C7FB5FDF-25C7-1B4A-8C55-04E64F7103CE}"/>
              </a:ext>
            </a:extLst>
          </p:cNvPr>
          <p:cNvSpPr/>
          <p:nvPr/>
        </p:nvSpPr>
        <p:spPr>
          <a:xfrm flipH="1">
            <a:off x="2198200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8C128-EE2E-C445-BC92-260E5ABD3901}"/>
              </a:ext>
            </a:extLst>
          </p:cNvPr>
          <p:cNvCxnSpPr>
            <a:stCxn id="28" idx="0"/>
            <a:endCxn id="26" idx="0"/>
          </p:cNvCxnSpPr>
          <p:nvPr/>
        </p:nvCxnSpPr>
        <p:spPr>
          <a:xfrm>
            <a:off x="2221059" y="4010890"/>
            <a:ext cx="795486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D2D3C-3FEC-274B-A348-8CF96A85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43" y="573255"/>
            <a:ext cx="7090314" cy="57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TRANSACTION AND DEAL FLOW (II)</a:t>
            </a:r>
            <a:endParaRPr sz="2000" dirty="0"/>
          </a:p>
        </p:txBody>
      </p:sp>
      <p:grpSp>
        <p:nvGrpSpPr>
          <p:cNvPr id="257" name="Google Shape;257;p11"/>
          <p:cNvGrpSpPr/>
          <p:nvPr/>
        </p:nvGrpSpPr>
        <p:grpSpPr>
          <a:xfrm>
            <a:off x="1146370" y="2108859"/>
            <a:ext cx="9896083" cy="2083130"/>
            <a:chOff x="4957" y="0"/>
            <a:chExt cx="9896083" cy="2083130"/>
          </a:xfrm>
        </p:grpSpPr>
        <p:sp>
          <p:nvSpPr>
            <p:cNvPr id="258" name="Google Shape;258;p11"/>
            <p:cNvSpPr/>
            <p:nvPr/>
          </p:nvSpPr>
          <p:spPr>
            <a:xfrm>
              <a:off x="742949" y="0"/>
              <a:ext cx="8420098" cy="2083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957" y="624938"/>
              <a:ext cx="2384598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45633" y="665614"/>
              <a:ext cx="2303246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3200"/>
                <a:buFont typeface="Century Gothic"/>
                <a:buNone/>
              </a:pPr>
              <a:r>
                <a:rPr lang="en-US" sz="320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INVESTOR</a:t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508785" y="539339"/>
              <a:ext cx="2384598" cy="10044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2557818" y="588372"/>
              <a:ext cx="2286532" cy="9063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Logs in, browses through a list of open and upcoming public issuances</a:t>
              </a:r>
              <a:endParaRPr dirty="0"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5012613" y="624938"/>
              <a:ext cx="2384598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5053289" y="665614"/>
              <a:ext cx="2303246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Deposit into own wallet; Submit bid/application</a:t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7516442" y="624938"/>
              <a:ext cx="2384598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7557118" y="665614"/>
              <a:ext cx="2303246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Review bid status after issuance closure and monitor wallet balance</a:t>
              </a: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>
            <a:off x="1141413" y="4325587"/>
            <a:ext cx="9901040" cy="2335976"/>
            <a:chOff x="2861" y="0"/>
            <a:chExt cx="9900274" cy="2083130"/>
          </a:xfrm>
        </p:grpSpPr>
        <p:sp>
          <p:nvSpPr>
            <p:cNvPr id="268" name="Google Shape;268;p11"/>
            <p:cNvSpPr/>
            <p:nvPr/>
          </p:nvSpPr>
          <p:spPr>
            <a:xfrm>
              <a:off x="742949" y="0"/>
              <a:ext cx="8420098" cy="2083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2861" y="624938"/>
              <a:ext cx="3181909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43537" y="665614"/>
              <a:ext cx="3100557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Century Gothic"/>
                <a:buNone/>
              </a:pPr>
              <a:r>
                <a:rPr lang="en-US" sz="19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Stable coin for payment</a:t>
              </a:r>
              <a:br>
                <a:rPr lang="en-US" sz="19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en-US" sz="19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ERC20 token for bonds</a:t>
              </a:r>
              <a:endParaRPr sz="19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3362044" y="624938"/>
              <a:ext cx="3181909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 txBox="1"/>
            <p:nvPr/>
          </p:nvSpPr>
          <p:spPr>
            <a:xfrm>
              <a:off x="3402720" y="665614"/>
              <a:ext cx="3100557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2-way </a:t>
              </a:r>
              <a:r>
                <a:rPr lang="en-US" sz="1900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Chainlink</a:t>
              </a: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Oracle</a:t>
              </a:r>
              <a:b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keeper for event triggering</a:t>
              </a:r>
              <a:endParaRPr dirty="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6721226" y="624938"/>
              <a:ext cx="3181909" cy="8332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6761902" y="665614"/>
              <a:ext cx="3100557" cy="7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Smart Contract Transaction &amp; Settlement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1206741" y="158525"/>
            <a:ext cx="60763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INVESTOR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Walkthrough</a:t>
            </a:r>
            <a:r>
              <a:rPr lang="en-US" sz="3600" b="1" i="0" u="none" strike="noStrike" cap="none" dirty="0">
                <a:solidFill>
                  <a:schemeClr val="bg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3305247" y="1246329"/>
            <a:ext cx="7316432" cy="937223"/>
            <a:chOff x="2144" y="0"/>
            <a:chExt cx="7316432" cy="937223"/>
          </a:xfrm>
        </p:grpSpPr>
        <p:sp>
          <p:nvSpPr>
            <p:cNvPr id="237" name="Google Shape;237;p10"/>
            <p:cNvSpPr/>
            <p:nvPr/>
          </p:nvSpPr>
          <p:spPr>
            <a:xfrm>
              <a:off x="2144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470756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Registration</a:t>
              </a:r>
              <a:endParaRPr dirty="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353855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2822467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KYC/AML (Regulatory Compliance)</a:t>
              </a:r>
              <a:endParaRPr dirty="0"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4705565" y="0"/>
              <a:ext cx="2613011" cy="937223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5174177" y="0"/>
              <a:ext cx="1675788" cy="937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25325" rIns="25325" bIns="2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Agreement Signing</a:t>
              </a:r>
              <a:endParaRPr/>
            </a:p>
          </p:txBody>
        </p:sp>
      </p:grpSp>
      <p:sp>
        <p:nvSpPr>
          <p:cNvPr id="243" name="Google Shape;243;p10"/>
          <p:cNvSpPr/>
          <p:nvPr/>
        </p:nvSpPr>
        <p:spPr>
          <a:xfrm>
            <a:off x="387624" y="1246329"/>
            <a:ext cx="705678" cy="685800"/>
          </a:xfrm>
          <a:prstGeom prst="noSmoking">
            <a:avLst>
              <a:gd name="adj" fmla="val 18750"/>
            </a:avLst>
          </a:prstGeom>
          <a:solidFill>
            <a:schemeClr val="accent6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1378224" y="1404562"/>
            <a:ext cx="16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OFF-CHAIN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387624" y="2653748"/>
            <a:ext cx="705678" cy="775252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E1D697"/>
              </a:gs>
              <a:gs pos="100000">
                <a:srgbClr val="BCAE53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1378223" y="2850945"/>
            <a:ext cx="16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ON-CHAIN</a:t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6164599" y="2389280"/>
            <a:ext cx="2594113" cy="12926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Welcome Dashboard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sym typeface="Century Gothic"/>
              </a:rPr>
              <a:t>Make deposit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open issuance list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sym typeface="Century Gothic"/>
              </a:rPr>
              <a:t>Click to view issuance details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 bid to selected issuance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1200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issuance related docs</a:t>
            </a: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dirty="0"/>
          </a:p>
        </p:txBody>
      </p:sp>
      <p:sp>
        <p:nvSpPr>
          <p:cNvPr id="248" name="Google Shape;248;p10"/>
          <p:cNvSpPr txBox="1"/>
          <p:nvPr/>
        </p:nvSpPr>
        <p:spPr>
          <a:xfrm>
            <a:off x="1206741" y="4297326"/>
            <a:ext cx="2117041" cy="22159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Wallet Manager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New Wallet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 [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XXX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Metamask</a:t>
            </a: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Coinbase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others</a:t>
            </a: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 Wallet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View/Edit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Withdraw</a:t>
            </a:r>
            <a:endParaRPr dirty="0"/>
          </a:p>
        </p:txBody>
      </p:sp>
      <p:sp>
        <p:nvSpPr>
          <p:cNvPr id="249" name="Google Shape;249;p10"/>
          <p:cNvSpPr txBox="1"/>
          <p:nvPr/>
        </p:nvSpPr>
        <p:spPr>
          <a:xfrm>
            <a:off x="3836878" y="4297326"/>
            <a:ext cx="2117041" cy="132339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 Manager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investment summary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bid status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Char char="-"/>
            </a:pPr>
            <a:r>
              <a:rPr lang="en-US" sz="1200" dirty="0">
                <a:solidFill>
                  <a:schemeClr val="lt1"/>
                </a:solidFill>
                <a:latin typeface="Century Gothic"/>
                <a:sym typeface="Century Gothic"/>
              </a:rPr>
              <a:t>Edit/Modify bids</a:t>
            </a:r>
            <a:endParaRPr dirty="0"/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6464410" y="4297326"/>
            <a:ext cx="2117041" cy="8309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Alert/Upcoming Events Manager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9094547" y="4297326"/>
            <a:ext cx="211704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Documents Manager</a:t>
            </a:r>
            <a:endParaRPr sz="1200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51;p10">
            <a:extLst>
              <a:ext uri="{FF2B5EF4-FFF2-40B4-BE49-F238E27FC236}">
                <a16:creationId xmlns:a16="http://schemas.microsoft.com/office/drawing/2014/main" id="{DFE8E562-9420-3347-BB0B-68AE31F36772}"/>
              </a:ext>
            </a:extLst>
          </p:cNvPr>
          <p:cNvSpPr txBox="1"/>
          <p:nvPr/>
        </p:nvSpPr>
        <p:spPr>
          <a:xfrm>
            <a:off x="3409949" y="2712466"/>
            <a:ext cx="1959981" cy="64629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Investor Login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35725C1-FAAD-0240-808C-6221E9407715}"/>
              </a:ext>
            </a:extLst>
          </p:cNvPr>
          <p:cNvSpPr/>
          <p:nvPr/>
        </p:nvSpPr>
        <p:spPr>
          <a:xfrm>
            <a:off x="5369930" y="3035611"/>
            <a:ext cx="75564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750CB93-4AF5-3C4F-B537-E798FDD0F316}"/>
              </a:ext>
            </a:extLst>
          </p:cNvPr>
          <p:cNvSpPr/>
          <p:nvPr/>
        </p:nvSpPr>
        <p:spPr>
          <a:xfrm>
            <a:off x="7398327" y="3681942"/>
            <a:ext cx="45719" cy="615384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2D705CF1-A2C7-F945-92C7-595D23EF1738}"/>
              </a:ext>
            </a:extLst>
          </p:cNvPr>
          <p:cNvSpPr/>
          <p:nvPr/>
        </p:nvSpPr>
        <p:spPr>
          <a:xfrm flipH="1">
            <a:off x="10153067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6145993-A127-4346-81EE-F42DCADEC396}"/>
              </a:ext>
            </a:extLst>
          </p:cNvPr>
          <p:cNvSpPr/>
          <p:nvPr/>
        </p:nvSpPr>
        <p:spPr>
          <a:xfrm flipH="1">
            <a:off x="4816296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C7FB5FDF-25C7-1B4A-8C55-04E64F7103CE}"/>
              </a:ext>
            </a:extLst>
          </p:cNvPr>
          <p:cNvSpPr/>
          <p:nvPr/>
        </p:nvSpPr>
        <p:spPr>
          <a:xfrm flipH="1">
            <a:off x="2198200" y="4010890"/>
            <a:ext cx="45719" cy="286435"/>
          </a:xfrm>
          <a:prstGeom prst="downArrow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8C128-EE2E-C445-BC92-260E5ABD3901}"/>
              </a:ext>
            </a:extLst>
          </p:cNvPr>
          <p:cNvCxnSpPr>
            <a:stCxn id="28" idx="0"/>
            <a:endCxn id="26" idx="0"/>
          </p:cNvCxnSpPr>
          <p:nvPr/>
        </p:nvCxnSpPr>
        <p:spPr>
          <a:xfrm>
            <a:off x="2221059" y="4010890"/>
            <a:ext cx="795486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2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2CEF9-A197-DB41-AC56-4732D2FC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810394"/>
            <a:ext cx="9516533" cy="52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FEATURE LIST FOR HACKATHON</a:t>
            </a:r>
            <a:endParaRPr dirty="0"/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4861822" cy="322580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b="1" dirty="0">
                <a:solidFill>
                  <a:srgbClr val="FFFF00"/>
                </a:solidFill>
              </a:rPr>
              <a:t>Must haves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Web3 frontend / User wallet</a:t>
            </a:r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Stable coin / ERC20 token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 err="1"/>
              <a:t>Chainlink</a:t>
            </a:r>
            <a:r>
              <a:rPr lang="en-US" dirty="0"/>
              <a:t> oracles/keepers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Solidity smart contract backend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Devpost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repository [</a:t>
            </a:r>
            <a:r>
              <a:rPr lang="en-US" dirty="0">
                <a:solidFill>
                  <a:srgbClr val="FFFF00"/>
                </a:solidFill>
              </a:rPr>
              <a:t>Albert/</a:t>
            </a:r>
            <a:r>
              <a:rPr lang="en-US" dirty="0" err="1">
                <a:solidFill>
                  <a:srgbClr val="FFFF00"/>
                </a:solidFill>
              </a:rPr>
              <a:t>yue</a:t>
            </a:r>
            <a:r>
              <a:rPr lang="en-US" dirty="0"/>
              <a:t>]</a:t>
            </a:r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Unit tests and deployment to </a:t>
            </a:r>
            <a:r>
              <a:rPr lang="en-US" dirty="0" err="1"/>
              <a:t>testnet</a:t>
            </a:r>
            <a:r>
              <a:rPr lang="en-US" dirty="0"/>
              <a:t> (</a:t>
            </a:r>
            <a:r>
              <a:rPr lang="en-US" dirty="0" err="1"/>
              <a:t>kovan</a:t>
            </a:r>
            <a:r>
              <a:rPr lang="en-US" dirty="0"/>
              <a:t>)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5min walkthrough vid [</a:t>
            </a:r>
            <a:r>
              <a:rPr lang="en-US" dirty="0">
                <a:solidFill>
                  <a:srgbClr val="FFFF00"/>
                </a:solidFill>
              </a:rPr>
              <a:t>CH</a:t>
            </a:r>
            <a:r>
              <a:rPr lang="en-US" dirty="0"/>
              <a:t>]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Avoid common attacks</a:t>
            </a:r>
            <a:endParaRPr dirty="0"/>
          </a:p>
          <a:p>
            <a:pPr marL="742950" lvl="1" indent="-285750" algn="l" rtl="0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Follow good design patterns</a:t>
            </a:r>
            <a:endParaRPr dirty="0"/>
          </a:p>
        </p:txBody>
      </p:sp>
      <p:sp>
        <p:nvSpPr>
          <p:cNvPr id="281" name="Google Shape;281;p12"/>
          <p:cNvSpPr txBox="1"/>
          <p:nvPr/>
        </p:nvSpPr>
        <p:spPr>
          <a:xfrm>
            <a:off x="6470373" y="2666999"/>
            <a:ext cx="4577037" cy="322580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b="1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Nice to have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</a:t>
            </a:r>
            <a:r>
              <a:rPr lang="en-US" sz="1800" b="0" i="0" u="none" strike="noStrike" cap="small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filecoin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[</a:t>
            </a:r>
            <a:r>
              <a:rPr lang="en-US" sz="1800" b="0" i="0" u="none" strike="noStrike" cap="small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800" b="0" i="0" u="none" strike="noStrike" cap="small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Onchain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security analysis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optimization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Ppt pitch deck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</a:t>
            </a:r>
            <a:r>
              <a:rPr lang="en-US" sz="1800" b="0" i="0" u="none" strike="noStrike" cap="small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dapp’s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Native token!</a:t>
            </a:r>
            <a:endParaRPr sz="1800" b="0" i="0" u="none" strike="noStrike" cap="small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landing page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explainer video [</a:t>
            </a:r>
            <a:r>
              <a:rPr lang="en-US" sz="1800" b="0" i="0" u="none" strike="noStrike" cap="small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Yue sent to </a:t>
            </a:r>
            <a:r>
              <a:rPr lang="en-US" sz="1800" b="0" i="0" u="none" strike="noStrike" cap="small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</a:t>
            </a: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dirty="0">
              <a:solidFill>
                <a:srgbClr val="00B0F0"/>
              </a:solidFill>
            </a:endParaRPr>
          </a:p>
          <a:p>
            <a:pPr marL="742950" marR="0" lvl="1" indent="-285750" algn="l" rtl="0">
              <a:spcBef>
                <a:spcPts val="9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small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market trading platform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46932616_0_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to Submit</a:t>
            </a:r>
            <a:endParaRPr dirty="0"/>
          </a:p>
        </p:txBody>
      </p:sp>
      <p:sp>
        <p:nvSpPr>
          <p:cNvPr id="314" name="Google Shape;314;gf646932616_0_0"/>
          <p:cNvSpPr txBox="1">
            <a:spLocks noGrp="1"/>
          </p:cNvSpPr>
          <p:nvPr>
            <p:ph type="body" idx="1"/>
          </p:nvPr>
        </p:nvSpPr>
        <p:spPr>
          <a:xfrm>
            <a:off x="1141413" y="2114551"/>
            <a:ext cx="9906000" cy="445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[albert/</a:t>
            </a:r>
            <a:r>
              <a:rPr lang="en-US" dirty="0" err="1">
                <a:solidFill>
                  <a:srgbClr val="FF0000"/>
                </a:solidFill>
              </a:rPr>
              <a:t>yue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/>
              <a:t>Elevator Pitch (200 chars)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[albert/</a:t>
            </a:r>
            <a:r>
              <a:rPr lang="en-US" dirty="0" err="1">
                <a:solidFill>
                  <a:srgbClr val="FF0000"/>
                </a:solidFill>
              </a:rPr>
              <a:t>yue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/>
              <a:t>About the project paragraphs 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Inspiration, What it does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How we built it, Challenges we ran into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Accomplishments that we're proud of, What we learned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What's next for </a:t>
            </a:r>
            <a:r>
              <a:rPr lang="en-US" dirty="0" err="1"/>
              <a:t>PrimeDeFi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[albert] </a:t>
            </a:r>
            <a:r>
              <a:rPr lang="en-US" dirty="0"/>
              <a:t>List down what tools we use to build</a:t>
            </a:r>
            <a:br>
              <a:rPr lang="en-US" dirty="0"/>
            </a:br>
            <a:endParaRPr dirty="0"/>
          </a:p>
          <a:p>
            <a:pPr lvl="0" indent="-325755">
              <a:spcBef>
                <a:spcPts val="0"/>
              </a:spcBef>
              <a:buSzPct val="90000"/>
            </a:pPr>
            <a:r>
              <a:rPr lang="en-US" dirty="0">
                <a:solidFill>
                  <a:srgbClr val="FF0000"/>
                </a:solidFill>
              </a:rPr>
              <a:t>[Everyone]</a:t>
            </a:r>
            <a:r>
              <a:rPr lang="en-US" dirty="0"/>
              <a:t>Post GitHub URL for source code </a:t>
            </a:r>
            <a:r>
              <a:rPr lang="en-US" i="1" u="sng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https://github.com/Web3-Hackers/PrimeDefi</a:t>
            </a:r>
            <a:br>
              <a:rPr lang="en-US" i="1" u="sng" dirty="0">
                <a:solidFill>
                  <a:srgbClr val="00B050"/>
                </a:solidFill>
              </a:rPr>
            </a:br>
            <a:endParaRPr i="1" u="sng" dirty="0">
              <a:solidFill>
                <a:srgbClr val="00B05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[CH]</a:t>
            </a:r>
            <a:r>
              <a:rPr lang="en-US" dirty="0">
                <a:solidFill>
                  <a:srgbClr val="FFFF00"/>
                </a:solidFill>
              </a:rPr>
              <a:t>Create a working demo presentation – what is this?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[albert/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Create a 5 minutes walkthrough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[albert] </a:t>
            </a:r>
            <a:r>
              <a:rPr lang="en-US" dirty="0"/>
              <a:t>List down sponsors for special prizes (Make sure we explain why we used sponsored tools in our about project/presentation)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 dirty="0">
                <a:solidFill>
                  <a:srgbClr val="FF0000"/>
                </a:solidFill>
              </a:rPr>
              <a:t>[albert] </a:t>
            </a:r>
            <a:r>
              <a:rPr lang="en-US" dirty="0"/>
              <a:t>Create a wallet</a:t>
            </a:r>
            <a:endParaRPr dirty="0">
              <a:solidFill>
                <a:srgbClr val="92D05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Google Shape;294;p14" descr="Checkmark">
            <a:extLst>
              <a:ext uri="{FF2B5EF4-FFF2-40B4-BE49-F238E27FC236}">
                <a16:creationId xmlns:a16="http://schemas.microsoft.com/office/drawing/2014/main" id="{C0BC5120-75A0-B749-852C-ADF7C0DA28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924" y="5742708"/>
            <a:ext cx="334489" cy="33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DEV ENVIRONMENT &amp; TECHNICAL SPECS</a:t>
            </a:r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body" idx="1"/>
          </p:nvPr>
        </p:nvSpPr>
        <p:spPr>
          <a:xfrm>
            <a:off x="1141413" y="2140527"/>
            <a:ext cx="9905998" cy="424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[Yue/Pavel) </a:t>
            </a:r>
            <a:r>
              <a:rPr lang="en-US" dirty="0"/>
              <a:t>Ethereum Development tools - </a:t>
            </a:r>
            <a:r>
              <a:rPr lang="en-US" dirty="0">
                <a:solidFill>
                  <a:srgbClr val="00B050"/>
                </a:solidFill>
              </a:rPr>
              <a:t>truffle suite / remix / </a:t>
            </a:r>
            <a:r>
              <a:rPr lang="en-US" dirty="0">
                <a:solidFill>
                  <a:srgbClr val="00B0F0"/>
                </a:solidFill>
              </a:rPr>
              <a:t>ganache –cli</a:t>
            </a:r>
            <a:endParaRPr dirty="0"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(Yue/Pavel) </a:t>
            </a:r>
            <a:r>
              <a:rPr lang="en-US" dirty="0"/>
              <a:t>Smart contract language – </a:t>
            </a:r>
            <a:r>
              <a:rPr lang="en-US" dirty="0">
                <a:solidFill>
                  <a:srgbClr val="00B050"/>
                </a:solidFill>
              </a:rPr>
              <a:t>solidity</a:t>
            </a:r>
            <a:endParaRPr dirty="0"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[Yosef/Albert] </a:t>
            </a:r>
            <a:r>
              <a:rPr lang="en-US" dirty="0"/>
              <a:t>Frontend</a:t>
            </a:r>
          </a:p>
          <a:p>
            <a:pPr marL="742950" lvl="1" indent="-285750">
              <a:spcBef>
                <a:spcPts val="940"/>
              </a:spcBef>
              <a:buSzPct val="100000"/>
            </a:pPr>
            <a:r>
              <a:rPr lang="en-US" dirty="0">
                <a:solidFill>
                  <a:srgbClr val="00B050"/>
                </a:solidFill>
              </a:rPr>
              <a:t>NPM / Yarn / Node</a:t>
            </a:r>
          </a:p>
          <a:p>
            <a:pPr marL="742950" lvl="1" indent="-285750">
              <a:spcBef>
                <a:spcPts val="940"/>
              </a:spcBef>
              <a:buSzPct val="100000"/>
            </a:pPr>
            <a:r>
              <a:rPr lang="en-US" dirty="0">
                <a:solidFill>
                  <a:srgbClr val="00B050"/>
                </a:solidFill>
              </a:rPr>
              <a:t>react + typescript</a:t>
            </a:r>
          </a:p>
          <a:p>
            <a:pPr marL="742950" lvl="1" indent="-285750">
              <a:spcBef>
                <a:spcPts val="940"/>
              </a:spcBef>
              <a:buSzPct val="100000"/>
            </a:pPr>
            <a:r>
              <a:rPr lang="en-US" dirty="0">
                <a:solidFill>
                  <a:srgbClr val="00B050"/>
                </a:solidFill>
              </a:rPr>
              <a:t>Chakra </a:t>
            </a:r>
            <a:r>
              <a:rPr lang="en-US" dirty="0" err="1">
                <a:solidFill>
                  <a:srgbClr val="00B050"/>
                </a:solidFill>
              </a:rPr>
              <a:t>ui</a:t>
            </a:r>
            <a:r>
              <a:rPr lang="en-US" dirty="0">
                <a:solidFill>
                  <a:srgbClr val="00B050"/>
                </a:solidFill>
              </a:rPr>
              <a:t> v1.6+</a:t>
            </a:r>
          </a:p>
          <a:p>
            <a:pPr marL="742950" lvl="1" indent="-285750">
              <a:spcBef>
                <a:spcPts val="940"/>
              </a:spcBef>
              <a:buSzPct val="100000"/>
            </a:pPr>
            <a:r>
              <a:rPr lang="en-US" dirty="0" err="1">
                <a:solidFill>
                  <a:srgbClr val="00B050"/>
                </a:solidFill>
              </a:rPr>
              <a:t>moralis</a:t>
            </a:r>
            <a:r>
              <a:rPr lang="en-US" dirty="0">
                <a:solidFill>
                  <a:srgbClr val="00B050"/>
                </a:solidFill>
              </a:rPr>
              <a:t> + react </a:t>
            </a:r>
            <a:r>
              <a:rPr lang="en-US" dirty="0" err="1">
                <a:solidFill>
                  <a:srgbClr val="00B050"/>
                </a:solidFill>
              </a:rPr>
              <a:t>moralis</a:t>
            </a:r>
            <a:endParaRPr dirty="0">
              <a:solidFill>
                <a:srgbClr val="00B050"/>
              </a:solidFill>
            </a:endParaRPr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[Yosef/Albert] </a:t>
            </a:r>
            <a:r>
              <a:rPr lang="en-US" dirty="0"/>
              <a:t>Web3 wallet – </a:t>
            </a:r>
            <a:r>
              <a:rPr lang="en-US" dirty="0" err="1">
                <a:solidFill>
                  <a:srgbClr val="00B050"/>
                </a:solidFill>
              </a:rPr>
              <a:t>metamsk</a:t>
            </a:r>
            <a:endParaRPr dirty="0">
              <a:solidFill>
                <a:srgbClr val="00B050"/>
              </a:solidFill>
            </a:endParaRPr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(Yue) </a:t>
            </a:r>
            <a:r>
              <a:rPr lang="en-US" dirty="0"/>
              <a:t>Ethereum infrastructure gateway – </a:t>
            </a:r>
            <a:r>
              <a:rPr lang="en-US" dirty="0" err="1">
                <a:solidFill>
                  <a:srgbClr val="FFFF00"/>
                </a:solidFill>
              </a:rPr>
              <a:t>infura</a:t>
            </a:r>
            <a:r>
              <a:rPr lang="en-US" dirty="0">
                <a:solidFill>
                  <a:srgbClr val="FFFF00"/>
                </a:solidFill>
              </a:rPr>
              <a:t> / alchemy / </a:t>
            </a:r>
            <a:r>
              <a:rPr lang="en-US" dirty="0" err="1">
                <a:solidFill>
                  <a:srgbClr val="FFFF00"/>
                </a:solidFill>
              </a:rPr>
              <a:t>moralis</a:t>
            </a:r>
            <a:endParaRPr dirty="0">
              <a:solidFill>
                <a:srgbClr val="FFFF00"/>
              </a:solidFill>
            </a:endParaRPr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[Pavel/Albert] </a:t>
            </a:r>
            <a:r>
              <a:rPr lang="en-US" dirty="0"/>
              <a:t>Oracle/keeper provider – </a:t>
            </a:r>
            <a:r>
              <a:rPr lang="en-US" dirty="0" err="1">
                <a:solidFill>
                  <a:srgbClr val="00B050"/>
                </a:solidFill>
              </a:rPr>
              <a:t>chainlink</a:t>
            </a:r>
            <a:endParaRPr dirty="0">
              <a:solidFill>
                <a:srgbClr val="00B050"/>
              </a:solidFill>
            </a:endParaRPr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(Yosef) </a:t>
            </a:r>
            <a:r>
              <a:rPr lang="en-US" dirty="0"/>
              <a:t>Web3 decentralized file system – </a:t>
            </a:r>
            <a:r>
              <a:rPr lang="en-US" dirty="0" err="1">
                <a:solidFill>
                  <a:srgbClr val="FFFF00"/>
                </a:solidFill>
              </a:rPr>
              <a:t>ipfs</a:t>
            </a:r>
            <a:r>
              <a:rPr lang="en-US" dirty="0">
                <a:solidFill>
                  <a:srgbClr val="FFFF00"/>
                </a:solidFill>
              </a:rPr>
              <a:t> - </a:t>
            </a:r>
            <a:r>
              <a:rPr lang="en-US" dirty="0" err="1">
                <a:solidFill>
                  <a:srgbClr val="FFFF00"/>
                </a:solidFill>
              </a:rPr>
              <a:t>moralis</a:t>
            </a:r>
            <a:r>
              <a:rPr lang="en-US" dirty="0">
                <a:solidFill>
                  <a:srgbClr val="FFFF00"/>
                </a:solidFill>
              </a:rPr>
              <a:t>/ </a:t>
            </a:r>
            <a:r>
              <a:rPr lang="en-US" dirty="0" err="1">
                <a:solidFill>
                  <a:srgbClr val="FFFF00"/>
                </a:solidFill>
              </a:rPr>
              <a:t>filecoin</a:t>
            </a:r>
            <a:endParaRPr dirty="0">
              <a:solidFill>
                <a:srgbClr val="FFFF00"/>
              </a:solidFill>
            </a:endParaRPr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 err="1"/>
              <a:t>Testnet</a:t>
            </a:r>
            <a:r>
              <a:rPr lang="en-US" dirty="0"/>
              <a:t> &amp; smart chain of choice – </a:t>
            </a:r>
            <a:r>
              <a:rPr lang="en-US" dirty="0" err="1">
                <a:solidFill>
                  <a:srgbClr val="00B050"/>
                </a:solidFill>
              </a:rPr>
              <a:t>kovan</a:t>
            </a:r>
            <a:r>
              <a:rPr lang="en-US" dirty="0">
                <a:solidFill>
                  <a:srgbClr val="00B050"/>
                </a:solidFill>
              </a:rPr>
              <a:t> / Ethereum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Rinkeby</a:t>
            </a:r>
            <a:r>
              <a:rPr lang="en-US" dirty="0">
                <a:solidFill>
                  <a:srgbClr val="FF0000"/>
                </a:solidFill>
              </a:rPr>
              <a:t> – interim)</a:t>
            </a:r>
            <a:endParaRPr dirty="0"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Other libraries &amp; tools – </a:t>
            </a:r>
            <a:r>
              <a:rPr lang="en-US" dirty="0" err="1">
                <a:solidFill>
                  <a:srgbClr val="00B050"/>
                </a:solidFill>
              </a:rPr>
              <a:t>Openzeppelin</a:t>
            </a:r>
            <a:r>
              <a:rPr lang="en-US" dirty="0">
                <a:solidFill>
                  <a:srgbClr val="00B050"/>
                </a:solidFill>
              </a:rPr>
              <a:t> / </a:t>
            </a:r>
            <a:r>
              <a:rPr lang="en-US" dirty="0">
                <a:solidFill>
                  <a:srgbClr val="00B0F0"/>
                </a:solidFill>
              </a:rPr>
              <a:t>[security]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ADDITIONAL CONSIDERATIONS</a:t>
            </a:r>
            <a:endParaRPr dirty="0"/>
          </a:p>
        </p:txBody>
      </p:sp>
      <p:sp>
        <p:nvSpPr>
          <p:cNvPr id="293" name="Google Shape;293;p14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</a:rPr>
              <a:t>Chain selection – </a:t>
            </a:r>
            <a:r>
              <a:rPr lang="en-US" dirty="0" err="1">
                <a:solidFill>
                  <a:schemeClr val="bg1"/>
                </a:solidFill>
              </a:rPr>
              <a:t>Kovan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testnet</a:t>
            </a:r>
            <a:r>
              <a:rPr lang="en-US" dirty="0">
                <a:solidFill>
                  <a:schemeClr val="bg1"/>
                </a:solidFill>
              </a:rPr>
              <a:t> &amp; Ethereum </a:t>
            </a:r>
            <a:r>
              <a:rPr lang="en-US" dirty="0" err="1">
                <a:solidFill>
                  <a:schemeClr val="bg1"/>
                </a:solidFill>
              </a:rPr>
              <a:t>mainnet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pavel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yue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erc20 / </a:t>
            </a:r>
            <a:r>
              <a:rPr lang="en-US" dirty="0" err="1">
                <a:solidFill>
                  <a:schemeClr val="bg1"/>
                </a:solidFill>
              </a:rPr>
              <a:t>stablecoin</a:t>
            </a:r>
            <a:r>
              <a:rPr lang="en-US" dirty="0">
                <a:solidFill>
                  <a:schemeClr val="bg1"/>
                </a:solidFill>
              </a:rPr>
              <a:t> (USDC or our own)</a:t>
            </a:r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[Yosef/albert] </a:t>
            </a:r>
            <a:r>
              <a:rPr lang="en-US" dirty="0" err="1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rgbClr val="FFFF00"/>
                </a:solidFill>
              </a:rPr>
              <a:t> design on issuance list (pieces of </a:t>
            </a:r>
            <a:r>
              <a:rPr lang="en-US" dirty="0" err="1">
                <a:solidFill>
                  <a:srgbClr val="FFFF00"/>
                </a:solidFill>
              </a:rPr>
              <a:t>nft</a:t>
            </a:r>
            <a:r>
              <a:rPr lang="en-US" dirty="0">
                <a:solidFill>
                  <a:srgbClr val="FFFF00"/>
                </a:solidFill>
              </a:rPr>
              <a:t> art?)</a:t>
            </a:r>
            <a:endParaRPr dirty="0"/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[all dev] </a:t>
            </a:r>
            <a:r>
              <a:rPr lang="en-US" dirty="0">
                <a:solidFill>
                  <a:srgbClr val="FFFF00"/>
                </a:solidFill>
              </a:rPr>
              <a:t>Build tools &amp; library selection (incl versions)</a:t>
            </a:r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0000"/>
                </a:solidFill>
              </a:rPr>
              <a:t>[all dev 2.5weeks] </a:t>
            </a:r>
            <a:r>
              <a:rPr lang="en-US" dirty="0">
                <a:solidFill>
                  <a:schemeClr val="bg1"/>
                </a:solidFill>
              </a:rPr>
              <a:t>Unit tests – backend contract/function signature | frontend layouts/dataflow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FF00"/>
                </a:solidFill>
              </a:rPr>
              <a:t>Security concern (Best practices, design pattern, &amp; Avoid common attacks)</a:t>
            </a:r>
            <a:endParaRPr dirty="0"/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FFFF00"/>
                </a:solidFill>
              </a:rPr>
              <a:t>Folder structure and test run instructions</a:t>
            </a:r>
            <a:endParaRPr dirty="0"/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00B050"/>
                </a:solidFill>
              </a:rPr>
              <a:t>Regulatory approval </a:t>
            </a:r>
            <a:r>
              <a:rPr lang="en-US" dirty="0"/>
              <a:t>(not in scope for this proof-of-concept </a:t>
            </a:r>
            <a:r>
              <a:rPr lang="en-US" dirty="0" err="1"/>
              <a:t>mvp</a:t>
            </a:r>
            <a:r>
              <a:rPr lang="en-US" dirty="0"/>
              <a:t>)</a:t>
            </a:r>
            <a:endParaRPr dirty="0"/>
          </a:p>
          <a:p>
            <a:pPr marL="285750" lvl="0" indent="-285750" algn="l" rtl="0">
              <a:spcBef>
                <a:spcPts val="91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rgbClr val="00B050"/>
                </a:solidFill>
              </a:rPr>
              <a:t>Potential license(s) needed </a:t>
            </a:r>
            <a:r>
              <a:rPr lang="en-US" dirty="0"/>
              <a:t>(not in scope)</a:t>
            </a:r>
            <a:endParaRPr dirty="0"/>
          </a:p>
        </p:txBody>
      </p:sp>
      <p:pic>
        <p:nvPicPr>
          <p:cNvPr id="294" name="Google Shape;294;p14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9" y="2666999"/>
            <a:ext cx="334489" cy="33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90" y="5058886"/>
            <a:ext cx="334489" cy="33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9" y="5456711"/>
            <a:ext cx="334489" cy="33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4;p14" descr="Checkmark">
            <a:extLst>
              <a:ext uri="{FF2B5EF4-FFF2-40B4-BE49-F238E27FC236}">
                <a16:creationId xmlns:a16="http://schemas.microsoft.com/office/drawing/2014/main" id="{E014D56E-A0A4-D643-ACF8-43FA823403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9" y="3001488"/>
            <a:ext cx="334489" cy="33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entury Gothic"/>
              <a:buNone/>
            </a:pPr>
            <a:r>
              <a:rPr lang="en-US">
                <a:solidFill>
                  <a:srgbClr val="FFFF00"/>
                </a:solidFill>
              </a:rPr>
              <a:t>NEXT STEPS &amp; ACTION ITEMS</a:t>
            </a:r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body" idx="1"/>
          </p:nvPr>
        </p:nvSpPr>
        <p:spPr>
          <a:xfrm>
            <a:off x="1141413" y="2447636"/>
            <a:ext cx="9905998" cy="401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Agree on transaction &amp; deal flow design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Agree on “must have” feature list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Assign individual roles and responsibilities among team members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Finalize and agree on dev environment, tools and specs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rgbClr val="FFFF00"/>
                </a:solidFill>
              </a:rPr>
              <a:t>Frontend / backend </a:t>
            </a:r>
            <a:r>
              <a:rPr lang="en-US" dirty="0" err="1">
                <a:solidFill>
                  <a:srgbClr val="FFFF00"/>
                </a:solidFill>
              </a:rPr>
              <a:t>devs</a:t>
            </a:r>
            <a:r>
              <a:rPr lang="en-US" dirty="0">
                <a:solidFill>
                  <a:srgbClr val="FFFF00"/>
                </a:solidFill>
              </a:rPr>
              <a:t> agree on respective architectural design</a:t>
            </a:r>
            <a:endParaRPr dirty="0">
              <a:solidFill>
                <a:srgbClr val="FFFF00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Continued brainstorming and research!</a:t>
            </a:r>
            <a:endParaRPr dirty="0"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>
              <a:spcBef>
                <a:spcPts val="0"/>
              </a:spcBef>
              <a:buSzPts val="2000"/>
            </a:pPr>
            <a:r>
              <a:rPr lang="en-US" dirty="0" err="1">
                <a:solidFill>
                  <a:srgbClr val="00B050"/>
                </a:solidFill>
              </a:rPr>
              <a:t>Primedefi</a:t>
            </a:r>
            <a:r>
              <a:rPr lang="en-US" dirty="0"/>
              <a:t> is our proposed defi protocol operating on smart blockchains. </a:t>
            </a:r>
            <a:r>
              <a:rPr lang="en-US" dirty="0" err="1">
                <a:solidFill>
                  <a:srgbClr val="00B050"/>
                </a:solidFill>
              </a:rPr>
              <a:t>Primedefi</a:t>
            </a:r>
            <a:r>
              <a:rPr lang="en-US" dirty="0"/>
              <a:t> envisions a decentralized virtual deal room that allows issuers to tokenize debt instruments and automate issuance / book-building processes, and investors to bid to invest in new issuances and manage own wallets, all on blockchain, with real time on-chain settlement and event alert. </a:t>
            </a:r>
            <a:r>
              <a:rPr lang="en-US" dirty="0" err="1"/>
              <a:t>Primedefi</a:t>
            </a:r>
            <a:r>
              <a:rPr lang="en-US" dirty="0"/>
              <a:t> eliminates the need of any traditional middleman (such as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underwritter</a:t>
            </a:r>
            <a:r>
              <a:rPr lang="en-US" dirty="0"/>
              <a:t>, custodian or escrow agent)</a:t>
            </a:r>
            <a:br>
              <a:rPr lang="en-US" dirty="0"/>
            </a:b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Our goal -- to revolutionize capital market fund raising processes for both issuers</a:t>
            </a:r>
            <a:br>
              <a:rPr lang="en-US" dirty="0"/>
            </a:br>
            <a:r>
              <a:rPr lang="en-US" dirty="0"/>
              <a:t> and investors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Our mission statement -- to become the #1 go-to capital market fund raising platform for financial institutions, corporates and governments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…FUTURE PLANS…</a:t>
            </a: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Cross-chain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Governance protocol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Debt issuance -&gt; debt + equity issuance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Primary market -&gt; primary + secondary markets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Partner up with </a:t>
            </a:r>
            <a:r>
              <a:rPr lang="en-US" dirty="0" err="1"/>
              <a:t>chainlink</a:t>
            </a:r>
            <a:r>
              <a:rPr lang="en-US" dirty="0"/>
              <a:t> to bring all credit rating/scores data on-chain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Partner up with big issuers to bring more deals on-chain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TRADIFI (OLD WORLD) VS </a:t>
            </a:r>
            <a:r>
              <a:rPr lang="en-US">
                <a:solidFill>
                  <a:srgbClr val="00B050"/>
                </a:solidFill>
              </a:rPr>
              <a:t>DEFI</a:t>
            </a:r>
            <a:r>
              <a:rPr lang="en-US"/>
              <a:t> (NEW WORLD)</a:t>
            </a:r>
            <a:endParaRPr/>
          </a:p>
        </p:txBody>
      </p:sp>
      <p:graphicFrame>
        <p:nvGraphicFramePr>
          <p:cNvPr id="141" name="Google Shape;141;p3"/>
          <p:cNvGraphicFramePr/>
          <p:nvPr>
            <p:extLst>
              <p:ext uri="{D42A27DB-BD31-4B8C-83A1-F6EECF244321}">
                <p14:modId xmlns:p14="http://schemas.microsoft.com/office/powerpoint/2010/main" val="3613274728"/>
              </p:ext>
            </p:extLst>
          </p:nvPr>
        </p:nvGraphicFramePr>
        <p:xfrm>
          <a:off x="853889" y="2667000"/>
          <a:ext cx="10448375" cy="3484970"/>
        </p:xfrm>
        <a:graphic>
          <a:graphicData uri="http://schemas.openxmlformats.org/drawingml/2006/table">
            <a:tbl>
              <a:tblPr firstRow="1" bandRow="1">
                <a:noFill/>
                <a:tableStyleId>{271FEB7E-930B-494C-9B21-6536DA09E8F7}</a:tableStyleId>
              </a:tblPr>
              <a:tblGrid>
                <a:gridCol w="128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Traditional Finance (TradiFi)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Decentralized Finance (DeFi)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Custody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r>
                        <a:rPr lang="en-US" sz="1400" u="none" strike="noStrike" cap="none" baseline="30000"/>
                        <a:t>rd</a:t>
                      </a:r>
                      <a:r>
                        <a:rPr lang="en-US" sz="1400" u="none" strike="noStrike" cap="none"/>
                        <a:t> party custodians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Either via smart contract or users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Unit of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Fiat currency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Digital asset/token or stable coin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Execution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Manual, via intermediaries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Automatic, via smart contracts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Settlement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Typically T+2 to 5 business days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Real time (seconds to minutes)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Clearing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Via clearinghouses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Via blockchain transaction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Governance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By exchanges / regulators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By permitted protocol participants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Auditability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Authorized 3</a:t>
                      </a:r>
                      <a:r>
                        <a:rPr lang="en-US" sz="1400" u="none" strike="noStrike" cap="none" baseline="30000"/>
                        <a:t>rd</a:t>
                      </a:r>
                      <a:r>
                        <a:rPr lang="en-US" sz="1400" u="none" strike="noStrike" cap="none"/>
                        <a:t> party audits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Can be open source &amp; public ledger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Risks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Vulnerable to hacks / data breaches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Vulnerable to hacks and data breaches of smart contracts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RETAIL-CENTERED DEFI (THEM) VS </a:t>
            </a:r>
            <a:r>
              <a:rPr lang="en-US">
                <a:solidFill>
                  <a:srgbClr val="00B050"/>
                </a:solidFill>
              </a:rPr>
              <a:t>PRIMEDEFI</a:t>
            </a:r>
            <a:r>
              <a:rPr lang="en-US"/>
              <a:t> (US)</a:t>
            </a:r>
            <a:endParaRPr/>
          </a:p>
        </p:txBody>
      </p:sp>
      <p:graphicFrame>
        <p:nvGraphicFramePr>
          <p:cNvPr id="147" name="Google Shape;147;p4"/>
          <p:cNvGraphicFramePr/>
          <p:nvPr>
            <p:extLst>
              <p:ext uri="{D42A27DB-BD31-4B8C-83A1-F6EECF244321}">
                <p14:modId xmlns:p14="http://schemas.microsoft.com/office/powerpoint/2010/main" val="2072190553"/>
              </p:ext>
            </p:extLst>
          </p:nvPr>
        </p:nvGraphicFramePr>
        <p:xfrm>
          <a:off x="853889" y="2667000"/>
          <a:ext cx="10448375" cy="3337650"/>
        </p:xfrm>
        <a:graphic>
          <a:graphicData uri="http://schemas.openxmlformats.org/drawingml/2006/table">
            <a:tbl>
              <a:tblPr firstRow="1" bandRow="1">
                <a:noFill/>
                <a:tableStyleId>{271FEB7E-930B-494C-9B21-6536DA09E8F7}</a:tableStyleId>
              </a:tblPr>
              <a:tblGrid>
                <a:gridCol w="20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Retail-Centered DeFi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PrimeDeFi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Target User Base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Retail clients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Institutions / Corporates / Governments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Market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Under 100 Billion $ in 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Hundreds of Trillions $ in total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Chain Selection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Permissionless / Trustless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Permissionless / Permissioned / Role-based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Transaction Lifecycle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Seconds to minutes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Days to weeks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Execution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Fast speed is required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Speed is not critical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Realtime Event Alert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Important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Important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Auditability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Yes, by any participant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Yes, by designated roles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Immutability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WHY THE TRADIFI WAY  ==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Super Lengthy and manual process</a:t>
            </a:r>
            <a:endParaRPr/>
          </a:p>
          <a:p>
            <a:pPr marL="285750" lvl="0" indent="-285750" algn="l" rtl="0">
              <a:spcBef>
                <a:spcPts val="9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high operational risk</a:t>
            </a:r>
            <a:endParaRPr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System error</a:t>
            </a:r>
            <a:endParaRPr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Human error</a:t>
            </a:r>
            <a:endParaRPr/>
          </a:p>
          <a:p>
            <a:pPr marL="285750" lvl="0" indent="-285750" algn="l" rtl="0">
              <a:spcBef>
                <a:spcPts val="9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Slow transaction settlement</a:t>
            </a:r>
            <a:endParaRPr/>
          </a:p>
          <a:p>
            <a:pPr marL="285750" lvl="0" indent="-285750" algn="l" rtl="0">
              <a:spcBef>
                <a:spcPts val="9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Slow event handling</a:t>
            </a:r>
            <a:endParaRPr/>
          </a:p>
          <a:p>
            <a:pPr marL="285750" lvl="0" indent="-285750" algn="l" rtl="0">
              <a:spcBef>
                <a:spcPts val="9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pain with intermediaries involvement</a:t>
            </a:r>
            <a:endParaRPr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costly</a:t>
            </a:r>
            <a:endParaRPr/>
          </a:p>
          <a:p>
            <a:pPr marL="742950" lvl="1" indent="-285750" algn="l" rtl="0">
              <a:spcBef>
                <a:spcPts val="8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inefficient</a:t>
            </a:r>
            <a:endParaRPr/>
          </a:p>
          <a:p>
            <a:pPr marL="285750" lvl="0" indent="-180022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54" name="Google Shape;154;p5" descr="Clip Art Sad Smiley Clip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4126" y="1269615"/>
            <a:ext cx="793726" cy="66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 descr="All New NFT - Marketplace Sell Items Digitally | Crypto – Collectibles |  HTML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6824" y="2666999"/>
            <a:ext cx="1730572" cy="116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 descr="Budget Clipart Financial Resource For Free Download On Ya Webdesign, Cross,  Axe Transparent Png – Pngset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5883" y="3648669"/>
            <a:ext cx="1668959" cy="93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 descr="Anissa BOUSSOFARA : Réflexion sur les modes alternatifs de règlement des  conflits post COVID-19 - Boussayene Knani &amp; Associés | Cabinet Avocats  Affaires Internationales Tunisi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8546940" y="3151443"/>
            <a:ext cx="1615763" cy="114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 descr="Risk Clipart &amp;amp; Risk Clip Art Images - HDClipartA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74003" y="4417821"/>
            <a:ext cx="2091240" cy="115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WHY </a:t>
            </a:r>
            <a:r>
              <a:rPr lang="en-US">
                <a:solidFill>
                  <a:srgbClr val="00B050"/>
                </a:solidFill>
              </a:rPr>
              <a:t>PRIMEDEFI</a:t>
            </a:r>
            <a:r>
              <a:rPr lang="en-US"/>
              <a:t> WAY  == 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Record immutability on Decentralized ledger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Automatic transactions without middleman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friction and delays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 time settlement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 time event handling (such as default)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More cost effective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Improve efficiency</a:t>
            </a:r>
            <a:endParaRPr/>
          </a:p>
        </p:txBody>
      </p:sp>
      <p:pic>
        <p:nvPicPr>
          <p:cNvPr id="165" name="Google Shape;165;p6" descr="Happy Face GIFs | Ten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852" y="1180471"/>
            <a:ext cx="839502" cy="86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entury Gothic"/>
              <a:buNone/>
            </a:pPr>
            <a:r>
              <a:rPr lang="en-US" dirty="0">
                <a:solidFill>
                  <a:srgbClr val="00B050"/>
                </a:solidFill>
              </a:rPr>
              <a:t>PRIMEDEFI</a:t>
            </a:r>
            <a:r>
              <a:rPr lang="en-US" dirty="0"/>
              <a:t> INFRASTRUCTURE</a:t>
            </a:r>
            <a:endParaRPr dirty="0"/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141412" y="2666999"/>
            <a:ext cx="1976691" cy="36933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Web3 Frontend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3391611" y="2666999"/>
            <a:ext cx="1851032" cy="36933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Wallets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5512226" y="2666999"/>
            <a:ext cx="3550291" cy="36933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Chainlink Oracles/Keepers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9336025" y="2667046"/>
            <a:ext cx="1711384" cy="36933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IPFS/</a:t>
            </a:r>
            <a:r>
              <a:rPr lang="en-US" sz="1800" b="0" i="0" u="none" strike="noStrike" cap="none" dirty="0" err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FileCoin</a:t>
            </a:r>
            <a:endParaRPr sz="1800" b="0" i="0" u="none" strike="noStrike" cap="none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141412" y="3291870"/>
            <a:ext cx="9905997" cy="1200288"/>
          </a:xfrm>
          <a:prstGeom prst="rect">
            <a:avLst/>
          </a:prstGeom>
          <a:solidFill>
            <a:srgbClr val="3A3A3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Layer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Smart Contracts: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Issuer | Investor |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DealFactory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Deal |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TokenFactory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Token | Escrow</a:t>
            </a:r>
            <a:endParaRPr dirty="0"/>
          </a:p>
        </p:txBody>
      </p:sp>
      <p:sp>
        <p:nvSpPr>
          <p:cNvPr id="177" name="Google Shape;177;p7"/>
          <p:cNvSpPr txBox="1"/>
          <p:nvPr/>
        </p:nvSpPr>
        <p:spPr>
          <a:xfrm>
            <a:off x="1141412" y="4747738"/>
            <a:ext cx="9905996" cy="369332"/>
          </a:xfrm>
          <a:prstGeom prst="rect">
            <a:avLst/>
          </a:prstGeom>
          <a:solidFill>
            <a:srgbClr val="75757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Infrastructure &amp; Consensus (</a:t>
            </a:r>
            <a:r>
              <a:rPr lang="en-US" sz="18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INFURA/Alchemy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[FUTURE: Permissions/Roles])</a:t>
            </a:r>
            <a:endParaRPr dirty="0"/>
          </a:p>
        </p:txBody>
      </p:sp>
      <p:sp>
        <p:nvSpPr>
          <p:cNvPr id="178" name="Google Shape;178;p7"/>
          <p:cNvSpPr txBox="1"/>
          <p:nvPr/>
        </p:nvSpPr>
        <p:spPr>
          <a:xfrm>
            <a:off x="1141412" y="5428794"/>
            <a:ext cx="9905996" cy="369332"/>
          </a:xfrm>
          <a:prstGeom prst="rect">
            <a:avLst/>
          </a:prstGeom>
          <a:solidFill>
            <a:srgbClr val="B0B0B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Blockchain Base Layer(Chain-Specific Ledger, Accounting, Transactions)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3B0D0-EBDC-9C45-ACFF-1D82807DA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231936"/>
              </p:ext>
            </p:extLst>
          </p:nvPr>
        </p:nvGraphicFramePr>
        <p:xfrm>
          <a:off x="3639893" y="1392270"/>
          <a:ext cx="4455621" cy="486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2F297FBC-5F5E-8B47-BD9B-98E3ACA2F851}"/>
              </a:ext>
            </a:extLst>
          </p:cNvPr>
          <p:cNvGrpSpPr/>
          <p:nvPr/>
        </p:nvGrpSpPr>
        <p:grpSpPr>
          <a:xfrm>
            <a:off x="1449384" y="1249842"/>
            <a:ext cx="1634642" cy="817321"/>
            <a:chOff x="449" y="1615895"/>
            <a:chExt cx="1634642" cy="81732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34CDB6B-D3F4-B247-8B2D-66947FA990D2}"/>
                </a:ext>
              </a:extLst>
            </p:cNvPr>
            <p:cNvSpPr/>
            <p:nvPr/>
          </p:nvSpPr>
          <p:spPr>
            <a:xfrm>
              <a:off x="449" y="1615895"/>
              <a:ext cx="1634642" cy="8173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556F10FF-C9DC-EF4D-98FA-2449F4109743}"/>
                </a:ext>
              </a:extLst>
            </p:cNvPr>
            <p:cNvSpPr txBox="1"/>
            <p:nvPr/>
          </p:nvSpPr>
          <p:spPr>
            <a:xfrm>
              <a:off x="24388" y="1639834"/>
              <a:ext cx="1586764" cy="769443"/>
            </a:xfrm>
            <a:prstGeom prst="rect">
              <a:avLst/>
            </a:prstGeom>
            <a:solidFill>
              <a:srgbClr val="E7BF5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24130" rIns="36195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Issuer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7CB94-DEEE-EF45-A672-07BABA7DEE3D}"/>
              </a:ext>
            </a:extLst>
          </p:cNvPr>
          <p:cNvGrpSpPr/>
          <p:nvPr/>
        </p:nvGrpSpPr>
        <p:grpSpPr>
          <a:xfrm>
            <a:off x="8700653" y="1225903"/>
            <a:ext cx="1634642" cy="817321"/>
            <a:chOff x="449" y="1615895"/>
            <a:chExt cx="1634642" cy="817321"/>
          </a:xfrm>
          <a:solidFill>
            <a:srgbClr val="E7BF5F"/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B39F799-5321-194B-A207-1B63A3A45E90}"/>
                </a:ext>
              </a:extLst>
            </p:cNvPr>
            <p:cNvSpPr/>
            <p:nvPr/>
          </p:nvSpPr>
          <p:spPr>
            <a:xfrm>
              <a:off x="449" y="1615895"/>
              <a:ext cx="1634642" cy="81732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5B64E95C-C995-FE4A-9E0D-AA88228D3DBE}"/>
                </a:ext>
              </a:extLst>
            </p:cNvPr>
            <p:cNvSpPr txBox="1"/>
            <p:nvPr/>
          </p:nvSpPr>
          <p:spPr>
            <a:xfrm>
              <a:off x="24388" y="1639834"/>
              <a:ext cx="1586764" cy="7694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24130" rIns="36195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Investor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60A701-E74A-7048-82B2-324FAEF66DB9}"/>
              </a:ext>
            </a:extLst>
          </p:cNvPr>
          <p:cNvGrpSpPr/>
          <p:nvPr/>
        </p:nvGrpSpPr>
        <p:grpSpPr>
          <a:xfrm>
            <a:off x="4130624" y="5441791"/>
            <a:ext cx="1307714" cy="817321"/>
            <a:chOff x="2370680" y="2637546"/>
            <a:chExt cx="1307714" cy="817321"/>
          </a:xfrm>
          <a:solidFill>
            <a:srgbClr val="7030A0"/>
          </a:solidFill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082FF19-EF42-F941-A66B-C37C6F6C5BF8}"/>
                </a:ext>
              </a:extLst>
            </p:cNvPr>
            <p:cNvSpPr/>
            <p:nvPr/>
          </p:nvSpPr>
          <p:spPr>
            <a:xfrm>
              <a:off x="2370680" y="2637546"/>
              <a:ext cx="1307714" cy="81732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id="{7222C611-764C-A945-8F6C-3027C74E902A}"/>
                </a:ext>
              </a:extLst>
            </p:cNvPr>
            <p:cNvSpPr txBox="1"/>
            <p:nvPr/>
          </p:nvSpPr>
          <p:spPr>
            <a:xfrm>
              <a:off x="2394619" y="2661485"/>
              <a:ext cx="1259836" cy="7694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Escrow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739530-6B6C-8344-A90F-E32BBEC719ED}"/>
              </a:ext>
            </a:extLst>
          </p:cNvPr>
          <p:cNvCxnSpPr>
            <a:endCxn id="36" idx="0"/>
          </p:cNvCxnSpPr>
          <p:nvPr/>
        </p:nvCxnSpPr>
        <p:spPr>
          <a:xfrm>
            <a:off x="4784481" y="4800600"/>
            <a:ext cx="0" cy="66513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1CC31C1-744E-BC40-BB6F-E765F52C3AEE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1896772" y="2437095"/>
            <a:ext cx="2494444" cy="1754579"/>
          </a:xfrm>
          <a:prstGeom prst="bentConnector3">
            <a:avLst>
              <a:gd name="adj1" fmla="val 98738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DB1D1E-98A7-0643-A1A4-2C35AE8C4838}"/>
              </a:ext>
            </a:extLst>
          </p:cNvPr>
          <p:cNvCxnSpPr>
            <a:cxnSpLocks/>
          </p:cNvCxnSpPr>
          <p:nvPr/>
        </p:nvCxnSpPr>
        <p:spPr>
          <a:xfrm>
            <a:off x="2266705" y="4343400"/>
            <a:ext cx="1754579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78F22-CDF6-E945-B0C0-D66F541AC40B}"/>
              </a:ext>
            </a:extLst>
          </p:cNvPr>
          <p:cNvCxnSpPr>
            <a:cxnSpLocks/>
          </p:cNvCxnSpPr>
          <p:nvPr/>
        </p:nvCxnSpPr>
        <p:spPr>
          <a:xfrm>
            <a:off x="2266705" y="4142509"/>
            <a:ext cx="1754579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FA02CD-5A4C-2E49-8E1C-EE7397355584}"/>
              </a:ext>
            </a:extLst>
          </p:cNvPr>
          <p:cNvCxnSpPr>
            <a:cxnSpLocks/>
          </p:cNvCxnSpPr>
          <p:nvPr/>
        </p:nvCxnSpPr>
        <p:spPr>
          <a:xfrm>
            <a:off x="5627248" y="4343400"/>
            <a:ext cx="867070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0C3EBD1-90F1-1942-A521-0A502261E210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535582" y="2579216"/>
            <a:ext cx="2542322" cy="1422461"/>
          </a:xfrm>
          <a:prstGeom prst="bentConnector3">
            <a:avLst>
              <a:gd name="adj1" fmla="val 545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94015C-80A0-694B-8717-B091447005F4}"/>
              </a:ext>
            </a:extLst>
          </p:cNvPr>
          <p:cNvCxnSpPr>
            <a:cxnSpLocks/>
          </p:cNvCxnSpPr>
          <p:nvPr/>
        </p:nvCxnSpPr>
        <p:spPr>
          <a:xfrm>
            <a:off x="8095514" y="4343400"/>
            <a:ext cx="1422459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838E4D-00F4-C946-909C-FB70D22E1FFF}"/>
              </a:ext>
            </a:extLst>
          </p:cNvPr>
          <p:cNvCxnSpPr>
            <a:cxnSpLocks/>
          </p:cNvCxnSpPr>
          <p:nvPr/>
        </p:nvCxnSpPr>
        <p:spPr>
          <a:xfrm>
            <a:off x="8095513" y="4142509"/>
            <a:ext cx="1422459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E771C62-125E-0D49-86DC-8BA9EBC4EB2A}"/>
              </a:ext>
            </a:extLst>
          </p:cNvPr>
          <p:cNvCxnSpPr>
            <a:cxnSpLocks/>
          </p:cNvCxnSpPr>
          <p:nvPr/>
        </p:nvCxnSpPr>
        <p:spPr>
          <a:xfrm flipV="1">
            <a:off x="5462277" y="2067162"/>
            <a:ext cx="4343583" cy="3783289"/>
          </a:xfrm>
          <a:prstGeom prst="bentConnector3">
            <a:avLst>
              <a:gd name="adj1" fmla="val 99759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170;p7">
            <a:extLst>
              <a:ext uri="{FF2B5EF4-FFF2-40B4-BE49-F238E27FC236}">
                <a16:creationId xmlns:a16="http://schemas.microsoft.com/office/drawing/2014/main" id="{95F3314F-CA2D-CC48-988D-2647ED06B07C}"/>
              </a:ext>
            </a:extLst>
          </p:cNvPr>
          <p:cNvSpPr txBox="1">
            <a:spLocks/>
          </p:cNvSpPr>
          <p:nvPr/>
        </p:nvSpPr>
        <p:spPr>
          <a:xfrm>
            <a:off x="1143001" y="250095"/>
            <a:ext cx="9905998" cy="82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B050"/>
              </a:buClr>
              <a:buSzPts val="3200"/>
              <a:buFont typeface="Century Gothic"/>
              <a:buNone/>
            </a:pPr>
            <a:r>
              <a:rPr lang="en-US" sz="3200" dirty="0">
                <a:solidFill>
                  <a:schemeClr val="bg1"/>
                </a:solidFill>
              </a:rPr>
              <a:t>SMART CONTRACT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TRANSACTION AND DEAL FLOW (I)</a:t>
            </a:r>
            <a:endParaRPr sz="2000" dirty="0"/>
          </a:p>
        </p:txBody>
      </p:sp>
      <p:grpSp>
        <p:nvGrpSpPr>
          <p:cNvPr id="213" name="Google Shape;213;p9"/>
          <p:cNvGrpSpPr/>
          <p:nvPr/>
        </p:nvGrpSpPr>
        <p:grpSpPr>
          <a:xfrm>
            <a:off x="1152054" y="2026227"/>
            <a:ext cx="9884715" cy="1778245"/>
            <a:chOff x="10641" y="0"/>
            <a:chExt cx="9884715" cy="1798123"/>
          </a:xfrm>
        </p:grpSpPr>
        <p:sp>
          <p:nvSpPr>
            <p:cNvPr id="214" name="Google Shape;214;p9"/>
            <p:cNvSpPr/>
            <p:nvPr/>
          </p:nvSpPr>
          <p:spPr>
            <a:xfrm>
              <a:off x="742949" y="0"/>
              <a:ext cx="8420098" cy="17981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0641" y="539436"/>
              <a:ext cx="3188493" cy="719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45752" y="574547"/>
              <a:ext cx="3118271" cy="6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3400"/>
                <a:buFont typeface="Century Gothic"/>
                <a:buNone/>
              </a:pPr>
              <a:r>
                <a:rPr lang="en-US" sz="34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PRIMEDEFI</a:t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3358752" y="539436"/>
              <a:ext cx="3188493" cy="719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3393863" y="574547"/>
              <a:ext cx="3118271" cy="6490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 Through User Onboarding &amp; KYC Process </a:t>
              </a:r>
              <a:r>
                <a:rPr lang="en-US" sz="16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Off-Chain</a:t>
              </a:r>
              <a:endParaRPr b="1" dirty="0"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706863" y="539436"/>
              <a:ext cx="3188493" cy="719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6741974" y="574547"/>
              <a:ext cx="3118271" cy="6490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Obtain Issuer Credit Rating via </a:t>
              </a:r>
              <a:r>
                <a:rPr lang="en-US" sz="1600" b="1" i="0" u="none" strike="noStrike" cap="none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Chainlink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6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oracles/adaptors</a:t>
              </a:r>
              <a:endParaRPr dirty="0"/>
            </a:p>
          </p:txBody>
        </p:sp>
      </p:grpSp>
      <p:grpSp>
        <p:nvGrpSpPr>
          <p:cNvPr id="221" name="Google Shape;221;p9"/>
          <p:cNvGrpSpPr/>
          <p:nvPr/>
        </p:nvGrpSpPr>
        <p:grpSpPr>
          <a:xfrm>
            <a:off x="1146370" y="3587004"/>
            <a:ext cx="9896083" cy="2799942"/>
            <a:chOff x="4957" y="0"/>
            <a:chExt cx="9896083" cy="2479963"/>
          </a:xfrm>
        </p:grpSpPr>
        <p:sp>
          <p:nvSpPr>
            <p:cNvPr id="222" name="Google Shape;222;p9"/>
            <p:cNvSpPr/>
            <p:nvPr/>
          </p:nvSpPr>
          <p:spPr>
            <a:xfrm>
              <a:off x="742949" y="0"/>
              <a:ext cx="8420098" cy="24799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957" y="190004"/>
              <a:ext cx="2384598" cy="20999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107468" y="292515"/>
              <a:ext cx="2179576" cy="1997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2800"/>
                <a:buFont typeface="Century Gothic"/>
                <a:buNone/>
              </a:pPr>
              <a:r>
                <a:rPr lang="en-US" sz="2800" b="1" i="0" u="none" strike="noStrike" cap="none" dirty="0">
                  <a:solidFill>
                    <a:srgbClr val="7030A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ISSUER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logs in, sets up profile, [</a:t>
              </a:r>
              <a:r>
                <a:rPr lang="en-US" sz="1500" b="0" i="0" u="none" strike="noStrike" cap="none" dirty="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uploads doc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], and sets up new issuance &amp; escrow criteria </a:t>
              </a:r>
              <a:r>
                <a:rPr lang="en-US" sz="15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offer size, min launch size, face va</a:t>
              </a:r>
              <a:r>
                <a:rPr lang="en-US" sz="15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lue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ter</a:t>
              </a:r>
              <a:r>
                <a:rPr lang="en-US" sz="15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m,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interest rate,  payment dates, etc.)</a:t>
              </a:r>
              <a:endParaRPr dirty="0"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2508785" y="743988"/>
              <a:ext cx="2384598" cy="9919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2557210" y="792413"/>
              <a:ext cx="2287748" cy="89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Book-building/Offering period opens automatically. ISSUER monitors booking building process (bid received, bid size, time left till closing, etc.)</a:t>
              </a:r>
              <a:endParaRPr dirty="0"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012613" y="743988"/>
              <a:ext cx="2384598" cy="9919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5061038" y="792413"/>
              <a:ext cx="2287748" cy="89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Offering </a:t>
              </a:r>
              <a:r>
                <a:rPr lang="en-US" sz="12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period ends. Result calculation, investor allocation, token minting, stable coin payment transfer, token transfer</a:t>
              </a: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automatically</a:t>
              </a:r>
              <a:endParaRPr dirty="0"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7516442" y="743988"/>
              <a:ext cx="2384598" cy="9919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7564867" y="792413"/>
              <a:ext cx="2287748" cy="89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Automatic interim, retirement and [</a:t>
              </a:r>
              <a:r>
                <a:rPr lang="en-US" sz="1200" b="0" i="0" u="none" strike="noStrike" cap="none" dirty="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early termination</a:t>
              </a: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] payment to investments</a:t>
              </a:r>
              <a:r>
                <a:rPr lang="en-US" sz="12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D</a:t>
              </a: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efault event handling via </a:t>
              </a:r>
              <a:r>
                <a:rPr lang="en-US" sz="1200" b="0" i="0" u="none" strike="noStrike" cap="none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Chainlink</a:t>
              </a:r>
              <a:r>
                <a:rPr lang="en-US" sz="1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keepers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1524</Words>
  <Application>Microsoft Macintosh PowerPoint</Application>
  <PresentationFormat>Widescreen</PresentationFormat>
  <Paragraphs>266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Arial</vt:lpstr>
      <vt:lpstr>Mesh</vt:lpstr>
      <vt:lpstr>PRIMEDEFI WHITE PAPER DECK</vt:lpstr>
      <vt:lpstr>INTRODUCTION</vt:lpstr>
      <vt:lpstr>TRADIFI (OLD WORLD) VS DEFI (NEW WORLD)</vt:lpstr>
      <vt:lpstr>RETAIL-CENTERED DEFI (THEM) VS PRIMEDEFI (US)</vt:lpstr>
      <vt:lpstr>WHY THE TRADIFI WAY  ==</vt:lpstr>
      <vt:lpstr>WHY PRIMEDEFI WAY  == </vt:lpstr>
      <vt:lpstr>PRIMEDEFI INFRASTRUCTURE</vt:lpstr>
      <vt:lpstr>PowerPoint Presentation</vt:lpstr>
      <vt:lpstr>TRANSACTION AND DEAL FLOW (I)</vt:lpstr>
      <vt:lpstr>PowerPoint Presentation</vt:lpstr>
      <vt:lpstr>PowerPoint Presentation</vt:lpstr>
      <vt:lpstr>TRANSACTION AND DEAL FLOW (II)</vt:lpstr>
      <vt:lpstr>PowerPoint Presentation</vt:lpstr>
      <vt:lpstr>PowerPoint Presentation</vt:lpstr>
      <vt:lpstr>FEATURE LIST FOR HACKATHON</vt:lpstr>
      <vt:lpstr>Things to Submit</vt:lpstr>
      <vt:lpstr>DEV ENVIRONMENT &amp; TECHNICAL SPECS</vt:lpstr>
      <vt:lpstr>ADDITIONAL CONSIDERATIONS</vt:lpstr>
      <vt:lpstr>NEXT STEPS &amp; ACTION ITEMS</vt:lpstr>
      <vt:lpstr>…FUTURE PLANS…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PRIMEDEFI WHITE PAPER DECK</dc:title>
  <dc:creator>Microsoft Office User</dc:creator>
  <cp:lastModifiedBy>Microsoft Office User</cp:lastModifiedBy>
  <cp:revision>32</cp:revision>
  <dcterms:created xsi:type="dcterms:W3CDTF">2021-10-11T23:38:53Z</dcterms:created>
  <dcterms:modified xsi:type="dcterms:W3CDTF">2021-10-28T07:52:20Z</dcterms:modified>
</cp:coreProperties>
</file>