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59" r:id="rId15"/>
    <p:sldId id="299" r:id="rId16"/>
    <p:sldId id="260" r:id="rId17"/>
    <p:sldId id="261" r:id="rId18"/>
    <p:sldId id="262" r:id="rId19"/>
    <p:sldId id="263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5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/>
            <a:r>
              <a:rPr lang="zh-CN" altLang="en-US" sz="2400" smtClean="0"/>
              <a:t>许多大数据都是以大规模图或网络的形式呈现，如社交网络、传染病传播途径、交通事故对路网的影响</a:t>
            </a:r>
            <a:endParaRPr lang="en-US" altLang="zh-CN" sz="2400" smtClean="0"/>
          </a:p>
          <a:p>
            <a:pPr marL="0" indent="0"/>
            <a:r>
              <a:rPr lang="zh-CN" altLang="en-US" sz="2400" smtClean="0"/>
              <a:t>许多非图结构的大数据，也常常会被转换为图模型后进行分析</a:t>
            </a:r>
            <a:endParaRPr lang="en-US" altLang="zh-CN" sz="2400" smtClean="0"/>
          </a:p>
          <a:p>
            <a:pPr marL="0" indent="0"/>
            <a:r>
              <a:rPr lang="zh-CN" altLang="en-US" sz="2400" smtClean="0"/>
              <a:t>图数据结构很好地表达了数据之间的关联性</a:t>
            </a:r>
            <a:endParaRPr lang="en-US" altLang="zh-CN" sz="2400" smtClean="0"/>
          </a:p>
          <a:p>
            <a:pPr marL="0" indent="0"/>
            <a:r>
              <a:rPr lang="zh-CN" altLang="en-US" sz="2400" smtClean="0"/>
              <a:t>关联性计算是大数据计算的核心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通过获得数据的关联性，可以从噪音很多的海量数据中抽取有用的信息</a:t>
            </a:r>
            <a:endParaRPr lang="en-US" altLang="zh-CN" sz="2400" smtClean="0"/>
          </a:p>
          <a:p>
            <a:pPr marL="400050" lvl="1" indent="0"/>
            <a:r>
              <a:rPr lang="zh-CN" altLang="en-US" sz="2400" smtClean="0"/>
              <a:t>比如，通过为购物者之间的关系建模，就能很快找到口味相似的用户，并为之推荐商品</a:t>
            </a:r>
            <a:endParaRPr lang="en-US" altLang="zh-CN" sz="2400" smtClean="0"/>
          </a:p>
          <a:p>
            <a:pPr marL="400050" lvl="1" indent="0"/>
            <a:r>
              <a:rPr lang="zh-CN" altLang="en-US" sz="2400" smtClean="0"/>
              <a:t>或者在社交网络中，通过传播关系发现意见领袖</a:t>
            </a:r>
            <a:endParaRPr lang="en-US" altLang="zh-CN" sz="2400" smtClean="0"/>
          </a:p>
        </p:txBody>
      </p:sp>
      <p:sp>
        <p:nvSpPr>
          <p:cNvPr id="6147" name="标题 2"/>
          <p:cNvSpPr>
            <a:spLocks noGrp="1"/>
          </p:cNvSpPr>
          <p:nvPr>
            <p:ph type="title" idx="10"/>
          </p:nvPr>
        </p:nvSpPr>
        <p:spPr>
          <a:xfrm>
            <a:off x="785786" y="0"/>
            <a:ext cx="8001000" cy="914400"/>
          </a:xfrm>
        </p:spPr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en-US" dirty="0" smtClean="0"/>
              <a:t>图结构数据分析意义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	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的计算过程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304800" y="1460500"/>
            <a:ext cx="5257800" cy="440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000"/>
              <a:t>Pregel</a:t>
            </a:r>
            <a:r>
              <a:rPr lang="zh-CN" altLang="en-US" sz="2000"/>
              <a:t>的计算过程是由一系列被称为“超步”的迭代组成的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在每个超步中，每个顶点上面都会并行执行用户自定义的函数，该函数描述了一个顶点</a:t>
            </a:r>
            <a:r>
              <a:rPr lang="en-US" altLang="zh-CN" sz="2000" i="1"/>
              <a:t>V</a:t>
            </a:r>
            <a:r>
              <a:rPr lang="zh-CN" altLang="en-US" sz="2000"/>
              <a:t>在一个超步</a:t>
            </a:r>
            <a:r>
              <a:rPr lang="en-US" altLang="zh-CN" sz="2000" i="1"/>
              <a:t>S</a:t>
            </a:r>
            <a:r>
              <a:rPr lang="zh-CN" altLang="en-US" sz="2000"/>
              <a:t>中需要执行的操作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该函数可以读取前一个超步</a:t>
            </a:r>
            <a:r>
              <a:rPr lang="en-US" altLang="zh-CN" sz="2000"/>
              <a:t>(</a:t>
            </a:r>
            <a:r>
              <a:rPr lang="en-US" altLang="zh-CN" sz="2000" i="1"/>
              <a:t>S</a:t>
            </a:r>
            <a:r>
              <a:rPr lang="en-US" altLang="zh-CN" sz="2000"/>
              <a:t>-1)</a:t>
            </a:r>
            <a:r>
              <a:rPr lang="zh-CN" altLang="en-US" sz="2000"/>
              <a:t>中其他顶点发送给顶点</a:t>
            </a:r>
            <a:r>
              <a:rPr lang="en-US" altLang="zh-CN" sz="2000" i="1"/>
              <a:t>V</a:t>
            </a:r>
            <a:r>
              <a:rPr lang="zh-CN" altLang="en-US" sz="2000"/>
              <a:t>的消息，执行相应计算后，修改顶点</a:t>
            </a:r>
            <a:r>
              <a:rPr lang="en-US" altLang="zh-CN" sz="2000" i="1"/>
              <a:t>V</a:t>
            </a:r>
            <a:r>
              <a:rPr lang="zh-CN" altLang="en-US" sz="2000"/>
              <a:t>及其出射边的状态，然后沿着顶点</a:t>
            </a:r>
            <a:r>
              <a:rPr lang="en-US" altLang="zh-CN" sz="2000" i="1"/>
              <a:t>V</a:t>
            </a:r>
            <a:r>
              <a:rPr lang="zh-CN" altLang="en-US" sz="2000"/>
              <a:t>的出射边发送消息给其他顶点，而且，一个消息可能经过多条边的传递后被发送到任意已知</a:t>
            </a:r>
            <a:r>
              <a:rPr lang="en-US" altLang="zh-CN" sz="2000"/>
              <a:t>ID</a:t>
            </a:r>
            <a:r>
              <a:rPr lang="zh-CN" altLang="en-US" sz="2000"/>
              <a:t>的目标顶点上去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这些消息将会在下一个超步</a:t>
            </a:r>
            <a:r>
              <a:rPr lang="en-US" altLang="zh-CN" sz="2000"/>
              <a:t>(</a:t>
            </a:r>
            <a:r>
              <a:rPr lang="en-US" altLang="zh-CN" sz="2000" i="1"/>
              <a:t>S</a:t>
            </a:r>
            <a:r>
              <a:rPr lang="en-US" altLang="zh-CN" sz="2000"/>
              <a:t>+1)</a:t>
            </a:r>
            <a:r>
              <a:rPr lang="zh-CN" altLang="en-US" sz="2000"/>
              <a:t>中被目标顶点接收，然后象上述过程一样开始下一个超步</a:t>
            </a:r>
            <a:r>
              <a:rPr lang="en-US" altLang="zh-CN" sz="2000"/>
              <a:t>(</a:t>
            </a:r>
            <a:r>
              <a:rPr lang="en-US" altLang="zh-CN" sz="2000" i="1"/>
              <a:t>S</a:t>
            </a:r>
            <a:r>
              <a:rPr lang="en-US" altLang="zh-CN" sz="2000"/>
              <a:t>+1)</a:t>
            </a:r>
            <a:r>
              <a:rPr lang="zh-CN" altLang="en-US" sz="2000"/>
              <a:t>的迭代过程</a:t>
            </a:r>
          </a:p>
        </p:txBody>
      </p:sp>
      <p:sp>
        <p:nvSpPr>
          <p:cNvPr id="5" name="椭圆 4"/>
          <p:cNvSpPr/>
          <p:nvPr/>
        </p:nvSpPr>
        <p:spPr>
          <a:xfrm>
            <a:off x="6553200" y="54752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0" y="54102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表示顶点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6553200" y="6161088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7045325" y="5932488"/>
            <a:ext cx="157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表示发送消息</a:t>
            </a: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5638800" y="1600200"/>
            <a:ext cx="3276600" cy="3565525"/>
            <a:chOff x="5638800" y="1600200"/>
            <a:chExt cx="3276600" cy="3565525"/>
          </a:xfrm>
        </p:grpSpPr>
        <p:pic>
          <p:nvPicPr>
            <p:cNvPr id="16393" name="Picture 2" descr="http://img.blog.csdn.net/20141025085314265?watermark/2/text/aHR0cDovL2Jsb2cuY3Nkbi5uZXQvbWFsZWZhY3Rvcg==/font/5a6L5L2T/fontsize/400/fill/I0JBQkFCMA==/dissolve/70/gravity/SouthEast"/>
            <p:cNvPicPr>
              <a:picLocks noChangeAspect="1" noChangeArrowheads="1"/>
            </p:cNvPicPr>
            <p:nvPr/>
          </p:nvPicPr>
          <p:blipFill>
            <a:blip r:embed="rId2"/>
            <a:srcRect l="11679" r="5109" b="13589"/>
            <a:stretch>
              <a:fillRect/>
            </a:stretch>
          </p:blipFill>
          <p:spPr bwMode="auto">
            <a:xfrm>
              <a:off x="5638800" y="1600200"/>
              <a:ext cx="3276600" cy="356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组合 14"/>
            <p:cNvGrpSpPr>
              <a:grpSpLocks/>
            </p:cNvGrpSpPr>
            <p:nvPr/>
          </p:nvGrpSpPr>
          <p:grpSpPr bwMode="auto">
            <a:xfrm>
              <a:off x="5979112" y="2253278"/>
              <a:ext cx="326960" cy="2488878"/>
              <a:chOff x="5979112" y="2253278"/>
              <a:chExt cx="326960" cy="2488878"/>
            </a:xfrm>
          </p:grpSpPr>
          <p:sp>
            <p:nvSpPr>
              <p:cNvPr id="16409" name="TextBox 8"/>
              <p:cNvSpPr txBox="1">
                <a:spLocks noChangeArrowheads="1"/>
              </p:cNvSpPr>
              <p:nvPr/>
            </p:nvSpPr>
            <p:spPr bwMode="auto">
              <a:xfrm>
                <a:off x="5985060" y="2253278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  <a:endParaRPr lang="zh-CN" altLang="en-US"/>
              </a:p>
            </p:txBody>
          </p:sp>
          <p:sp>
            <p:nvSpPr>
              <p:cNvPr id="16410" name="TextBox 9"/>
              <p:cNvSpPr txBox="1">
                <a:spLocks noChangeArrowheads="1"/>
              </p:cNvSpPr>
              <p:nvPr/>
            </p:nvSpPr>
            <p:spPr bwMode="auto">
              <a:xfrm>
                <a:off x="5985060" y="2667000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  <a:endParaRPr lang="zh-CN" altLang="en-US"/>
              </a:p>
            </p:txBody>
          </p:sp>
          <p:sp>
            <p:nvSpPr>
              <p:cNvPr id="16411" name="TextBox 10"/>
              <p:cNvSpPr txBox="1">
                <a:spLocks noChangeArrowheads="1"/>
              </p:cNvSpPr>
              <p:nvPr/>
            </p:nvSpPr>
            <p:spPr bwMode="auto">
              <a:xfrm>
                <a:off x="5984288" y="311532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16412" name="TextBox 11"/>
              <p:cNvSpPr txBox="1">
                <a:spLocks noChangeArrowheads="1"/>
              </p:cNvSpPr>
              <p:nvPr/>
            </p:nvSpPr>
            <p:spPr bwMode="auto">
              <a:xfrm>
                <a:off x="5979112" y="352813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16413" name="TextBox 12"/>
              <p:cNvSpPr txBox="1">
                <a:spLocks noChangeArrowheads="1"/>
              </p:cNvSpPr>
              <p:nvPr/>
            </p:nvSpPr>
            <p:spPr bwMode="auto">
              <a:xfrm>
                <a:off x="5993166" y="3971278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  <a:endParaRPr lang="zh-CN" altLang="en-US"/>
              </a:p>
            </p:txBody>
          </p:sp>
          <p:sp>
            <p:nvSpPr>
              <p:cNvPr id="16414" name="TextBox 13"/>
              <p:cNvSpPr txBox="1">
                <a:spLocks noChangeArrowheads="1"/>
              </p:cNvSpPr>
              <p:nvPr/>
            </p:nvSpPr>
            <p:spPr bwMode="auto">
              <a:xfrm>
                <a:off x="5979112" y="4372824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  <a:endParaRPr lang="zh-CN" altLang="en-US"/>
              </a:p>
            </p:txBody>
          </p:sp>
        </p:grp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7153922" y="2241610"/>
              <a:ext cx="326960" cy="2488878"/>
              <a:chOff x="5979112" y="2253278"/>
              <a:chExt cx="326960" cy="2488878"/>
            </a:xfrm>
          </p:grpSpPr>
          <p:sp>
            <p:nvSpPr>
              <p:cNvPr id="16403" name="TextBox 16"/>
              <p:cNvSpPr txBox="1">
                <a:spLocks noChangeArrowheads="1"/>
              </p:cNvSpPr>
              <p:nvPr/>
            </p:nvSpPr>
            <p:spPr bwMode="auto">
              <a:xfrm>
                <a:off x="5985060" y="2253278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  <a:endParaRPr lang="zh-CN" altLang="en-US"/>
              </a:p>
            </p:txBody>
          </p:sp>
          <p:sp>
            <p:nvSpPr>
              <p:cNvPr id="16404" name="TextBox 17"/>
              <p:cNvSpPr txBox="1">
                <a:spLocks noChangeArrowheads="1"/>
              </p:cNvSpPr>
              <p:nvPr/>
            </p:nvSpPr>
            <p:spPr bwMode="auto">
              <a:xfrm>
                <a:off x="5985060" y="2667000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  <a:endParaRPr lang="zh-CN" altLang="en-US"/>
              </a:p>
            </p:txBody>
          </p:sp>
          <p:sp>
            <p:nvSpPr>
              <p:cNvPr id="16405" name="TextBox 18"/>
              <p:cNvSpPr txBox="1">
                <a:spLocks noChangeArrowheads="1"/>
              </p:cNvSpPr>
              <p:nvPr/>
            </p:nvSpPr>
            <p:spPr bwMode="auto">
              <a:xfrm>
                <a:off x="5984288" y="311532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16406" name="TextBox 19"/>
              <p:cNvSpPr txBox="1">
                <a:spLocks noChangeArrowheads="1"/>
              </p:cNvSpPr>
              <p:nvPr/>
            </p:nvSpPr>
            <p:spPr bwMode="auto">
              <a:xfrm>
                <a:off x="5979112" y="352813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16407" name="TextBox 20"/>
              <p:cNvSpPr txBox="1">
                <a:spLocks noChangeArrowheads="1"/>
              </p:cNvSpPr>
              <p:nvPr/>
            </p:nvSpPr>
            <p:spPr bwMode="auto">
              <a:xfrm>
                <a:off x="5993166" y="3971278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  <a:endParaRPr lang="zh-CN" altLang="en-US"/>
              </a:p>
            </p:txBody>
          </p:sp>
          <p:sp>
            <p:nvSpPr>
              <p:cNvPr id="16408" name="TextBox 21"/>
              <p:cNvSpPr txBox="1">
                <a:spLocks noChangeArrowheads="1"/>
              </p:cNvSpPr>
              <p:nvPr/>
            </p:nvSpPr>
            <p:spPr bwMode="auto">
              <a:xfrm>
                <a:off x="5979112" y="4372824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  <a:endParaRPr lang="zh-CN" altLang="en-US"/>
              </a:p>
            </p:txBody>
          </p:sp>
        </p:grpSp>
        <p:grpSp>
          <p:nvGrpSpPr>
            <p:cNvPr id="6" name="组合 22"/>
            <p:cNvGrpSpPr>
              <a:grpSpLocks/>
            </p:cNvGrpSpPr>
            <p:nvPr/>
          </p:nvGrpSpPr>
          <p:grpSpPr bwMode="auto">
            <a:xfrm>
              <a:off x="8229600" y="2227556"/>
              <a:ext cx="326960" cy="2488878"/>
              <a:chOff x="5979112" y="2253278"/>
              <a:chExt cx="326960" cy="2488878"/>
            </a:xfrm>
          </p:grpSpPr>
          <p:sp>
            <p:nvSpPr>
              <p:cNvPr id="16397" name="TextBox 23"/>
              <p:cNvSpPr txBox="1">
                <a:spLocks noChangeArrowheads="1"/>
              </p:cNvSpPr>
              <p:nvPr/>
            </p:nvSpPr>
            <p:spPr bwMode="auto">
              <a:xfrm>
                <a:off x="5985060" y="2253278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  <a:endParaRPr lang="zh-CN" altLang="en-US"/>
              </a:p>
            </p:txBody>
          </p:sp>
          <p:sp>
            <p:nvSpPr>
              <p:cNvPr id="16398" name="TextBox 24"/>
              <p:cNvSpPr txBox="1">
                <a:spLocks noChangeArrowheads="1"/>
              </p:cNvSpPr>
              <p:nvPr/>
            </p:nvSpPr>
            <p:spPr bwMode="auto">
              <a:xfrm>
                <a:off x="5985060" y="2667000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  <a:endParaRPr lang="zh-CN" altLang="en-US"/>
              </a:p>
            </p:txBody>
          </p:sp>
          <p:sp>
            <p:nvSpPr>
              <p:cNvPr id="16399" name="TextBox 25"/>
              <p:cNvSpPr txBox="1">
                <a:spLocks noChangeArrowheads="1"/>
              </p:cNvSpPr>
              <p:nvPr/>
            </p:nvSpPr>
            <p:spPr bwMode="auto">
              <a:xfrm>
                <a:off x="5984288" y="311532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16400" name="TextBox 26"/>
              <p:cNvSpPr txBox="1">
                <a:spLocks noChangeArrowheads="1"/>
              </p:cNvSpPr>
              <p:nvPr/>
            </p:nvSpPr>
            <p:spPr bwMode="auto">
              <a:xfrm>
                <a:off x="5979112" y="3528132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16401" name="TextBox 27"/>
              <p:cNvSpPr txBox="1">
                <a:spLocks noChangeArrowheads="1"/>
              </p:cNvSpPr>
              <p:nvPr/>
            </p:nvSpPr>
            <p:spPr bwMode="auto">
              <a:xfrm>
                <a:off x="5993166" y="3971278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  <a:endParaRPr lang="zh-CN" altLang="en-US"/>
              </a:p>
            </p:txBody>
          </p:sp>
          <p:sp>
            <p:nvSpPr>
              <p:cNvPr id="16402" name="TextBox 28"/>
              <p:cNvSpPr txBox="1">
                <a:spLocks noChangeArrowheads="1"/>
              </p:cNvSpPr>
              <p:nvPr/>
            </p:nvSpPr>
            <p:spPr bwMode="auto">
              <a:xfrm>
                <a:off x="5979112" y="4372824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37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2.1.3	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的计算过程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535488"/>
            <a:ext cx="3681413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270250" y="6262688"/>
            <a:ext cx="290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图</a:t>
            </a:r>
            <a:r>
              <a:rPr lang="en-US" altLang="zh-CN"/>
              <a:t>9‑3 </a:t>
            </a:r>
            <a:r>
              <a:rPr lang="zh-CN" altLang="en-US"/>
              <a:t>一个简单的状态机图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28600" y="1066800"/>
            <a:ext cx="8610600" cy="3478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Pregel</a:t>
            </a:r>
            <a:r>
              <a:rPr lang="zh-CN" altLang="en-US" sz="2000"/>
              <a:t>计算过程中，一个算法什么时候可以结束，是由所有顶点的状态决定的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在第</a:t>
            </a:r>
            <a:r>
              <a:rPr lang="en-US" altLang="zh-CN" sz="2000"/>
              <a:t>0</a:t>
            </a:r>
            <a:r>
              <a:rPr lang="zh-CN" altLang="en-US" sz="2000"/>
              <a:t>个超步，所有顶点处于活跃状态，都会参与该超步的计算过程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当一个顶点不需要继续执行进一步的计算时，就会把自己的状态设置为“停机”，进入非活跃状态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一旦一个顶点进入非活跃状态，后续超步中就不会再在该顶点上执行计算，除非其他顶点给该顶点发送消息把它再次激活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当一个处于非活跃状态的顶点收到来自其他顶点的消息时，</a:t>
            </a:r>
            <a:r>
              <a:rPr lang="en-US" altLang="zh-CN" sz="2000"/>
              <a:t>Pregel</a:t>
            </a:r>
            <a:r>
              <a:rPr lang="zh-CN" altLang="en-US" sz="2000"/>
              <a:t>计算框架必须根据条件判断来决定是否将其显式唤醒进入活跃状态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当图中所有的顶点都已经标识其自身达到“非活跃（</a:t>
            </a:r>
            <a:r>
              <a:rPr lang="en-US" altLang="zh-CN" sz="2000"/>
              <a:t>inactive</a:t>
            </a:r>
            <a:r>
              <a:rPr lang="zh-CN" altLang="en-US" sz="2000"/>
              <a:t>）”状态，并且没有消息在传送的时候，算法就可以停止运行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CN" dirty="0" smtClean="0"/>
              <a:t>2.2	Pregel</a:t>
            </a:r>
            <a:r>
              <a:rPr lang="zh-CN" altLang="nb-NO" dirty="0" smtClean="0"/>
              <a:t>的</a:t>
            </a:r>
            <a:r>
              <a:rPr lang="nb-NO" altLang="zh-CN" dirty="0" smtClean="0"/>
              <a:t>C++ API</a:t>
            </a:r>
            <a:endParaRPr lang="zh-CN" altLang="en-US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04800" y="1219200"/>
            <a:ext cx="559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Pregel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已经预先定义好一个基类</a:t>
            </a:r>
            <a:r>
              <a:rPr lang="en-US" altLang="zh-CN" sz="2000" dirty="0">
                <a:cs typeface="Times New Roman" pitchFamily="18" charset="0"/>
              </a:rPr>
              <a:t>——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类：</a:t>
            </a:r>
            <a:endParaRPr lang="zh-CN" altLang="en-US" sz="2000" dirty="0"/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/>
        </p:nvGraphicFramePr>
        <p:xfrm>
          <a:off x="304800" y="1912938"/>
          <a:ext cx="8610600" cy="3261324"/>
        </p:xfrm>
        <a:graphic>
          <a:graphicData uri="http://schemas.openxmlformats.org/drawingml/2006/table">
            <a:tbl>
              <a:tblPr/>
              <a:tblGrid>
                <a:gridCol w="8610600"/>
              </a:tblGrid>
              <a:tr h="3260725">
                <a:tc>
                  <a:txBody>
                    <a:bodyPr/>
                    <a:lstStyle/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template &lt;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VertexValue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EdgeValue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MessageValue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 Vertex {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public: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virtual void Compute(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MessageIterator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msgs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= 0;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const string&amp;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vertex_id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 const;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int64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superstep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 const;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const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VertexValue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VertexValue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MutableValue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OutEdgeIterator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GetOutEdgeIterator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	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void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SendMessageTo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(const string&amp;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dest_vertex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const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MessageValue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 message);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void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VoteToHalt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};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66" name="Rectangle 19"/>
          <p:cNvSpPr>
            <a:spLocks noChangeArrowheads="1"/>
          </p:cNvSpPr>
          <p:nvPr/>
        </p:nvSpPr>
        <p:spPr bwMode="auto">
          <a:xfrm>
            <a:off x="381000" y="5408613"/>
            <a:ext cx="8534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zh-CN" altLang="en-US"/>
              <a:t>在</a:t>
            </a:r>
            <a:r>
              <a:rPr lang="en-US" altLang="zh-CN"/>
              <a:t>Vetex</a:t>
            </a:r>
            <a:r>
              <a:rPr lang="zh-CN" altLang="en-US"/>
              <a:t>类中，定义了三个值类型参数，分别表示顶点、边和消息。每一个顶点都有一个给定类型的值与之对应</a:t>
            </a:r>
          </a:p>
          <a:p>
            <a:pPr>
              <a:buFontTx/>
              <a:buChar char="•"/>
            </a:pPr>
            <a:r>
              <a:rPr lang="zh-CN" altLang="en-US"/>
              <a:t>编写</a:t>
            </a:r>
            <a:r>
              <a:rPr lang="en-US" altLang="zh-CN"/>
              <a:t>Pregel</a:t>
            </a:r>
            <a:r>
              <a:rPr lang="zh-CN" altLang="en-US"/>
              <a:t>程序时，需要继承</a:t>
            </a:r>
            <a:r>
              <a:rPr lang="en-US" altLang="zh-CN"/>
              <a:t>Vertex</a:t>
            </a:r>
            <a:r>
              <a:rPr lang="zh-CN" altLang="en-US"/>
              <a:t>类，并且覆写</a:t>
            </a:r>
            <a:r>
              <a:rPr lang="en-US" altLang="zh-CN"/>
              <a:t>Vertex</a:t>
            </a:r>
            <a:r>
              <a:rPr lang="zh-CN" altLang="en-US"/>
              <a:t>类的虚函数</a:t>
            </a:r>
            <a:r>
              <a:rPr lang="en-US" altLang="zh-CN"/>
              <a:t>Compute()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/>
          </p:nvPr>
        </p:nvSpPr>
        <p:spPr>
          <a:xfrm>
            <a:off x="457200" y="1219200"/>
            <a:ext cx="8153400" cy="4754563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zh-CN" altLang="en-US" sz="2000" smtClean="0"/>
              <a:t>在</a:t>
            </a:r>
            <a:r>
              <a:rPr lang="en-US" altLang="zh-CN" sz="2000" smtClean="0"/>
              <a:t>Pregel</a:t>
            </a:r>
            <a:r>
              <a:rPr lang="zh-CN" altLang="en-US" sz="2000" smtClean="0"/>
              <a:t>执行计算过程时，在每个超步中都会并行调用每个顶点上定义的</a:t>
            </a:r>
            <a:r>
              <a:rPr lang="en-US" altLang="zh-CN" sz="2000" smtClean="0"/>
              <a:t>Compute()</a:t>
            </a:r>
            <a:r>
              <a:rPr lang="zh-CN" altLang="en-US" sz="2000" smtClean="0"/>
              <a:t>函数</a:t>
            </a:r>
            <a:endParaRPr lang="en-US" altLang="zh-CN" sz="2000" smtClean="0"/>
          </a:p>
          <a:p>
            <a:pPr marL="0" indent="0"/>
            <a:r>
              <a:rPr lang="zh-CN" altLang="en-US" sz="2000" smtClean="0"/>
              <a:t>允许</a:t>
            </a:r>
            <a:r>
              <a:rPr lang="en-US" altLang="zh-CN" sz="2000" smtClean="0"/>
              <a:t>Compute()</a:t>
            </a:r>
            <a:r>
              <a:rPr lang="zh-CN" altLang="en-US" sz="2000" smtClean="0"/>
              <a:t>方法查询当前顶点及其边的信息，以及发送消息到其他的顶点</a:t>
            </a:r>
            <a:endParaRPr lang="en-US" altLang="zh-CN" sz="2000" smtClean="0"/>
          </a:p>
          <a:p>
            <a:pPr marL="400050" lvl="1" indent="0"/>
            <a:r>
              <a:rPr lang="en-US" altLang="zh-CN" sz="2000" smtClean="0"/>
              <a:t>Compute()</a:t>
            </a:r>
            <a:r>
              <a:rPr lang="zh-CN" altLang="en-US" sz="2000" smtClean="0"/>
              <a:t>方法可以调用</a:t>
            </a:r>
            <a:r>
              <a:rPr lang="en-US" altLang="zh-CN" sz="2000" smtClean="0"/>
              <a:t>GetValue()</a:t>
            </a:r>
            <a:r>
              <a:rPr lang="zh-CN" altLang="en-US" sz="2000" smtClean="0"/>
              <a:t>方法来获取当前顶点的值</a:t>
            </a:r>
            <a:endParaRPr lang="en-US" altLang="zh-CN" sz="2000" smtClean="0"/>
          </a:p>
          <a:p>
            <a:pPr marL="400050" lvl="1" indent="0"/>
            <a:r>
              <a:rPr lang="zh-CN" altLang="en-US" sz="2000" smtClean="0"/>
              <a:t>调用</a:t>
            </a:r>
            <a:r>
              <a:rPr lang="en-US" altLang="zh-CN" sz="2000" smtClean="0"/>
              <a:t>MutableValue()</a:t>
            </a:r>
            <a:r>
              <a:rPr lang="zh-CN" altLang="en-US" sz="2000" smtClean="0"/>
              <a:t>方法来修改当前顶点的值</a:t>
            </a:r>
            <a:endParaRPr lang="en-US" altLang="zh-CN" sz="2000" smtClean="0"/>
          </a:p>
          <a:p>
            <a:pPr marL="400050" lvl="1" indent="0"/>
            <a:r>
              <a:rPr lang="zh-CN" altLang="en-US" sz="2000" smtClean="0"/>
              <a:t>通过由出射边的迭代器提供的方法来查看、修改出射边对应的值</a:t>
            </a:r>
            <a:endParaRPr lang="en-US" altLang="zh-CN" sz="2000" smtClean="0"/>
          </a:p>
          <a:p>
            <a:pPr marL="0" indent="0"/>
            <a:r>
              <a:rPr lang="zh-CN" altLang="en-US" sz="2000" smtClean="0"/>
              <a:t>对状态的修改，对于被修改的顶点而言是可以立即被看见的，但是，对于其他顶点而言是不可见的，因此，不同顶点并发进行的数据访问是不存在竞争关系的</a:t>
            </a:r>
            <a:endParaRPr lang="en-US" altLang="zh-CN" sz="2000" smtClean="0"/>
          </a:p>
          <a:p>
            <a:pPr marL="0" indent="0">
              <a:buFontTx/>
              <a:buNone/>
            </a:pPr>
            <a:endParaRPr lang="en-US" altLang="zh-CN" sz="2000" smtClean="0"/>
          </a:p>
          <a:p>
            <a:pPr marL="0" indent="0">
              <a:buFontTx/>
              <a:buNone/>
            </a:pPr>
            <a:r>
              <a:rPr lang="zh-CN" altLang="en-US" sz="2000" smtClean="0"/>
              <a:t>整个过程中，唯一需要在超步之间持久化的顶点级状态，是顶点和其对应的边所关联的值，因而，</a:t>
            </a:r>
            <a:r>
              <a:rPr lang="en-US" altLang="zh-CN" sz="2000" smtClean="0"/>
              <a:t>Pregel</a:t>
            </a:r>
            <a:r>
              <a:rPr lang="zh-CN" altLang="en-US" sz="2000" smtClean="0"/>
              <a:t>计算框架所需要管理的图状态就只包括顶点和边所关联的值，这种做法大大简化了计算流程，同时，也有利于图的分布和故障恢复</a:t>
            </a:r>
          </a:p>
        </p:txBody>
      </p:sp>
      <p:sp>
        <p:nvSpPr>
          <p:cNvPr id="20483" name="标题 2"/>
          <p:cNvSpPr>
            <a:spLocks noGrp="1"/>
          </p:cNvSpPr>
          <p:nvPr>
            <p:ph type="title" idx="10"/>
          </p:nvPr>
        </p:nvSpPr>
        <p:spPr>
          <a:xfrm>
            <a:off x="500034" y="0"/>
            <a:ext cx="8001000" cy="914400"/>
          </a:xfrm>
        </p:spPr>
        <p:txBody>
          <a:bodyPr/>
          <a:lstStyle/>
          <a:p>
            <a:r>
              <a:rPr lang="nb-NO" altLang="zh-CN" dirty="0" smtClean="0"/>
              <a:t>2.2	Pregel</a:t>
            </a:r>
            <a:r>
              <a:rPr lang="zh-CN" altLang="nb-NO" dirty="0" smtClean="0"/>
              <a:t>的</a:t>
            </a:r>
            <a:r>
              <a:rPr lang="nb-NO" altLang="zh-CN" dirty="0" smtClean="0"/>
              <a:t>C++ API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	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的应用实例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2.3.1 </a:t>
            </a:r>
            <a:r>
              <a:rPr lang="zh-CN" altLang="en-US" sz="2400" dirty="0" smtClean="0"/>
              <a:t>求最大值顶点</a:t>
            </a:r>
          </a:p>
          <a:p>
            <a:r>
              <a:rPr lang="en-US" altLang="zh-CN" sz="2400" dirty="0" smtClean="0"/>
              <a:t>2.3.2</a:t>
            </a:r>
            <a:r>
              <a:rPr lang="zh-CN" altLang="en-US" sz="2400" dirty="0" smtClean="0"/>
              <a:t>单源最短路径</a:t>
            </a:r>
            <a:endParaRPr lang="en-US" altLang="zh-CN" sz="2400" dirty="0" smtClean="0"/>
          </a:p>
          <a:p>
            <a:r>
              <a:rPr lang="en-US" altLang="zh-CN" sz="2400" dirty="0" smtClean="0"/>
              <a:t>2.3.3 Hama</a:t>
            </a:r>
            <a:r>
              <a:rPr lang="zh-CN" altLang="en-US" sz="2400" dirty="0" smtClean="0"/>
              <a:t>环境（</a:t>
            </a:r>
            <a:r>
              <a:rPr lang="en-US" altLang="zh-CN" sz="2400" dirty="0" err="1" smtClean="0"/>
              <a:t>Pregel</a:t>
            </a:r>
            <a:r>
              <a:rPr lang="zh-CN" altLang="en-US" sz="2400" dirty="0" smtClean="0"/>
              <a:t>的开源实现）的部署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	</a:t>
            </a:r>
            <a:r>
              <a:rPr lang="zh-CN" altLang="en-US" dirty="0" smtClean="0"/>
              <a:t>求最大值顶点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2438400" y="6186488"/>
            <a:ext cx="431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9‑4 </a:t>
            </a:r>
            <a:r>
              <a:rPr lang="zh-CN" altLang="en-US"/>
              <a:t>一个求最大值的</a:t>
            </a:r>
            <a:r>
              <a:rPr lang="en-US" altLang="zh-CN"/>
              <a:t>Pregel</a:t>
            </a:r>
            <a:r>
              <a:rPr lang="zh-CN" altLang="en-US"/>
              <a:t>计算过程图 </a:t>
            </a:r>
          </a:p>
        </p:txBody>
      </p:sp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493713" y="1295400"/>
            <a:ext cx="6578600" cy="4841875"/>
            <a:chOff x="494437" y="1295400"/>
            <a:chExt cx="6577876" cy="4841288"/>
          </a:xfrm>
        </p:grpSpPr>
        <p:pic>
          <p:nvPicPr>
            <p:cNvPr id="1843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1371600"/>
              <a:ext cx="4786313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椭圆 4"/>
            <p:cNvSpPr/>
            <p:nvPr/>
          </p:nvSpPr>
          <p:spPr>
            <a:xfrm>
              <a:off x="494437" y="2285880"/>
              <a:ext cx="380958" cy="38095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4437" y="1676354"/>
              <a:ext cx="380958" cy="3809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951637" y="16764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活跃</a:t>
              </a:r>
            </a:p>
          </p:txBody>
        </p:sp>
        <p:sp>
          <p:nvSpPr>
            <p:cNvPr id="18441" name="TextBox 7"/>
            <p:cNvSpPr txBox="1">
              <a:spLocks noChangeArrowheads="1"/>
            </p:cNvSpPr>
            <p:nvPr/>
          </p:nvSpPr>
          <p:spPr bwMode="auto">
            <a:xfrm>
              <a:off x="875437" y="2286000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非活跃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05569" y="1295400"/>
              <a:ext cx="5104838" cy="12190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96045" y="2631913"/>
              <a:ext cx="5104838" cy="10254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905569" y="3809695"/>
              <a:ext cx="5104838" cy="10269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05569" y="5028747"/>
              <a:ext cx="5104838" cy="10269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2438400" y="3352800"/>
              <a:ext cx="3094578" cy="369332"/>
              <a:chOff x="2438400" y="3352800"/>
              <a:chExt cx="3094578" cy="369332"/>
            </a:xfrm>
          </p:grpSpPr>
          <p:sp>
            <p:nvSpPr>
              <p:cNvPr id="18467" name="TextBox 12"/>
              <p:cNvSpPr txBox="1">
                <a:spLocks noChangeArrowheads="1"/>
              </p:cNvSpPr>
              <p:nvPr/>
            </p:nvSpPr>
            <p:spPr bwMode="auto">
              <a:xfrm>
                <a:off x="24384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  <a:endParaRPr lang="zh-CN" altLang="en-US"/>
              </a:p>
            </p:txBody>
          </p:sp>
          <p:sp>
            <p:nvSpPr>
              <p:cNvPr id="18468" name="TextBox 13"/>
              <p:cNvSpPr txBox="1">
                <a:spLocks noChangeArrowheads="1"/>
              </p:cNvSpPr>
              <p:nvPr/>
            </p:nvSpPr>
            <p:spPr bwMode="auto">
              <a:xfrm>
                <a:off x="32766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  <a:endParaRPr lang="zh-CN" altLang="en-US"/>
              </a:p>
            </p:txBody>
          </p:sp>
          <p:sp>
            <p:nvSpPr>
              <p:cNvPr id="18469" name="TextBox 14"/>
              <p:cNvSpPr txBox="1">
                <a:spLocks noChangeArrowheads="1"/>
              </p:cNvSpPr>
              <p:nvPr/>
            </p:nvSpPr>
            <p:spPr bwMode="auto">
              <a:xfrm>
                <a:off x="42672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C</a:t>
                </a:r>
                <a:endParaRPr lang="zh-CN" altLang="en-US"/>
              </a:p>
            </p:txBody>
          </p:sp>
          <p:sp>
            <p:nvSpPr>
              <p:cNvPr id="18470" name="TextBox 15"/>
              <p:cNvSpPr txBox="1">
                <a:spLocks noChangeArrowheads="1"/>
              </p:cNvSpPr>
              <p:nvPr/>
            </p:nvSpPr>
            <p:spPr bwMode="auto">
              <a:xfrm>
                <a:off x="51816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D</a:t>
                </a:r>
                <a:endParaRPr lang="zh-CN" altLang="en-US"/>
              </a:p>
            </p:txBody>
          </p:sp>
        </p:grpSp>
        <p:grpSp>
          <p:nvGrpSpPr>
            <p:cNvPr id="4" name="组合 18"/>
            <p:cNvGrpSpPr>
              <a:grpSpLocks/>
            </p:cNvGrpSpPr>
            <p:nvPr/>
          </p:nvGrpSpPr>
          <p:grpSpPr bwMode="auto">
            <a:xfrm>
              <a:off x="2429522" y="4548156"/>
              <a:ext cx="3094578" cy="369332"/>
              <a:chOff x="2438400" y="3352800"/>
              <a:chExt cx="3094578" cy="369332"/>
            </a:xfrm>
          </p:grpSpPr>
          <p:sp>
            <p:nvSpPr>
              <p:cNvPr id="18463" name="TextBox 19"/>
              <p:cNvSpPr txBox="1">
                <a:spLocks noChangeArrowheads="1"/>
              </p:cNvSpPr>
              <p:nvPr/>
            </p:nvSpPr>
            <p:spPr bwMode="auto">
              <a:xfrm>
                <a:off x="24384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  <a:endParaRPr lang="zh-CN" altLang="en-US"/>
              </a:p>
            </p:txBody>
          </p:sp>
          <p:sp>
            <p:nvSpPr>
              <p:cNvPr id="18464" name="TextBox 20"/>
              <p:cNvSpPr txBox="1">
                <a:spLocks noChangeArrowheads="1"/>
              </p:cNvSpPr>
              <p:nvPr/>
            </p:nvSpPr>
            <p:spPr bwMode="auto">
              <a:xfrm>
                <a:off x="32766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  <a:endParaRPr lang="zh-CN" altLang="en-US"/>
              </a:p>
            </p:txBody>
          </p:sp>
          <p:sp>
            <p:nvSpPr>
              <p:cNvPr id="18465" name="TextBox 21"/>
              <p:cNvSpPr txBox="1">
                <a:spLocks noChangeArrowheads="1"/>
              </p:cNvSpPr>
              <p:nvPr/>
            </p:nvSpPr>
            <p:spPr bwMode="auto">
              <a:xfrm>
                <a:off x="42672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C</a:t>
                </a:r>
                <a:endParaRPr lang="zh-CN" altLang="en-US"/>
              </a:p>
            </p:txBody>
          </p:sp>
          <p:sp>
            <p:nvSpPr>
              <p:cNvPr id="18466" name="TextBox 22"/>
              <p:cNvSpPr txBox="1">
                <a:spLocks noChangeArrowheads="1"/>
              </p:cNvSpPr>
              <p:nvPr/>
            </p:nvSpPr>
            <p:spPr bwMode="auto">
              <a:xfrm>
                <a:off x="51816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D</a:t>
                </a:r>
                <a:endParaRPr lang="zh-CN" altLang="en-US"/>
              </a:p>
            </p:txBody>
          </p:sp>
        </p:grpSp>
        <p:grpSp>
          <p:nvGrpSpPr>
            <p:cNvPr id="7" name="组合 23"/>
            <p:cNvGrpSpPr>
              <a:grpSpLocks/>
            </p:cNvGrpSpPr>
            <p:nvPr/>
          </p:nvGrpSpPr>
          <p:grpSpPr bwMode="auto">
            <a:xfrm>
              <a:off x="2424346" y="5767356"/>
              <a:ext cx="3094578" cy="369332"/>
              <a:chOff x="2438400" y="3352800"/>
              <a:chExt cx="3094578" cy="369332"/>
            </a:xfrm>
          </p:grpSpPr>
          <p:sp>
            <p:nvSpPr>
              <p:cNvPr id="18459" name="TextBox 24"/>
              <p:cNvSpPr txBox="1">
                <a:spLocks noChangeArrowheads="1"/>
              </p:cNvSpPr>
              <p:nvPr/>
            </p:nvSpPr>
            <p:spPr bwMode="auto">
              <a:xfrm>
                <a:off x="24384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  <a:endParaRPr lang="zh-CN" altLang="en-US"/>
              </a:p>
            </p:txBody>
          </p:sp>
          <p:sp>
            <p:nvSpPr>
              <p:cNvPr id="18460" name="TextBox 25"/>
              <p:cNvSpPr txBox="1">
                <a:spLocks noChangeArrowheads="1"/>
              </p:cNvSpPr>
              <p:nvPr/>
            </p:nvSpPr>
            <p:spPr bwMode="auto">
              <a:xfrm>
                <a:off x="3276600" y="33528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  <a:endParaRPr lang="zh-CN" altLang="en-US"/>
              </a:p>
            </p:txBody>
          </p:sp>
          <p:sp>
            <p:nvSpPr>
              <p:cNvPr id="18461" name="TextBox 26"/>
              <p:cNvSpPr txBox="1">
                <a:spLocks noChangeArrowheads="1"/>
              </p:cNvSpPr>
              <p:nvPr/>
            </p:nvSpPr>
            <p:spPr bwMode="auto">
              <a:xfrm>
                <a:off x="42672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C</a:t>
                </a:r>
                <a:endParaRPr lang="zh-CN" altLang="en-US"/>
              </a:p>
            </p:txBody>
          </p:sp>
          <p:sp>
            <p:nvSpPr>
              <p:cNvPr id="18462" name="TextBox 27"/>
              <p:cNvSpPr txBox="1">
                <a:spLocks noChangeArrowheads="1"/>
              </p:cNvSpPr>
              <p:nvPr/>
            </p:nvSpPr>
            <p:spPr bwMode="auto">
              <a:xfrm>
                <a:off x="5181600" y="3352800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D</a:t>
                </a:r>
                <a:endParaRPr lang="zh-CN" altLang="en-US"/>
              </a:p>
            </p:txBody>
          </p:sp>
        </p:grpSp>
        <p:sp>
          <p:nvSpPr>
            <p:cNvPr id="18449" name="TextBox 28"/>
            <p:cNvSpPr txBox="1">
              <a:spLocks noChangeArrowheads="1"/>
            </p:cNvSpPr>
            <p:nvPr/>
          </p:nvSpPr>
          <p:spPr bwMode="auto">
            <a:xfrm>
              <a:off x="2667000" y="22976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8450" name="TextBox 34"/>
            <p:cNvSpPr txBox="1">
              <a:spLocks noChangeArrowheads="1"/>
            </p:cNvSpPr>
            <p:nvPr/>
          </p:nvSpPr>
          <p:spPr bwMode="auto">
            <a:xfrm>
              <a:off x="3124200" y="2286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8451" name="TextBox 35"/>
            <p:cNvSpPr txBox="1">
              <a:spLocks noChangeArrowheads="1"/>
            </p:cNvSpPr>
            <p:nvPr/>
          </p:nvSpPr>
          <p:spPr bwMode="auto">
            <a:xfrm>
              <a:off x="3581400" y="2209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8452" name="TextBox 36"/>
            <p:cNvSpPr txBox="1">
              <a:spLocks noChangeArrowheads="1"/>
            </p:cNvSpPr>
            <p:nvPr/>
          </p:nvSpPr>
          <p:spPr bwMode="auto">
            <a:xfrm>
              <a:off x="4030494" y="2209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8453" name="TextBox 3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8454" name="TextBox 38"/>
            <p:cNvSpPr txBox="1">
              <a:spLocks noChangeArrowheads="1"/>
            </p:cNvSpPr>
            <p:nvPr/>
          </p:nvSpPr>
          <p:spPr bwMode="auto">
            <a:xfrm>
              <a:off x="4994460" y="226215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8455" name="TextBox 39"/>
            <p:cNvSpPr txBox="1">
              <a:spLocks noChangeArrowheads="1"/>
            </p:cNvSpPr>
            <p:nvPr/>
          </p:nvSpPr>
          <p:spPr bwMode="auto">
            <a:xfrm>
              <a:off x="2887494" y="35814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8456" name="TextBox 40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8457" name="TextBox 41"/>
            <p:cNvSpPr txBox="1">
              <a:spLocks noChangeArrowheads="1"/>
            </p:cNvSpPr>
            <p:nvPr/>
          </p:nvSpPr>
          <p:spPr bwMode="auto">
            <a:xfrm>
              <a:off x="3801894" y="4736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18458" name="TextBox 42"/>
            <p:cNvSpPr txBox="1">
              <a:spLocks noChangeArrowheads="1"/>
            </p:cNvSpPr>
            <p:nvPr/>
          </p:nvSpPr>
          <p:spPr bwMode="auto">
            <a:xfrm>
              <a:off x="4792494" y="475103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单源最短路径</a:t>
            </a:r>
          </a:p>
        </p:txBody>
      </p:sp>
      <p:pic>
        <p:nvPicPr>
          <p:cNvPr id="41987" name="Picture 2" descr="http://images.cnitblog.com/blog/288799/201305/26171423-2b7544ddfbbb4b8d825ff571bd665b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3689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矩形 4"/>
          <p:cNvSpPr>
            <a:spLocks noChangeArrowheads="1"/>
          </p:cNvSpPr>
          <p:nvPr/>
        </p:nvSpPr>
        <p:spPr bwMode="auto">
          <a:xfrm>
            <a:off x="1066800" y="4648200"/>
            <a:ext cx="708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Dijkstra</a:t>
            </a:r>
            <a:r>
              <a:rPr lang="zh-CN" altLang="en-US" sz="2400"/>
              <a:t>算法是解决单源最短路径问题的贪婪算法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762000" y="1066800"/>
            <a:ext cx="692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Pregel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非常适合用来解决单源最短路径问题，实现代码如下：</a:t>
            </a:r>
            <a:endParaRPr lang="zh-CN" altLang="en-US" sz="2000"/>
          </a:p>
        </p:txBody>
      </p:sp>
      <p:graphicFrame>
        <p:nvGraphicFramePr>
          <p:cNvPr id="30735" name="Group 15"/>
          <p:cNvGraphicFramePr>
            <a:graphicFrameLocks noGrp="1"/>
          </p:cNvGraphicFramePr>
          <p:nvPr/>
        </p:nvGraphicFramePr>
        <p:xfrm>
          <a:off x="304800" y="1524000"/>
          <a:ext cx="5943600" cy="4968208"/>
        </p:xfrm>
        <a:graphic>
          <a:graphicData uri="http://schemas.openxmlformats.org/drawingml/2006/table">
            <a:tbl>
              <a:tblPr/>
              <a:tblGrid>
                <a:gridCol w="5943600"/>
              </a:tblGrid>
              <a:tr h="3717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class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ShortestPathVertex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: public Vertex&lt;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void Compute(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MessageIterator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IsSource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vertex_id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()) ? 0 : INF;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for (; !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-&gt;Done();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-&gt;Next())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min(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msgs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-&gt;Value());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if 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GetValue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MutableValue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OutEdgeIterator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GetOutEdgeIterator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for (; !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iter.Done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iter.Next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SendMessageTo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iter.Target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        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iter.GetValue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VoteToHalt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};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7" name="Picture 2" descr="http://images.cnitblog.com/blog/288799/201305/26171423-2b7544ddfbbb4b8d825ff571bd665b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600200"/>
            <a:ext cx="3689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单源最短路径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images.cnitblog.com/blog/288799/201305/26171423-2b7544ddfbbb4b8d825ff571bd665b86.jpg"/>
          <p:cNvPicPr>
            <a:picLocks noChangeAspect="1" noChangeArrowheads="1"/>
          </p:cNvPicPr>
          <p:nvPr/>
        </p:nvPicPr>
        <p:blipFill>
          <a:blip r:embed="rId2"/>
          <a:srcRect l="4991" t="5405" r="6197"/>
          <a:stretch>
            <a:fillRect/>
          </a:stretch>
        </p:blipFill>
        <p:spPr bwMode="auto">
          <a:xfrm>
            <a:off x="5562600" y="1143000"/>
            <a:ext cx="2743200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57800" y="4114800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058" name="TextBox 4"/>
          <p:cNvSpPr txBox="1">
            <a:spLocks noChangeArrowheads="1"/>
          </p:cNvSpPr>
          <p:nvPr/>
        </p:nvSpPr>
        <p:spPr bwMode="auto">
          <a:xfrm>
            <a:off x="5167313" y="3733800"/>
            <a:ext cx="282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1 </a:t>
            </a:r>
            <a:r>
              <a:rPr lang="zh-CN" altLang="en-US" b="1"/>
              <a:t>超步</a:t>
            </a:r>
            <a:r>
              <a:rPr lang="en-US" altLang="zh-CN" b="1"/>
              <a:t>0</a:t>
            </a:r>
            <a:r>
              <a:rPr lang="zh-CN" altLang="en-US" b="1"/>
              <a:t>开始时的顶点值</a:t>
            </a:r>
          </a:p>
        </p:txBody>
      </p:sp>
      <p:sp>
        <p:nvSpPr>
          <p:cNvPr id="44059" name="TextBox 5"/>
          <p:cNvSpPr txBox="1">
            <a:spLocks noChangeArrowheads="1"/>
          </p:cNvSpPr>
          <p:nvPr/>
        </p:nvSpPr>
        <p:spPr bwMode="auto">
          <a:xfrm>
            <a:off x="5181600" y="3363913"/>
            <a:ext cx="3657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每个顶点并行执行</a:t>
            </a:r>
            <a:r>
              <a:rPr lang="en-US" altLang="zh-CN"/>
              <a:t>Compute()</a:t>
            </a:r>
            <a:r>
              <a:rPr lang="zh-CN" altLang="en-US"/>
              <a:t>函数</a:t>
            </a:r>
          </a:p>
        </p:txBody>
      </p:sp>
      <p:pic>
        <p:nvPicPr>
          <p:cNvPr id="44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4757738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5735638"/>
          <a:ext cx="327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081" name="TextBox 9"/>
          <p:cNvSpPr txBox="1">
            <a:spLocks noChangeArrowheads="1"/>
          </p:cNvSpPr>
          <p:nvPr/>
        </p:nvSpPr>
        <p:spPr bwMode="auto">
          <a:xfrm>
            <a:off x="393700" y="5410200"/>
            <a:ext cx="3340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</a:t>
            </a:r>
            <a:r>
              <a:rPr lang="en-US" altLang="zh-CN"/>
              <a:t>3  </a:t>
            </a:r>
            <a:r>
              <a:rPr lang="zh-CN" altLang="en-US"/>
              <a:t>顶点</a:t>
            </a:r>
            <a:r>
              <a:rPr lang="en-US" altLang="zh-CN"/>
              <a:t>0</a:t>
            </a:r>
            <a:r>
              <a:rPr lang="zh-CN" altLang="en-US"/>
              <a:t>向其他顶点发送消息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7800" y="5410200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105" name="TextBox 11"/>
          <p:cNvSpPr txBox="1">
            <a:spLocks noChangeArrowheads="1"/>
          </p:cNvSpPr>
          <p:nvPr/>
        </p:nvSpPr>
        <p:spPr bwMode="auto">
          <a:xfrm>
            <a:off x="5167313" y="5029200"/>
            <a:ext cx="3443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2  </a:t>
            </a:r>
            <a:r>
              <a:rPr lang="zh-CN" altLang="en-US" b="1"/>
              <a:t>超步</a:t>
            </a:r>
            <a:r>
              <a:rPr lang="en-US" altLang="zh-CN" b="1"/>
              <a:t>0</a:t>
            </a:r>
            <a:r>
              <a:rPr lang="zh-CN" altLang="en-US" b="1"/>
              <a:t>结束时的顶点值</a:t>
            </a:r>
          </a:p>
          <a:p>
            <a:endParaRPr lang="zh-CN" altLang="en-US"/>
          </a:p>
        </p:txBody>
      </p:sp>
      <p:sp>
        <p:nvSpPr>
          <p:cNvPr id="44106" name="TextBox 11"/>
          <p:cNvSpPr txBox="1">
            <a:spLocks noChangeArrowheads="1"/>
          </p:cNvSpPr>
          <p:nvPr/>
        </p:nvSpPr>
        <p:spPr bwMode="auto">
          <a:xfrm>
            <a:off x="5181600" y="6248400"/>
            <a:ext cx="331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超步</a:t>
            </a:r>
            <a:r>
              <a:rPr lang="en-US" altLang="zh-CN"/>
              <a:t>0</a:t>
            </a:r>
            <a:r>
              <a:rPr lang="zh-CN" altLang="en-US"/>
              <a:t>结束时，所有顶点非活跃</a:t>
            </a:r>
          </a:p>
        </p:txBody>
      </p:sp>
      <p:sp>
        <p:nvSpPr>
          <p:cNvPr id="44107" name="标题 1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单源最短路径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单源最短路径</a:t>
            </a:r>
          </a:p>
        </p:txBody>
      </p:sp>
      <p:pic>
        <p:nvPicPr>
          <p:cNvPr id="45059" name="Picture 2" descr="http://images.cnitblog.com/blog/288799/201305/26171423-2b7544ddfbbb4b8d825ff571bd665b86.jpg"/>
          <p:cNvPicPr>
            <a:picLocks noChangeAspect="1" noChangeArrowheads="1"/>
          </p:cNvPicPr>
          <p:nvPr/>
        </p:nvPicPr>
        <p:blipFill>
          <a:blip r:embed="rId2"/>
          <a:srcRect l="4991" t="5405" r="6197"/>
          <a:stretch>
            <a:fillRect/>
          </a:stretch>
        </p:blipFill>
        <p:spPr bwMode="auto">
          <a:xfrm>
            <a:off x="609600" y="1111250"/>
            <a:ext cx="2286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1488" y="4572000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083" name="TextBox 4"/>
          <p:cNvSpPr txBox="1">
            <a:spLocks noChangeArrowheads="1"/>
          </p:cNvSpPr>
          <p:nvPr/>
        </p:nvSpPr>
        <p:spPr bwMode="auto">
          <a:xfrm>
            <a:off x="434975" y="4125913"/>
            <a:ext cx="282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5 </a:t>
            </a:r>
            <a:r>
              <a:rPr lang="zh-CN" altLang="en-US" b="1"/>
              <a:t>超步</a:t>
            </a:r>
            <a:r>
              <a:rPr lang="en-US" altLang="zh-CN" b="1"/>
              <a:t>1</a:t>
            </a:r>
            <a:r>
              <a:rPr lang="zh-CN" altLang="en-US" b="1"/>
              <a:t>开始时的顶点值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0" y="5846763"/>
          <a:ext cx="35962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67"/>
                <a:gridCol w="599367"/>
                <a:gridCol w="599367"/>
                <a:gridCol w="599367"/>
                <a:gridCol w="599367"/>
                <a:gridCol w="5993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107" name="TextBox 11"/>
          <p:cNvSpPr txBox="1">
            <a:spLocks noChangeArrowheads="1"/>
          </p:cNvSpPr>
          <p:nvPr/>
        </p:nvSpPr>
        <p:spPr bwMode="auto">
          <a:xfrm>
            <a:off x="381000" y="5465763"/>
            <a:ext cx="3124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6  </a:t>
            </a:r>
            <a:r>
              <a:rPr lang="zh-CN" altLang="en-US" b="1"/>
              <a:t>超步</a:t>
            </a:r>
            <a:r>
              <a:rPr lang="en-US" altLang="zh-CN" b="1"/>
              <a:t>1</a:t>
            </a:r>
            <a:r>
              <a:rPr lang="zh-CN" altLang="en-US" b="1"/>
              <a:t>结束时的顶点值</a:t>
            </a:r>
          </a:p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73075" y="3297238"/>
          <a:ext cx="327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128" name="TextBox 17"/>
          <p:cNvSpPr txBox="1">
            <a:spLocks noChangeArrowheads="1"/>
          </p:cNvSpPr>
          <p:nvPr/>
        </p:nvSpPr>
        <p:spPr bwMode="auto">
          <a:xfrm>
            <a:off x="304800" y="2895600"/>
            <a:ext cx="375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4 </a:t>
            </a:r>
            <a:r>
              <a:rPr lang="zh-CN" altLang="en-US" b="1"/>
              <a:t>上一步（超步</a:t>
            </a:r>
            <a:r>
              <a:rPr lang="en-US" altLang="zh-CN" b="1"/>
              <a:t>0</a:t>
            </a:r>
            <a:r>
              <a:rPr lang="zh-CN" altLang="en-US" b="1"/>
              <a:t>）中发出的消息</a:t>
            </a:r>
          </a:p>
        </p:txBody>
      </p:sp>
      <p:sp>
        <p:nvSpPr>
          <p:cNvPr id="45129" name="TextBox 18"/>
          <p:cNvSpPr txBox="1">
            <a:spLocks noChangeArrowheads="1"/>
          </p:cNvSpPr>
          <p:nvPr/>
        </p:nvSpPr>
        <p:spPr bwMode="auto">
          <a:xfrm>
            <a:off x="4191000" y="1143000"/>
            <a:ext cx="44958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超步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顶点</a:t>
            </a:r>
            <a:r>
              <a:rPr lang="en-US" altLang="zh-CN"/>
              <a:t>0</a:t>
            </a:r>
            <a:r>
              <a:rPr lang="zh-CN" altLang="en-US"/>
              <a:t>：没有收到消息，依然非活跃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顶点</a:t>
            </a:r>
            <a:r>
              <a:rPr lang="en-US" altLang="zh-CN"/>
              <a:t>1</a:t>
            </a:r>
            <a:r>
              <a:rPr lang="zh-CN" altLang="en-US"/>
              <a:t>：收到消息</a:t>
            </a:r>
            <a:r>
              <a:rPr lang="en-US" altLang="zh-CN"/>
              <a:t>100</a:t>
            </a:r>
            <a:r>
              <a:rPr lang="zh-CN" altLang="en-US"/>
              <a:t>（唯一消息），被显式唤醒，执行计算，</a:t>
            </a:r>
            <a:r>
              <a:rPr lang="en-US" altLang="zh-CN"/>
              <a:t>mindist</a:t>
            </a:r>
            <a:r>
              <a:rPr lang="zh-CN" altLang="en-US"/>
              <a:t>变为</a:t>
            </a:r>
            <a:r>
              <a:rPr lang="en-US" altLang="zh-CN"/>
              <a:t>100</a:t>
            </a:r>
            <a:r>
              <a:rPr lang="zh-CN" altLang="en-US"/>
              <a:t>，小于顶点值</a:t>
            </a:r>
            <a:r>
              <a:rPr lang="en-US" altLang="zh-CN"/>
              <a:t>INF</a:t>
            </a:r>
            <a:r>
              <a:rPr lang="zh-CN" altLang="en-US"/>
              <a:t>，顶点值修改为</a:t>
            </a:r>
            <a:r>
              <a:rPr lang="en-US" altLang="zh-CN"/>
              <a:t>100</a:t>
            </a:r>
            <a:r>
              <a:rPr lang="zh-CN" altLang="en-US"/>
              <a:t>，没有出射边，不需要发送消息，最后变为非活跃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顶点</a:t>
            </a:r>
            <a:r>
              <a:rPr lang="en-US" altLang="zh-CN"/>
              <a:t>2</a:t>
            </a:r>
            <a:r>
              <a:rPr lang="zh-CN" altLang="en-US"/>
              <a:t>：收到消息</a:t>
            </a:r>
            <a:r>
              <a:rPr lang="en-US" altLang="zh-CN"/>
              <a:t>30</a:t>
            </a:r>
            <a:r>
              <a:rPr lang="zh-CN" altLang="en-US"/>
              <a:t>，被显式唤醒，执行计算， </a:t>
            </a:r>
            <a:r>
              <a:rPr lang="en-US" altLang="zh-CN"/>
              <a:t>mindist</a:t>
            </a:r>
            <a:r>
              <a:rPr lang="zh-CN" altLang="en-US"/>
              <a:t>变为</a:t>
            </a:r>
            <a:r>
              <a:rPr lang="en-US" altLang="zh-CN"/>
              <a:t>30</a:t>
            </a:r>
            <a:r>
              <a:rPr lang="zh-CN" altLang="en-US"/>
              <a:t>，小于顶点值</a:t>
            </a:r>
            <a:r>
              <a:rPr lang="en-US" altLang="zh-CN"/>
              <a:t>INF</a:t>
            </a:r>
            <a:r>
              <a:rPr lang="zh-CN" altLang="en-US"/>
              <a:t>，顶点值修改为</a:t>
            </a:r>
            <a:r>
              <a:rPr lang="en-US" altLang="zh-CN"/>
              <a:t>30</a:t>
            </a:r>
            <a:r>
              <a:rPr lang="zh-CN" altLang="en-US"/>
              <a:t>，有两条出射边，向顶点</a:t>
            </a:r>
            <a:r>
              <a:rPr lang="en-US" altLang="zh-CN"/>
              <a:t>3</a:t>
            </a:r>
            <a:r>
              <a:rPr lang="zh-CN" altLang="en-US"/>
              <a:t>发送消息</a:t>
            </a:r>
            <a:r>
              <a:rPr lang="en-US" altLang="zh-CN"/>
              <a:t>90</a:t>
            </a:r>
            <a:r>
              <a:rPr lang="zh-CN" altLang="en-US"/>
              <a:t>（即：</a:t>
            </a:r>
            <a:r>
              <a:rPr lang="en-US" altLang="zh-CN"/>
              <a:t>30+60</a:t>
            </a:r>
            <a:r>
              <a:rPr lang="zh-CN" altLang="en-US"/>
              <a:t>），向顶点</a:t>
            </a:r>
            <a:r>
              <a:rPr lang="en-US" altLang="zh-CN"/>
              <a:t>1</a:t>
            </a:r>
            <a:r>
              <a:rPr lang="zh-CN" altLang="en-US"/>
              <a:t>发送消息</a:t>
            </a:r>
            <a:r>
              <a:rPr lang="en-US" altLang="zh-CN"/>
              <a:t>90</a:t>
            </a:r>
            <a:r>
              <a:rPr lang="zh-CN" altLang="en-US"/>
              <a:t>（即：</a:t>
            </a:r>
            <a:r>
              <a:rPr lang="en-US" altLang="zh-CN"/>
              <a:t>30+60</a:t>
            </a:r>
            <a:r>
              <a:rPr lang="zh-CN" altLang="en-US"/>
              <a:t>），最后变为非活跃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顶点</a:t>
            </a:r>
            <a:r>
              <a:rPr lang="en-US" altLang="zh-CN"/>
              <a:t>3</a:t>
            </a:r>
            <a:r>
              <a:rPr lang="zh-CN" altLang="en-US"/>
              <a:t>：没有收到消息，依然非活跃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顶点</a:t>
            </a:r>
            <a:r>
              <a:rPr lang="en-US" altLang="zh-CN"/>
              <a:t>4</a:t>
            </a:r>
            <a:r>
              <a:rPr lang="zh-CN" altLang="en-US"/>
              <a:t>：收到消息</a:t>
            </a:r>
            <a:r>
              <a:rPr lang="en-US" altLang="zh-CN"/>
              <a:t>10</a:t>
            </a:r>
            <a:r>
              <a:rPr lang="zh-CN" altLang="en-US"/>
              <a:t>，被显式唤醒，执行计算，</a:t>
            </a:r>
            <a:r>
              <a:rPr lang="en-US" altLang="zh-CN"/>
              <a:t> mindist</a:t>
            </a:r>
            <a:r>
              <a:rPr lang="zh-CN" altLang="en-US"/>
              <a:t>变为</a:t>
            </a:r>
            <a:r>
              <a:rPr lang="en-US" altLang="zh-CN"/>
              <a:t>10</a:t>
            </a:r>
            <a:r>
              <a:rPr lang="zh-CN" altLang="en-US"/>
              <a:t>，小于顶点值</a:t>
            </a:r>
            <a:r>
              <a:rPr lang="en-US" altLang="zh-CN"/>
              <a:t>INF</a:t>
            </a:r>
            <a:r>
              <a:rPr lang="zh-CN" altLang="en-US"/>
              <a:t>，顶点值修改为</a:t>
            </a:r>
            <a:r>
              <a:rPr lang="en-US" altLang="zh-CN"/>
              <a:t>10</a:t>
            </a:r>
            <a:r>
              <a:rPr lang="zh-CN" altLang="en-US"/>
              <a:t>，向顶点</a:t>
            </a:r>
            <a:r>
              <a:rPr lang="en-US" altLang="zh-CN"/>
              <a:t>3</a:t>
            </a:r>
            <a:r>
              <a:rPr lang="zh-CN" altLang="en-US"/>
              <a:t>发送消息</a:t>
            </a:r>
            <a:r>
              <a:rPr lang="en-US" altLang="zh-CN"/>
              <a:t>60</a:t>
            </a:r>
            <a:r>
              <a:rPr lang="zh-CN" altLang="en-US"/>
              <a:t>（即：</a:t>
            </a:r>
            <a:r>
              <a:rPr lang="en-US" altLang="zh-CN"/>
              <a:t>10+50</a:t>
            </a:r>
            <a:r>
              <a:rPr lang="zh-CN" altLang="en-US"/>
              <a:t>），最后变为非活跃</a:t>
            </a:r>
          </a:p>
        </p:txBody>
      </p:sp>
      <p:sp>
        <p:nvSpPr>
          <p:cNvPr id="45130" name="TextBox 11"/>
          <p:cNvSpPr txBox="1">
            <a:spLocks noChangeArrowheads="1"/>
          </p:cNvSpPr>
          <p:nvPr/>
        </p:nvSpPr>
        <p:spPr bwMode="auto">
          <a:xfrm>
            <a:off x="4038600" y="5867400"/>
            <a:ext cx="5032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剩余超步省略</a:t>
            </a:r>
            <a:r>
              <a:rPr lang="en-US" altLang="zh-CN"/>
              <a:t>……</a:t>
            </a:r>
          </a:p>
          <a:p>
            <a:r>
              <a:rPr lang="zh-CN" altLang="en-US"/>
              <a:t>当所有顶点非活跃，并且没有消息传递，就结束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 idx="10"/>
          </p:nvPr>
        </p:nvSpPr>
        <p:spPr>
          <a:xfrm>
            <a:off x="500034" y="285728"/>
            <a:ext cx="8286752" cy="9144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1.2	</a:t>
            </a:r>
            <a:r>
              <a:rPr lang="zh-CN" altLang="en-US" dirty="0" smtClean="0"/>
              <a:t>传统图计算解决方案的不足之处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457200" y="1228725"/>
            <a:ext cx="81534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533400" algn="l"/>
              </a:tabLst>
            </a:pPr>
            <a:r>
              <a:rPr lang="zh-CN" altLang="en-US" sz="2000"/>
              <a:t>针对大型图（比如社交网络和网络图）的计算问题，可能的解决方案及其不足之处具体如下：</a:t>
            </a:r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）为特定的图应用定制相应的分布式实现</a:t>
            </a:r>
            <a:r>
              <a:rPr lang="zh-CN" altLang="en-US" sz="2000"/>
              <a:t>：通用性不好</a:t>
            </a:r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）基于现有的分布式计算平台进行图计算</a:t>
            </a:r>
            <a:r>
              <a:rPr lang="zh-CN" altLang="en-US" sz="2000"/>
              <a:t>：在性能和易用性方面往往无法达到最优</a:t>
            </a:r>
            <a:endParaRPr lang="en-US" altLang="zh-CN" sz="2000"/>
          </a:p>
          <a:p>
            <a:pPr lvl="1"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sz="2000"/>
              <a:t>现有的并行计算框架像</a:t>
            </a:r>
            <a:r>
              <a:rPr lang="en-US" altLang="zh-CN" sz="2000"/>
              <a:t>MapReduce</a:t>
            </a:r>
            <a:r>
              <a:rPr lang="zh-CN" altLang="en-US" sz="2000"/>
              <a:t>还无法满足复杂的关联性计算</a:t>
            </a:r>
            <a:endParaRPr lang="en-US" altLang="zh-CN" sz="2000"/>
          </a:p>
          <a:p>
            <a:pPr lvl="1" eaLnBrk="1" hangingPunct="1">
              <a:buFontTx/>
              <a:buChar char="•"/>
              <a:tabLst>
                <a:tab pos="533400" algn="l"/>
              </a:tabLst>
            </a:pPr>
            <a:r>
              <a:rPr lang="en-US" altLang="zh-CN" sz="2000"/>
              <a:t>MapReduce</a:t>
            </a:r>
            <a:r>
              <a:rPr lang="zh-CN" altLang="en-US" sz="2000"/>
              <a:t>作为单输入、两阶段、粗粒度数据并行的分布式计算框架，在表达多迭代、稀疏结构和细粒度数据时，力不从心</a:t>
            </a:r>
            <a:endParaRPr lang="en-US" altLang="zh-CN" sz="2000"/>
          </a:p>
          <a:p>
            <a:pPr lvl="1"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sz="2000"/>
              <a:t>比如，有公司利用</a:t>
            </a:r>
            <a:r>
              <a:rPr lang="en-US" altLang="zh-CN" sz="2000"/>
              <a:t>MapReduce</a:t>
            </a:r>
            <a:r>
              <a:rPr lang="zh-CN" altLang="en-US" sz="2000"/>
              <a:t>进行社交用户推荐，对于</a:t>
            </a:r>
            <a:r>
              <a:rPr lang="en-US" altLang="zh-CN" sz="2000"/>
              <a:t>5000</a:t>
            </a:r>
            <a:r>
              <a:rPr lang="zh-CN" altLang="en-US" sz="2000"/>
              <a:t>万注册用户，</a:t>
            </a:r>
            <a:r>
              <a:rPr lang="en-US" altLang="zh-CN" sz="2000"/>
              <a:t>50</a:t>
            </a:r>
            <a:r>
              <a:rPr lang="zh-CN" altLang="en-US" sz="2000"/>
              <a:t>亿关系对，利用</a:t>
            </a:r>
            <a:r>
              <a:rPr lang="en-US" altLang="zh-CN" sz="2000"/>
              <a:t>10</a:t>
            </a:r>
            <a:r>
              <a:rPr lang="zh-CN" altLang="en-US" sz="2000"/>
              <a:t>台机器的集群，需要超过</a:t>
            </a:r>
            <a:r>
              <a:rPr lang="en-US" altLang="zh-CN" sz="2000"/>
              <a:t>10</a:t>
            </a:r>
            <a:r>
              <a:rPr lang="zh-CN" altLang="en-US" sz="2000"/>
              <a:t>个小时的计算</a:t>
            </a:r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）使用单机的图算法库</a:t>
            </a:r>
            <a:r>
              <a:rPr lang="zh-CN" altLang="en-US" sz="2000"/>
              <a:t>：比如</a:t>
            </a:r>
            <a:r>
              <a:rPr lang="en-US" altLang="zh-CN" sz="2000"/>
              <a:t>BGL</a:t>
            </a:r>
            <a:r>
              <a:rPr lang="zh-CN" altLang="en-US" sz="2000"/>
              <a:t>、</a:t>
            </a:r>
            <a:r>
              <a:rPr lang="en-US" altLang="zh-CN" sz="2000"/>
              <a:t>LEAD</a:t>
            </a:r>
            <a:r>
              <a:rPr lang="zh-CN" altLang="en-US" sz="2000"/>
              <a:t>、</a:t>
            </a:r>
            <a:r>
              <a:rPr lang="en-US" altLang="zh-CN" sz="2000"/>
              <a:t>NetworkX</a:t>
            </a:r>
            <a:r>
              <a:rPr lang="zh-CN" altLang="en-US" sz="2000"/>
              <a:t>、</a:t>
            </a:r>
            <a:r>
              <a:rPr lang="en-US" altLang="zh-CN" sz="2000"/>
              <a:t>JDSL</a:t>
            </a:r>
            <a:r>
              <a:rPr lang="zh-CN" altLang="en-US" sz="2000"/>
              <a:t>、</a:t>
            </a:r>
            <a:r>
              <a:rPr lang="en-US" altLang="zh-CN" sz="2000"/>
              <a:t>Standford GraphBase</a:t>
            </a:r>
            <a:r>
              <a:rPr lang="zh-CN" altLang="en-US" sz="2000"/>
              <a:t>和</a:t>
            </a:r>
            <a:r>
              <a:rPr lang="en-US" altLang="zh-CN" sz="2000"/>
              <a:t>FGL</a:t>
            </a:r>
            <a:r>
              <a:rPr lang="zh-CN" altLang="en-US" sz="2000"/>
              <a:t>等，但是，在可以解决的问题的规模方面具有很大的局限性</a:t>
            </a:r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）使用已有的并行图计算系统</a:t>
            </a:r>
            <a:r>
              <a:rPr lang="zh-CN" altLang="en-US" sz="2000"/>
              <a:t>：比如，</a:t>
            </a:r>
            <a:r>
              <a:rPr lang="en-US" altLang="zh-CN" sz="2000"/>
              <a:t>Parallel BGL</a:t>
            </a:r>
            <a:r>
              <a:rPr lang="zh-CN" altLang="en-US" sz="2000"/>
              <a:t>和</a:t>
            </a:r>
            <a:r>
              <a:rPr lang="en-US" altLang="zh-CN" sz="2000"/>
              <a:t>CGM Graph</a:t>
            </a:r>
            <a:r>
              <a:rPr lang="zh-CN" altLang="en-US" sz="2000"/>
              <a:t>，实现了很多并行图算法，但是，对大规模分布式系统非常重要的一些方面（比如容错），无法提供较好的支持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001000" cy="914400"/>
          </a:xfrm>
        </p:spPr>
        <p:txBody>
          <a:bodyPr/>
          <a:lstStyle/>
          <a:p>
            <a:r>
              <a:rPr lang="en-US" altLang="zh-CN" dirty="0" smtClean="0"/>
              <a:t>2.3.3 Hama</a:t>
            </a:r>
            <a:r>
              <a:rPr lang="zh-CN" altLang="en-US" dirty="0" smtClean="0"/>
              <a:t>的安装和使用</a:t>
            </a:r>
          </a:p>
        </p:txBody>
      </p:sp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785786" y="1785926"/>
            <a:ext cx="39934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2.3.3.1 </a:t>
            </a:r>
            <a:r>
              <a:rPr lang="en-US" altLang="zh-CN" sz="2400" dirty="0"/>
              <a:t>Hama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r>
              <a:rPr lang="en-US" altLang="zh-CN" sz="2400" dirty="0" smtClean="0"/>
              <a:t>2.3.3.2 </a:t>
            </a:r>
            <a:r>
              <a:rPr lang="zh-CN" altLang="en-US" sz="2400" dirty="0"/>
              <a:t>安装</a:t>
            </a:r>
            <a:r>
              <a:rPr lang="en-US" altLang="zh-CN" sz="2400" dirty="0"/>
              <a:t>Hama</a:t>
            </a:r>
            <a:r>
              <a:rPr lang="zh-CN" altLang="en-US" sz="2400" dirty="0"/>
              <a:t>的基本过程</a:t>
            </a:r>
            <a:endParaRPr lang="en-US" altLang="zh-CN" sz="2400" dirty="0"/>
          </a:p>
          <a:p>
            <a:r>
              <a:rPr lang="en-US" altLang="zh-CN" sz="2400" dirty="0" smtClean="0"/>
              <a:t>2.3.3.3 </a:t>
            </a:r>
            <a:r>
              <a:rPr lang="zh-CN" altLang="en-US" sz="2400" dirty="0"/>
              <a:t>运行</a:t>
            </a:r>
            <a:r>
              <a:rPr lang="en-US" altLang="zh-CN" sz="2400" dirty="0"/>
              <a:t>Hama</a:t>
            </a:r>
            <a:r>
              <a:rPr lang="zh-CN" altLang="en-US" sz="2400" dirty="0" smtClean="0"/>
              <a:t>实例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r>
              <a:rPr lang="en-US" altLang="zh-CN" sz="2400" dirty="0" smtClean="0"/>
              <a:t>Hama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Google </a:t>
            </a:r>
            <a:r>
              <a:rPr lang="en-US" altLang="zh-CN" sz="2400" dirty="0" err="1" smtClean="0"/>
              <a:t>Pregel</a:t>
            </a:r>
            <a:r>
              <a:rPr lang="zh-CN" altLang="en-US" sz="2400" dirty="0" smtClean="0"/>
              <a:t>的开源实现</a:t>
            </a:r>
            <a:endParaRPr lang="en-US" altLang="zh-CN" sz="2400" dirty="0" smtClean="0"/>
          </a:p>
          <a:p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Hadoop</a:t>
            </a:r>
            <a:r>
              <a:rPr lang="zh-CN" altLang="en-US" sz="2400" dirty="0" smtClean="0"/>
              <a:t>适合于分布式大数据处理不同，</a:t>
            </a:r>
            <a:r>
              <a:rPr lang="en-US" altLang="zh-CN" sz="2400" dirty="0" smtClean="0"/>
              <a:t>Hama</a:t>
            </a:r>
            <a:r>
              <a:rPr lang="zh-CN" altLang="en-US" sz="2400" dirty="0" smtClean="0"/>
              <a:t>主要用于分布式的矩阵、</a:t>
            </a:r>
            <a:r>
              <a:rPr lang="en-US" altLang="zh-CN" sz="2400" dirty="0" smtClean="0"/>
              <a:t>graph</a:t>
            </a:r>
            <a:r>
              <a:rPr lang="zh-CN" altLang="en-US" sz="2400" dirty="0" smtClean="0"/>
              <a:t>、网络算法的计算</a:t>
            </a:r>
            <a:endParaRPr lang="en-US" altLang="zh-CN" sz="2400" dirty="0" smtClean="0"/>
          </a:p>
          <a:p>
            <a:r>
              <a:rPr lang="en-US" altLang="zh-CN" sz="2400" dirty="0" smtClean="0"/>
              <a:t>Hama</a:t>
            </a:r>
            <a:r>
              <a:rPr lang="zh-CN" altLang="en-US" sz="2400" dirty="0" smtClean="0"/>
              <a:t>是在</a:t>
            </a:r>
            <a:r>
              <a:rPr lang="en-US" altLang="zh-CN" sz="2400" dirty="0" smtClean="0"/>
              <a:t>HDFS</a:t>
            </a:r>
            <a:r>
              <a:rPr lang="zh-CN" altLang="en-US" sz="2400" dirty="0" smtClean="0"/>
              <a:t>上实现的</a:t>
            </a:r>
            <a:r>
              <a:rPr lang="en-US" altLang="zh-CN" sz="2400" dirty="0" smtClean="0"/>
              <a:t>BSP(Bulk Synchronous Parallel)</a:t>
            </a:r>
            <a:r>
              <a:rPr lang="zh-CN" altLang="en-US" sz="2400" dirty="0" smtClean="0"/>
              <a:t>计算框架，弥补</a:t>
            </a:r>
            <a:r>
              <a:rPr lang="en-US" altLang="zh-CN" sz="2400" dirty="0" err="1" smtClean="0"/>
              <a:t>Hadoop</a:t>
            </a:r>
            <a:r>
              <a:rPr lang="zh-CN" altLang="en-US" sz="2400" dirty="0" smtClean="0"/>
              <a:t>在计算能力上的不足</a:t>
            </a:r>
          </a:p>
        </p:txBody>
      </p:sp>
      <p:sp>
        <p:nvSpPr>
          <p:cNvPr id="61443" name="标题 2"/>
          <p:cNvSpPr>
            <a:spLocks noGrp="1"/>
          </p:cNvSpPr>
          <p:nvPr>
            <p:ph type="title"/>
          </p:nvPr>
        </p:nvSpPr>
        <p:spPr>
          <a:xfrm>
            <a:off x="714348" y="0"/>
            <a:ext cx="8001000" cy="9144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3.1.1 Hama</a:t>
            </a:r>
            <a:r>
              <a:rPr lang="zh-CN" altLang="en-US" sz="4000" dirty="0" smtClean="0"/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zh-CN" altLang="en-US" sz="2400" dirty="0" smtClean="0"/>
              <a:t>本实例中</a:t>
            </a:r>
            <a:r>
              <a:rPr lang="en-US" altLang="zh-CN" sz="2400" dirty="0" smtClean="0"/>
              <a:t>Hama</a:t>
            </a:r>
            <a:r>
              <a:rPr lang="zh-CN" altLang="en-US" sz="2400" dirty="0" smtClean="0"/>
              <a:t>具体运行环境如下：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Ubuntu 14.04 </a:t>
            </a:r>
            <a:endParaRPr lang="en-US" altLang="zh-CN" sz="2400" b="1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/>
              <a:t>Java JDK 1.8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2.7.6</a:t>
            </a:r>
          </a:p>
          <a:p>
            <a:pPr>
              <a:defRPr/>
            </a:pPr>
            <a:endParaRPr lang="zh-CN" altLang="en-US" sz="2000" dirty="0" smtClean="0"/>
          </a:p>
        </p:txBody>
      </p:sp>
      <p:sp>
        <p:nvSpPr>
          <p:cNvPr id="62467" name="标题 2"/>
          <p:cNvSpPr>
            <a:spLocks noGrp="1"/>
          </p:cNvSpPr>
          <p:nvPr>
            <p:ph type="title"/>
          </p:nvPr>
        </p:nvSpPr>
        <p:spPr>
          <a:xfrm>
            <a:off x="642910" y="0"/>
            <a:ext cx="8001000" cy="9144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2.3.3 </a:t>
            </a:r>
            <a:r>
              <a:rPr lang="zh-CN" altLang="en-US" sz="4000" dirty="0" smtClean="0"/>
              <a:t>安装</a:t>
            </a:r>
            <a:r>
              <a:rPr lang="en-US" altLang="zh-CN" sz="4000" dirty="0" smtClean="0"/>
              <a:t>Hama</a:t>
            </a:r>
            <a:r>
              <a:rPr lang="zh-CN" altLang="en-US" sz="4000" dirty="0" smtClean="0"/>
              <a:t>的基本过程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 bwMode="auto">
          <a:xfrm>
            <a:off x="609600" y="1371600"/>
            <a:ext cx="7924800" cy="2590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kern="0" dirty="0" smtClean="0"/>
              <a:t>Hama</a:t>
            </a:r>
            <a:r>
              <a:rPr lang="zh-CN" altLang="en-US" sz="2000" kern="0" dirty="0" smtClean="0"/>
              <a:t> （单机）安装步骤如下：</a:t>
            </a:r>
          </a:p>
          <a:p>
            <a:pPr marL="0" indent="0">
              <a:buFontTx/>
              <a:buNone/>
              <a:defRPr/>
            </a:pPr>
            <a:r>
              <a:rPr lang="zh-CN" altLang="en-US" sz="2000" kern="0" dirty="0" smtClean="0"/>
              <a:t>（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）</a:t>
            </a:r>
            <a:r>
              <a:rPr lang="zh-CN" altLang="zh-CN" sz="2000" dirty="0"/>
              <a:t>安装好合适版本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JDK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H</a:t>
            </a:r>
            <a:r>
              <a:rPr lang="en-US" altLang="zh-CN" sz="2000" dirty="0" smtClean="0"/>
              <a:t>adoop</a:t>
            </a:r>
            <a:endParaRPr lang="en-US" altLang="zh-CN" sz="2000" b="1" kern="0" dirty="0" smtClean="0"/>
          </a:p>
          <a:p>
            <a:pPr marL="0" indent="0">
              <a:buFontTx/>
              <a:buNone/>
              <a:defRPr/>
            </a:pPr>
            <a:r>
              <a:rPr lang="zh-CN" altLang="en-US" sz="2000" kern="0" dirty="0" smtClean="0"/>
              <a:t>（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）从官网</a:t>
            </a:r>
            <a:r>
              <a:rPr lang="zh-CN" altLang="zh-CN" sz="2000" dirty="0" smtClean="0"/>
              <a:t>下载</a:t>
            </a:r>
            <a:r>
              <a:rPr lang="en-US" altLang="zh-CN" sz="2000" dirty="0"/>
              <a:t>H</a:t>
            </a:r>
            <a:r>
              <a:rPr lang="en-US" altLang="zh-CN" sz="2000" dirty="0" smtClean="0"/>
              <a:t>ama</a:t>
            </a:r>
            <a:r>
              <a:rPr lang="zh-CN" altLang="zh-CN" sz="2000" dirty="0"/>
              <a:t>安装</a:t>
            </a:r>
            <a:r>
              <a:rPr lang="zh-CN" altLang="zh-CN" sz="2000" dirty="0" smtClean="0"/>
              <a:t>文件</a:t>
            </a:r>
            <a:r>
              <a:rPr lang="zh-CN" altLang="en-US" sz="2000" dirty="0" smtClean="0"/>
              <a:t>，比如</a:t>
            </a:r>
            <a:r>
              <a:rPr lang="en-US" altLang="zh-CN" sz="2000" dirty="0" smtClean="0"/>
              <a:t>Hama 0.7.0</a:t>
            </a:r>
            <a:r>
              <a:rPr lang="zh-CN" altLang="zh-CN" sz="2000" dirty="0" smtClean="0"/>
              <a:t>版本</a:t>
            </a:r>
            <a:endParaRPr lang="en-US" altLang="zh-CN" sz="2000" kern="0" dirty="0" smtClean="0"/>
          </a:p>
          <a:p>
            <a:pPr marL="0" indent="0">
              <a:buFontTx/>
              <a:buNone/>
              <a:defRPr/>
            </a:pPr>
            <a:r>
              <a:rPr lang="zh-CN" altLang="en-US" sz="2000" kern="0" dirty="0" smtClean="0"/>
              <a:t>（</a:t>
            </a:r>
            <a:r>
              <a:rPr lang="en-US" altLang="zh-CN" sz="2000" kern="0" dirty="0" smtClean="0"/>
              <a:t>3</a:t>
            </a:r>
            <a:r>
              <a:rPr lang="zh-CN" altLang="en-US" sz="2000" kern="0" dirty="0" smtClean="0"/>
              <a:t>）</a:t>
            </a:r>
            <a:r>
              <a:rPr lang="zh-CN" altLang="zh-CN" sz="2000" dirty="0"/>
              <a:t>下载文件后，</a:t>
            </a:r>
            <a:r>
              <a:rPr lang="zh-CN" altLang="zh-CN" sz="2000" dirty="0" smtClean="0"/>
              <a:t>运用</a:t>
            </a:r>
            <a:r>
              <a:rPr lang="zh-CN" altLang="en-US" sz="2000" dirty="0" smtClean="0"/>
              <a:t>下面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b="1" dirty="0" err="1" smtClean="0"/>
              <a:t>sudo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tar -</a:t>
            </a:r>
            <a:r>
              <a:rPr lang="en-US" altLang="zh-CN" sz="2000" b="1" dirty="0" err="1"/>
              <a:t>zxf</a:t>
            </a:r>
            <a:r>
              <a:rPr lang="en-US" altLang="zh-CN" sz="2000" b="1" dirty="0"/>
              <a:t> ~/</a:t>
            </a:r>
            <a:r>
              <a:rPr lang="zh-CN" altLang="zh-CN" sz="2000" b="1" dirty="0"/>
              <a:t>下载</a:t>
            </a:r>
            <a:r>
              <a:rPr lang="en-US" altLang="zh-CN" sz="2000" b="1" dirty="0"/>
              <a:t>/hama-dist-0.7.0.tar.gz -C /</a:t>
            </a:r>
            <a:r>
              <a:rPr lang="en-US" altLang="zh-CN" sz="2000" b="1" dirty="0" err="1" smtClean="0"/>
              <a:t>usr</a:t>
            </a:r>
            <a:r>
              <a:rPr lang="en-US" altLang="zh-CN" sz="2000" b="1" dirty="0" smtClean="0"/>
              <a:t>/local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1" dirty="0" smtClean="0"/>
              <a:t>  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解</a:t>
            </a:r>
            <a:r>
              <a:rPr lang="zh-CN" altLang="zh-CN" sz="2000" dirty="0"/>
              <a:t>压至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hama</a:t>
            </a:r>
            <a:r>
              <a:rPr lang="en-US" altLang="zh-CN" sz="2000" dirty="0"/>
              <a:t> </a:t>
            </a:r>
            <a:r>
              <a:rPr lang="zh-CN" altLang="zh-CN" sz="2000" dirty="0"/>
              <a:t>，再</a:t>
            </a:r>
            <a:r>
              <a:rPr lang="zh-CN" altLang="zh-CN" sz="2000" dirty="0" smtClean="0"/>
              <a:t>运用</a:t>
            </a:r>
            <a:r>
              <a:rPr lang="zh-CN" altLang="en-US" sz="2000" dirty="0" smtClean="0"/>
              <a:t>下面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</a:t>
            </a:r>
            <a:r>
              <a:rPr lang="en-US" altLang="zh-CN" sz="2000" b="1" dirty="0" err="1"/>
              <a:t>sudo</a:t>
            </a:r>
            <a:r>
              <a:rPr lang="en-US" altLang="zh-CN" sz="2000" b="1" dirty="0"/>
              <a:t> mv ./hama-0.7.0/ ./</a:t>
            </a:r>
            <a:r>
              <a:rPr lang="en-US" altLang="zh-CN" sz="2000" b="1" dirty="0" err="1" smtClean="0"/>
              <a:t>hama</a:t>
            </a:r>
            <a:endParaRPr lang="en-US" altLang="zh-CN" sz="2000" b="1" dirty="0" smtClean="0"/>
          </a:p>
          <a:p>
            <a:pPr marL="0" indent="0">
              <a:buFontTx/>
              <a:buNone/>
              <a:defRPr/>
            </a:pPr>
            <a:r>
              <a:rPr lang="en-US" altLang="zh-CN" sz="2000" b="1" dirty="0" smtClean="0"/>
              <a:t>   </a:t>
            </a:r>
            <a:r>
              <a:rPr lang="zh-CN" altLang="en-US" sz="2000" dirty="0" smtClean="0"/>
              <a:t>修改目录名称方便使用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zh-CN" altLang="zh-CN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进入</a:t>
            </a:r>
            <a:r>
              <a:rPr lang="en-US" altLang="zh-CN" sz="2000" dirty="0" err="1" smtClean="0"/>
              <a:t>hama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conf</a:t>
            </a:r>
            <a:r>
              <a:rPr lang="zh-CN" altLang="zh-CN" sz="2000" dirty="0" smtClean="0"/>
              <a:t>文件夹，修改</a:t>
            </a:r>
            <a:r>
              <a:rPr lang="en-US" altLang="zh-CN" sz="2000" dirty="0" smtClean="0"/>
              <a:t>hama-env.sh</a:t>
            </a:r>
            <a:r>
              <a:rPr lang="zh-CN" altLang="zh-CN" sz="2000" dirty="0" smtClean="0"/>
              <a:t>文件，在其中加入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home</a:t>
            </a:r>
            <a:r>
              <a:rPr lang="zh-CN" altLang="zh-CN" sz="2000" dirty="0" smtClean="0"/>
              <a:t>路径，即加入：</a:t>
            </a:r>
            <a:endParaRPr lang="en-US" altLang="zh-CN" sz="2000" dirty="0" smtClean="0"/>
          </a:p>
          <a:p>
            <a:pPr marL="0" indent="0" algn="ctr">
              <a:buFontTx/>
              <a:buNone/>
              <a:defRPr/>
            </a:pPr>
            <a:r>
              <a:rPr lang="en-US" altLang="zh-CN" sz="2000" b="1" dirty="0" smtClean="0"/>
              <a:t>export JAVA_HOME=/</a:t>
            </a:r>
            <a:r>
              <a:rPr lang="en-US" altLang="zh-CN" sz="2000" b="1" dirty="0" err="1" smtClean="0"/>
              <a:t>usr</a:t>
            </a:r>
            <a:r>
              <a:rPr lang="en-US" altLang="zh-CN" sz="2000" b="1" dirty="0" smtClean="0"/>
              <a:t>/lib/</a:t>
            </a:r>
            <a:r>
              <a:rPr lang="en-US" altLang="zh-CN" sz="2000" b="1" dirty="0" err="1" smtClean="0"/>
              <a:t>jvm</a:t>
            </a:r>
            <a:r>
              <a:rPr lang="en-US" altLang="zh-CN" sz="2000" b="1" dirty="0" smtClean="0"/>
              <a:t>/java-8-openjdk-amd64</a:t>
            </a:r>
          </a:p>
          <a:p>
            <a:pPr marL="0" indent="0">
              <a:buFontTx/>
              <a:buNone/>
              <a:defRPr/>
            </a:pPr>
            <a:endParaRPr lang="zh-CN" altLang="zh-CN" sz="2000" dirty="0"/>
          </a:p>
          <a:p>
            <a:pPr marL="0" indent="0">
              <a:buFontTx/>
              <a:buNone/>
              <a:defRPr/>
            </a:pPr>
            <a:endParaRPr lang="en-US" altLang="zh-CN" sz="2000" kern="0" dirty="0" smtClean="0"/>
          </a:p>
          <a:p>
            <a:pPr>
              <a:defRPr/>
            </a:pPr>
            <a:endParaRPr lang="zh-CN" altLang="en-US" sz="2000" kern="0" dirty="0" smtClean="0"/>
          </a:p>
        </p:txBody>
      </p:sp>
      <p:sp>
        <p:nvSpPr>
          <p:cNvPr id="3" name="标题 2"/>
          <p:cNvSpPr txBox="1">
            <a:spLocks/>
          </p:cNvSpPr>
          <p:nvPr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11.8.2 </a:t>
            </a:r>
            <a:r>
              <a:rPr lang="zh-CN" altLang="en-US" sz="24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安装</a:t>
            </a:r>
            <a:r>
              <a:rPr lang="en-US" altLang="zh-CN" sz="24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Hama</a:t>
            </a:r>
            <a:r>
              <a:rPr lang="zh-CN" altLang="en-US" sz="24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的基本过程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1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91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smtClean="0"/>
              <a:t>（</a:t>
            </a:r>
            <a:r>
              <a:rPr lang="en-US" altLang="zh-CN" sz="2000" smtClean="0"/>
              <a:t>5</a:t>
            </a:r>
            <a:r>
              <a:rPr lang="zh-CN" altLang="zh-CN" sz="2000" smtClean="0"/>
              <a:t>）修改</a:t>
            </a:r>
            <a:r>
              <a:rPr lang="en-US" altLang="zh-CN" sz="2000" smtClean="0"/>
              <a:t> hama-site.xml</a:t>
            </a:r>
            <a:r>
              <a:rPr lang="zh-CN" altLang="zh-CN" sz="2000" smtClean="0"/>
              <a:t>文件，这</a:t>
            </a:r>
            <a:r>
              <a:rPr lang="zh-CN" altLang="en-US" sz="2000" smtClean="0"/>
              <a:t>是</a:t>
            </a:r>
            <a:r>
              <a:rPr lang="en-US" altLang="zh-CN" sz="2000" smtClean="0"/>
              <a:t>hama</a:t>
            </a:r>
            <a:r>
              <a:rPr lang="zh-CN" altLang="zh-CN" sz="2000" smtClean="0"/>
              <a:t>配置的核心文件，具体内容如下：</a:t>
            </a:r>
            <a:endParaRPr lang="zh-CN" altLang="en-US" sz="2000" smtClean="0"/>
          </a:p>
        </p:txBody>
      </p:sp>
      <p:sp>
        <p:nvSpPr>
          <p:cNvPr id="645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2.3.3 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Hama</a:t>
            </a:r>
            <a:r>
              <a:rPr lang="zh-CN" altLang="en-US" sz="2400" dirty="0" smtClean="0"/>
              <a:t>的基本过程</a:t>
            </a:r>
          </a:p>
        </p:txBody>
      </p:sp>
      <p:sp>
        <p:nvSpPr>
          <p:cNvPr id="64516" name="文本框 1"/>
          <p:cNvSpPr txBox="1">
            <a:spLocks noChangeArrowheads="1"/>
          </p:cNvSpPr>
          <p:nvPr/>
        </p:nvSpPr>
        <p:spPr bwMode="auto">
          <a:xfrm>
            <a:off x="609600" y="1828800"/>
            <a:ext cx="8001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&lt;configuration&gt;</a:t>
            </a:r>
            <a:endParaRPr lang="zh-CN" altLang="zh-CN"/>
          </a:p>
          <a:p>
            <a:pPr eaLnBrk="1" hangingPunct="1"/>
            <a:r>
              <a:rPr lang="en-US" altLang="zh-CN"/>
              <a:t>    &lt;property&gt;</a:t>
            </a:r>
            <a:endParaRPr lang="zh-CN" altLang="zh-CN"/>
          </a:p>
          <a:p>
            <a:pPr eaLnBrk="1" hangingPunct="1"/>
            <a:r>
              <a:rPr lang="en-US" altLang="zh-CN"/>
              <a:t>      &lt;name&gt;bsp.master.address&lt;/name&gt;</a:t>
            </a:r>
            <a:endParaRPr lang="zh-CN" altLang="zh-CN"/>
          </a:p>
          <a:p>
            <a:pPr eaLnBrk="1" hangingPunct="1"/>
            <a:r>
              <a:rPr lang="en-US" altLang="zh-CN"/>
              <a:t>      &lt;value&gt;local&lt;/value&gt;</a:t>
            </a:r>
            <a:endParaRPr lang="zh-CN" altLang="zh-CN"/>
          </a:p>
          <a:p>
            <a:pPr eaLnBrk="1" hangingPunct="1"/>
            <a:r>
              <a:rPr lang="en-US" altLang="zh-CN"/>
              <a:t>      &lt;description&gt;The address of the bsp master server. Either the</a:t>
            </a:r>
            <a:endParaRPr lang="zh-CN" altLang="zh-CN"/>
          </a:p>
          <a:p>
            <a:pPr eaLnBrk="1" hangingPunct="1"/>
            <a:r>
              <a:rPr lang="en-US" altLang="zh-CN"/>
              <a:t>      literal string "local" or a host:port for distributed mode</a:t>
            </a:r>
            <a:endParaRPr lang="zh-CN" altLang="zh-CN"/>
          </a:p>
          <a:p>
            <a:pPr eaLnBrk="1" hangingPunct="1"/>
            <a:r>
              <a:rPr lang="en-US" altLang="zh-CN"/>
              <a:t>      &lt;/description&gt;</a:t>
            </a:r>
            <a:endParaRPr lang="zh-CN" altLang="zh-CN"/>
          </a:p>
          <a:p>
            <a:pPr eaLnBrk="1" hangingPunct="1"/>
            <a:r>
              <a:rPr lang="en-US" altLang="zh-CN"/>
              <a:t>    &lt;/property&gt;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   &lt;property&gt;</a:t>
            </a:r>
            <a:endParaRPr lang="zh-CN" altLang="zh-CN"/>
          </a:p>
          <a:p>
            <a:pPr eaLnBrk="1" hangingPunct="1"/>
            <a:r>
              <a:rPr lang="en-US" altLang="zh-CN"/>
              <a:t>      &lt;name&gt;fs.default.name&lt;/name&gt;</a:t>
            </a:r>
            <a:endParaRPr lang="zh-CN" altLang="zh-CN"/>
          </a:p>
          <a:p>
            <a:pPr eaLnBrk="1" hangingPunct="1"/>
            <a:r>
              <a:rPr lang="en-US" altLang="zh-CN"/>
              <a:t>      &lt;value&gt;local&lt;/value&gt;</a:t>
            </a:r>
            <a:endParaRPr lang="zh-CN" altLang="zh-CN"/>
          </a:p>
          <a:p>
            <a:pPr eaLnBrk="1" hangingPunct="1"/>
            <a:r>
              <a:rPr lang="en-US" altLang="zh-CN"/>
              <a:t>      &lt;description&gt;</a:t>
            </a:r>
            <a:endParaRPr lang="zh-CN" altLang="zh-CN"/>
          </a:p>
          <a:p>
            <a:pPr eaLnBrk="1" hangingPunct="1"/>
            <a:r>
              <a:rPr lang="en-US" altLang="zh-CN"/>
              <a:t>        </a:t>
            </a:r>
            <a:endParaRPr lang="zh-CN" altLang="zh-CN"/>
          </a:p>
        </p:txBody>
      </p:sp>
      <p:sp>
        <p:nvSpPr>
          <p:cNvPr id="64517" name="矩形 4"/>
          <p:cNvSpPr>
            <a:spLocks noChangeArrowheads="1"/>
          </p:cNvSpPr>
          <p:nvPr/>
        </p:nvSpPr>
        <p:spPr bwMode="auto">
          <a:xfrm>
            <a:off x="990600" y="541020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The name of the default file system. Either the literal string</a:t>
            </a:r>
            <a:endParaRPr lang="zh-CN" altLang="zh-CN"/>
          </a:p>
          <a:p>
            <a:pPr eaLnBrk="1" hangingPunct="1"/>
            <a:r>
              <a:rPr lang="en-US" altLang="zh-CN"/>
              <a:t>        "local" or a host:port for HDFS.</a:t>
            </a:r>
            <a:endParaRPr lang="zh-CN" altLang="zh-CN"/>
          </a:p>
          <a:p>
            <a:pPr eaLnBrk="1" hangingPunct="1"/>
            <a:r>
              <a:rPr lang="en-US" altLang="zh-CN"/>
              <a:t>      &lt;/description&gt;</a:t>
            </a:r>
            <a:endParaRPr lang="zh-CN" altLang="zh-CN"/>
          </a:p>
          <a:p>
            <a:pPr eaLnBrk="1" hangingPunct="1"/>
            <a:r>
              <a:rPr lang="en-US" altLang="zh-CN"/>
              <a:t> &lt;/property&gt;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2.3.3 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Hama</a:t>
            </a:r>
            <a:r>
              <a:rPr lang="zh-CN" altLang="en-US" sz="2400" dirty="0" smtClean="0"/>
              <a:t>的基本过程</a:t>
            </a:r>
          </a:p>
        </p:txBody>
      </p:sp>
      <p:sp>
        <p:nvSpPr>
          <p:cNvPr id="65539" name="文本框 1"/>
          <p:cNvSpPr txBox="1">
            <a:spLocks noChangeArrowheads="1"/>
          </p:cNvSpPr>
          <p:nvPr/>
        </p:nvSpPr>
        <p:spPr bwMode="auto">
          <a:xfrm>
            <a:off x="457200" y="1219200"/>
            <a:ext cx="8382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&lt;property&gt;</a:t>
            </a:r>
            <a:endParaRPr lang="zh-CN" altLang="zh-CN"/>
          </a:p>
          <a:p>
            <a:pPr eaLnBrk="1" hangingPunct="1"/>
            <a:r>
              <a:rPr lang="en-US" altLang="zh-CN"/>
              <a:t>      &lt;name&gt;hama.zookeeper.quorum&lt;/name&gt;</a:t>
            </a:r>
            <a:endParaRPr lang="zh-CN" altLang="zh-CN"/>
          </a:p>
          <a:p>
            <a:pPr eaLnBrk="1" hangingPunct="1"/>
            <a:r>
              <a:rPr lang="en-US" altLang="zh-CN"/>
              <a:t>      &lt;value&gt;localhost&lt;/value&gt;</a:t>
            </a:r>
            <a:endParaRPr lang="zh-CN" altLang="zh-CN"/>
          </a:p>
          <a:p>
            <a:pPr eaLnBrk="1" hangingPunct="1"/>
            <a:r>
              <a:rPr lang="en-US" altLang="zh-CN"/>
              <a:t>      &lt;description&gt;Comma separated list of servers in the ZooKeeper Quorum.</a:t>
            </a:r>
            <a:endParaRPr lang="zh-CN" altLang="zh-CN"/>
          </a:p>
          <a:p>
            <a:pPr eaLnBrk="1" hangingPunct="1"/>
            <a:r>
              <a:rPr lang="en-US" altLang="zh-CN"/>
              <a:t>      For example, "host1.mydomain.com,host2.mydomain.com,host3.mydomain.com".</a:t>
            </a:r>
            <a:endParaRPr lang="zh-CN" altLang="zh-CN"/>
          </a:p>
          <a:p>
            <a:pPr eaLnBrk="1" hangingPunct="1"/>
            <a:r>
              <a:rPr lang="en-US" altLang="zh-CN"/>
              <a:t>      By default this is set to localhost for local and pseudo-distributed modes</a:t>
            </a:r>
            <a:endParaRPr lang="zh-CN" altLang="zh-CN"/>
          </a:p>
          <a:p>
            <a:pPr eaLnBrk="1" hangingPunct="1"/>
            <a:r>
              <a:rPr lang="en-US" altLang="zh-CN"/>
              <a:t>      of operation. For a fully-distributed setup, this should be set to a full</a:t>
            </a:r>
            <a:endParaRPr lang="zh-CN" altLang="zh-CN"/>
          </a:p>
          <a:p>
            <a:pPr eaLnBrk="1" hangingPunct="1"/>
            <a:r>
              <a:rPr lang="en-US" altLang="zh-CN"/>
              <a:t>      list of ZooKeeper quorum servers. If HAMA_MANAGES_ZK is set in hama-env.sh</a:t>
            </a:r>
            <a:endParaRPr lang="zh-CN" altLang="zh-CN"/>
          </a:p>
          <a:p>
            <a:pPr eaLnBrk="1" hangingPunct="1"/>
            <a:r>
              <a:rPr lang="en-US" altLang="zh-CN"/>
              <a:t>      this is the list of servers which we will start/stop zookeeper on.</a:t>
            </a:r>
            <a:endParaRPr lang="zh-CN" altLang="zh-CN"/>
          </a:p>
          <a:p>
            <a:pPr eaLnBrk="1" hangingPunct="1"/>
            <a:r>
              <a:rPr lang="en-US" altLang="zh-CN"/>
              <a:t>      &lt;/description&gt;</a:t>
            </a:r>
            <a:endParaRPr lang="zh-CN" altLang="zh-CN"/>
          </a:p>
          <a:p>
            <a:pPr eaLnBrk="1" hangingPunct="1"/>
            <a:r>
              <a:rPr lang="en-US" altLang="zh-CN"/>
              <a:t>    &lt;/property&gt;</a:t>
            </a:r>
            <a:endParaRPr lang="zh-CN" altLang="zh-CN"/>
          </a:p>
          <a:p>
            <a:pPr eaLnBrk="1" hangingPunct="1"/>
            <a:r>
              <a:rPr lang="en-US" altLang="zh-CN"/>
              <a:t>  &lt;/configuration&gt;</a:t>
            </a:r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r>
              <a:rPr lang="en-US" altLang="zh-CN"/>
              <a:t> </a:t>
            </a:r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>
          <a:xfrm>
            <a:off x="571472" y="0"/>
            <a:ext cx="8001000" cy="914400"/>
          </a:xfrm>
        </p:spPr>
        <p:txBody>
          <a:bodyPr/>
          <a:lstStyle/>
          <a:p>
            <a:r>
              <a:rPr lang="en-US" altLang="zh-CN" sz="2400" dirty="0" smtClean="0"/>
              <a:t>2.3.3 </a:t>
            </a:r>
            <a:r>
              <a:rPr lang="zh-CN" altLang="en-US" sz="2400" dirty="0" smtClean="0"/>
              <a:t>开发运行</a:t>
            </a:r>
            <a:r>
              <a:rPr lang="en-US" altLang="zh-CN" sz="2400" dirty="0" smtClean="0"/>
              <a:t>Hama</a:t>
            </a:r>
            <a:r>
              <a:rPr lang="zh-CN" altLang="en-US" sz="2400" dirty="0" smtClean="0"/>
              <a:t>实例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33400" y="1447800"/>
            <a:ext cx="83820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）</a:t>
            </a:r>
            <a:r>
              <a:rPr lang="zh-CN" altLang="zh-CN" sz="2000" dirty="0" smtClean="0"/>
              <a:t>生成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randomgraph</a:t>
            </a:r>
            <a:r>
              <a:rPr lang="zh-CN" altLang="zh-CN" sz="2000" dirty="0"/>
              <a:t>，运行如下命令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b="1" dirty="0"/>
              <a:t>./bin/</a:t>
            </a:r>
            <a:r>
              <a:rPr lang="en-US" altLang="zh-CN" sz="2000" b="1" dirty="0" err="1"/>
              <a:t>hama</a:t>
            </a:r>
            <a:r>
              <a:rPr lang="en-US" altLang="zh-CN" sz="2000" b="1" dirty="0"/>
              <a:t> jar hama-examples-0.7.0.jar gen </a:t>
            </a:r>
            <a:r>
              <a:rPr lang="en-US" altLang="zh-CN" sz="2000" b="1" dirty="0" err="1"/>
              <a:t>fastgen</a:t>
            </a:r>
            <a:r>
              <a:rPr lang="en-US" altLang="zh-CN" sz="2000" b="1" dirty="0"/>
              <a:t> -v 100 -e 10 -o </a:t>
            </a:r>
            <a:r>
              <a:rPr lang="en-US" altLang="zh-CN" sz="2000" b="1" dirty="0" err="1"/>
              <a:t>randomgraph</a:t>
            </a:r>
            <a:r>
              <a:rPr lang="en-US" altLang="zh-CN" sz="2000" b="1" dirty="0"/>
              <a:t> -t 2</a:t>
            </a:r>
            <a:endParaRPr lang="en-US" altLang="zh-CN" sz="2000" b="1" dirty="0" smtClean="0"/>
          </a:p>
          <a:p>
            <a:pPr marL="0" indent="0">
              <a:buFontTx/>
              <a:buNone/>
              <a:defRPr/>
            </a:pPr>
            <a:endParaRPr lang="zh-CN" altLang="zh-CN" sz="2000" dirty="0"/>
          </a:p>
          <a:p>
            <a:pPr>
              <a:defRPr/>
            </a:pPr>
            <a:endParaRPr lang="zh-CN" altLang="zh-CN" sz="2000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57200" y="2971800"/>
            <a:ext cx="8458200" cy="762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zh-CN" sz="2000" dirty="0"/>
              <a:t>生成的文件位于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hama</a:t>
            </a:r>
            <a:r>
              <a:rPr lang="en-US" altLang="zh-CN" sz="2000" dirty="0"/>
              <a:t> </a:t>
            </a:r>
            <a:r>
              <a:rPr lang="zh-CN" altLang="zh-CN" sz="2000" dirty="0"/>
              <a:t>下的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randomgraph</a:t>
            </a:r>
            <a:r>
              <a:rPr lang="zh-CN" altLang="zh-CN" sz="2000" dirty="0"/>
              <a:t>。它表示</a:t>
            </a:r>
            <a:r>
              <a:rPr lang="en-US" altLang="zh-CN" sz="2000" dirty="0"/>
              <a:t>100</a:t>
            </a:r>
            <a:r>
              <a:rPr lang="zh-CN" altLang="zh-CN" sz="2000" dirty="0"/>
              <a:t>个节点，</a:t>
            </a:r>
            <a:r>
              <a:rPr lang="en-US" altLang="zh-CN" sz="2000" dirty="0"/>
              <a:t>1000</a:t>
            </a:r>
            <a:r>
              <a:rPr lang="zh-CN" altLang="zh-CN" sz="2000" dirty="0"/>
              <a:t>条边的数据，存储在两个文件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part-00000,part-00001</a:t>
            </a:r>
            <a:r>
              <a:rPr lang="zh-CN" altLang="en-US" sz="2000" dirty="0"/>
              <a:t>）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0" indent="0">
              <a:buFontTx/>
              <a:buNone/>
              <a:defRPr/>
            </a:pPr>
            <a:endParaRPr lang="zh-CN" altLang="zh-CN" sz="2000" dirty="0"/>
          </a:p>
          <a:p>
            <a:pPr>
              <a:defRPr/>
            </a:pPr>
            <a:endParaRPr lang="zh-CN" altLang="zh-CN" sz="2000" dirty="0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/>
          <a:srcRect r="34996"/>
          <a:stretch>
            <a:fillRect/>
          </a:stretch>
        </p:blipFill>
        <p:spPr bwMode="auto">
          <a:xfrm>
            <a:off x="762000" y="4038600"/>
            <a:ext cx="8001000" cy="636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内容占位符 1"/>
          <p:cNvSpPr txBox="1">
            <a:spLocks/>
          </p:cNvSpPr>
          <p:nvPr/>
        </p:nvSpPr>
        <p:spPr bwMode="auto">
          <a:xfrm>
            <a:off x="381000" y="5157192"/>
            <a:ext cx="8382000" cy="1447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000" dirty="0"/>
              <a:t>(2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上利用</a:t>
            </a:r>
            <a:r>
              <a:rPr lang="en-US" altLang="zh-CN" sz="2000" dirty="0" smtClean="0"/>
              <a:t>BSP(Bulk Synchronous Parallel)</a:t>
            </a:r>
            <a:r>
              <a:rPr lang="zh-CN" altLang="en-US" sz="2000" dirty="0" smtClean="0"/>
              <a:t>计算框架进行实例实现（最短路径）</a:t>
            </a:r>
            <a:endParaRPr lang="zh-CN" altLang="zh-CN" sz="2000" dirty="0"/>
          </a:p>
          <a:p>
            <a:pPr>
              <a:buNone/>
              <a:defRPr/>
            </a:pPr>
            <a:r>
              <a:rPr lang="zh-CN" altLang="en-US" sz="2000" dirty="0" smtClean="0"/>
              <a:t>注意：在</a:t>
            </a:r>
            <a:r>
              <a:rPr lang="zh-CN" altLang="zh-CN" sz="2000" dirty="0" smtClean="0"/>
              <a:t>单机模式下，数据读取都是在本地文件系统</a:t>
            </a:r>
            <a:r>
              <a:rPr lang="zh-CN" altLang="en-US" sz="2000" dirty="0" smtClean="0"/>
              <a:t>。在集群环境下，</a:t>
            </a:r>
            <a:r>
              <a:rPr lang="zh-CN" altLang="zh-CN" sz="2000" dirty="0" smtClean="0"/>
              <a:t>读取</a:t>
            </a:r>
            <a:r>
              <a:rPr lang="en-US" altLang="zh-CN" sz="2000" dirty="0" smtClean="0"/>
              <a:t>HDFS</a:t>
            </a:r>
            <a:r>
              <a:rPr lang="zh-CN" altLang="zh-CN" sz="2000" dirty="0" smtClean="0"/>
              <a:t>中的</a:t>
            </a:r>
            <a:r>
              <a:rPr lang="zh-CN" altLang="zh-CN" sz="2000" dirty="0" smtClean="0"/>
              <a:t>文件</a:t>
            </a:r>
            <a:r>
              <a:rPr lang="zh-CN" altLang="en-US" sz="2000" dirty="0" smtClean="0"/>
              <a:t>。（本作业满分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分，分别对应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单机环境），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-HDFS</a:t>
            </a:r>
            <a:r>
              <a:rPr lang="zh-CN" altLang="en-US" sz="2000" smtClean="0"/>
              <a:t>环境）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219200"/>
            <a:ext cx="8610600" cy="4754563"/>
          </a:xfrm>
        </p:spPr>
        <p:txBody>
          <a:bodyPr/>
          <a:lstStyle/>
          <a:p>
            <a:pPr>
              <a:defRPr/>
            </a:pPr>
            <a:r>
              <a:rPr lang="zh-CN" altLang="zh-CN" sz="2400" dirty="0" smtClean="0"/>
              <a:t>传统的图计算解决方案无法解决大型图的计算问题，因此，就需要设计能够用来解决这些问题的通用图计算软件</a:t>
            </a:r>
            <a:endParaRPr lang="en-US" altLang="zh-CN" sz="2400" dirty="0" smtClean="0"/>
          </a:p>
          <a:p>
            <a:pPr>
              <a:defRPr/>
            </a:pPr>
            <a:r>
              <a:rPr lang="zh-CN" altLang="zh-CN" sz="2400" dirty="0" smtClean="0"/>
              <a:t>针对大型图的计算，目前通用的图</a:t>
            </a:r>
            <a:r>
              <a:rPr lang="zh-CN" altLang="en-US" sz="2400" dirty="0" smtClean="0"/>
              <a:t>计算</a:t>
            </a:r>
            <a:r>
              <a:rPr lang="zh-CN" altLang="zh-CN" sz="2400" dirty="0" smtClean="0"/>
              <a:t>软件主要包括两种：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zh-CN" sz="2400" dirty="0" smtClean="0">
                <a:cs typeface="+mn-cs"/>
              </a:rPr>
              <a:t>第一种主要是</a:t>
            </a:r>
            <a:r>
              <a:rPr lang="zh-CN" altLang="zh-CN" sz="2400" b="1" dirty="0" smtClean="0">
                <a:cs typeface="+mn-cs"/>
              </a:rPr>
              <a:t>基于遍历算法</a:t>
            </a:r>
            <a:r>
              <a:rPr lang="zh-CN" altLang="en-US" sz="2400" b="1" dirty="0" smtClean="0">
                <a:cs typeface="+mn-cs"/>
              </a:rPr>
              <a:t>的、</a:t>
            </a:r>
            <a:r>
              <a:rPr lang="zh-CN" altLang="zh-CN" sz="2400" b="1" dirty="0" smtClean="0">
                <a:cs typeface="+mn-cs"/>
              </a:rPr>
              <a:t>实时的图数据库</a:t>
            </a:r>
            <a:r>
              <a:rPr lang="zh-CN" altLang="zh-CN" sz="2400" dirty="0" smtClean="0">
                <a:cs typeface="+mn-cs"/>
              </a:rPr>
              <a:t>，如</a:t>
            </a:r>
            <a:r>
              <a:rPr lang="en-US" altLang="zh-CN" sz="2400" dirty="0" smtClean="0">
                <a:cs typeface="+mn-cs"/>
              </a:rPr>
              <a:t>Neo4j</a:t>
            </a:r>
            <a:r>
              <a:rPr lang="zh-CN" altLang="zh-CN" sz="2400" dirty="0" smtClean="0">
                <a:cs typeface="+mn-cs"/>
              </a:rPr>
              <a:t>、</a:t>
            </a:r>
            <a:r>
              <a:rPr lang="en-US" altLang="zh-CN" sz="2400" dirty="0" err="1" smtClean="0">
                <a:cs typeface="+mn-cs"/>
              </a:rPr>
              <a:t>OrientDB</a:t>
            </a:r>
            <a:r>
              <a:rPr lang="zh-CN" altLang="zh-CN" sz="2400" dirty="0" smtClean="0">
                <a:cs typeface="+mn-cs"/>
              </a:rPr>
              <a:t>、</a:t>
            </a:r>
            <a:r>
              <a:rPr lang="en-US" altLang="zh-CN" sz="2400" dirty="0" smtClean="0">
                <a:cs typeface="+mn-cs"/>
              </a:rPr>
              <a:t>DEX</a:t>
            </a:r>
            <a:r>
              <a:rPr lang="zh-CN" altLang="zh-CN" sz="2400" dirty="0" smtClean="0">
                <a:cs typeface="+mn-cs"/>
              </a:rPr>
              <a:t>和</a:t>
            </a:r>
            <a:r>
              <a:rPr lang="en-US" altLang="zh-CN" sz="2400" dirty="0" smtClean="0">
                <a:cs typeface="+mn-cs"/>
              </a:rPr>
              <a:t> Infinite Graph</a:t>
            </a:r>
          </a:p>
          <a:p>
            <a:pPr lvl="1">
              <a:defRPr/>
            </a:pPr>
            <a:r>
              <a:rPr lang="zh-CN" altLang="zh-CN" sz="2400" dirty="0" smtClean="0">
                <a:cs typeface="+mn-cs"/>
              </a:rPr>
              <a:t>第二种则是</a:t>
            </a:r>
            <a:r>
              <a:rPr lang="zh-CN" altLang="zh-CN" sz="2400" b="1" dirty="0" smtClean="0">
                <a:cs typeface="+mn-cs"/>
              </a:rPr>
              <a:t>以图顶点为中心的、基于消息传递批处理的并行引擎</a:t>
            </a:r>
            <a:r>
              <a:rPr lang="zh-CN" altLang="zh-CN" sz="2400" dirty="0" smtClean="0">
                <a:cs typeface="+mn-cs"/>
              </a:rPr>
              <a:t>，如</a:t>
            </a:r>
            <a:r>
              <a:rPr lang="en-US" altLang="zh-CN" sz="2400" dirty="0" err="1" smtClean="0">
                <a:cs typeface="+mn-cs"/>
              </a:rPr>
              <a:t>GoldenOrb</a:t>
            </a:r>
            <a:r>
              <a:rPr lang="zh-CN" altLang="zh-CN" sz="2400" dirty="0" smtClean="0">
                <a:cs typeface="+mn-cs"/>
              </a:rPr>
              <a:t>、</a:t>
            </a:r>
            <a:r>
              <a:rPr lang="en-US" altLang="zh-CN" sz="2400" dirty="0" err="1" smtClean="0">
                <a:cs typeface="+mn-cs"/>
              </a:rPr>
              <a:t>Giraph</a:t>
            </a:r>
            <a:r>
              <a:rPr lang="zh-CN" altLang="en-US" sz="2400" dirty="0" smtClean="0">
                <a:cs typeface="+mn-cs"/>
              </a:rPr>
              <a:t>、</a:t>
            </a:r>
            <a:r>
              <a:rPr lang="en-US" altLang="zh-CN" sz="2400" dirty="0" err="1" smtClean="0">
                <a:cs typeface="+mn-cs"/>
              </a:rPr>
              <a:t>Pregel</a:t>
            </a:r>
            <a:r>
              <a:rPr lang="zh-CN" altLang="en-US" sz="2400" dirty="0" smtClean="0">
                <a:cs typeface="+mn-cs"/>
              </a:rPr>
              <a:t>和</a:t>
            </a:r>
            <a:r>
              <a:rPr lang="en-US" altLang="zh-CN" sz="2400" dirty="0" smtClean="0"/>
              <a:t>Hama</a:t>
            </a:r>
            <a:r>
              <a:rPr lang="zh-CN" altLang="en-US" sz="2400" dirty="0" smtClean="0">
                <a:cs typeface="+mn-cs"/>
              </a:rPr>
              <a:t>，这些</a:t>
            </a:r>
            <a:r>
              <a:rPr lang="zh-CN" altLang="zh-CN" sz="2400" dirty="0" smtClean="0">
                <a:cs typeface="+mn-cs"/>
              </a:rPr>
              <a:t>图处理软件主要是基于</a:t>
            </a:r>
            <a:r>
              <a:rPr lang="en-US" altLang="zh-CN" sz="2400" dirty="0" smtClean="0">
                <a:cs typeface="+mn-cs"/>
              </a:rPr>
              <a:t>BSP</a:t>
            </a:r>
            <a:r>
              <a:rPr lang="zh-CN" altLang="zh-CN" sz="2400" dirty="0" smtClean="0">
                <a:cs typeface="+mn-cs"/>
              </a:rPr>
              <a:t>模型实现的并行图处理系统</a:t>
            </a:r>
            <a:endParaRPr lang="zh-CN" altLang="en-US" sz="2400" dirty="0"/>
          </a:p>
        </p:txBody>
      </p:sp>
      <p:sp>
        <p:nvSpPr>
          <p:cNvPr id="9219" name="标题 2"/>
          <p:cNvSpPr>
            <a:spLocks noGrp="1"/>
          </p:cNvSpPr>
          <p:nvPr>
            <p:ph type="title" idx="10"/>
          </p:nvPr>
        </p:nvSpPr>
        <p:spPr>
          <a:xfrm>
            <a:off x="500034" y="0"/>
            <a:ext cx="8001000" cy="914400"/>
          </a:xfrm>
        </p:spPr>
        <p:txBody>
          <a:bodyPr/>
          <a:lstStyle/>
          <a:p>
            <a:r>
              <a:rPr lang="en-US" altLang="zh-CN" dirty="0" smtClean="0"/>
              <a:t>1.3  </a:t>
            </a:r>
            <a:r>
              <a:rPr lang="zh-CN" altLang="en-US" dirty="0" smtClean="0"/>
              <a:t>图计算通用软件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 idx="10"/>
          </p:nvPr>
        </p:nvSpPr>
        <p:spPr>
          <a:xfrm>
            <a:off x="571472" y="0"/>
            <a:ext cx="8001000" cy="914400"/>
          </a:xfrm>
        </p:spPr>
        <p:txBody>
          <a:bodyPr/>
          <a:lstStyle/>
          <a:p>
            <a:r>
              <a:rPr lang="en-US" altLang="en-US" dirty="0" smtClean="0"/>
              <a:t>1.4	</a:t>
            </a:r>
            <a:r>
              <a:rPr lang="en-US" altLang="en-US" dirty="0" err="1" smtClean="0"/>
              <a:t>Pregel简介</a:t>
            </a:r>
            <a:endParaRPr lang="zh-CN" altLang="en-US" dirty="0" smtClean="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457200" y="1600200"/>
            <a:ext cx="8458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zh-CN" altLang="en-US" sz="2000"/>
              <a:t>谷歌公司在</a:t>
            </a:r>
            <a:r>
              <a:rPr lang="en-US" altLang="zh-CN" sz="2000"/>
              <a:t>2003</a:t>
            </a:r>
            <a:r>
              <a:rPr lang="zh-CN" altLang="en-US" sz="2000"/>
              <a:t>年到</a:t>
            </a:r>
            <a:r>
              <a:rPr lang="en-US" altLang="zh-CN" sz="2000"/>
              <a:t>2004</a:t>
            </a:r>
            <a:r>
              <a:rPr lang="zh-CN" altLang="en-US" sz="2000"/>
              <a:t>年公布了</a:t>
            </a:r>
            <a:r>
              <a:rPr lang="en-US" altLang="zh-CN" sz="2000"/>
              <a:t>GFS</a:t>
            </a:r>
            <a:r>
              <a:rPr lang="zh-CN" altLang="en-US" sz="2000"/>
              <a:t>、</a:t>
            </a:r>
            <a:r>
              <a:rPr lang="en-US" altLang="zh-CN" sz="2000"/>
              <a:t>MapReduce</a:t>
            </a:r>
            <a:r>
              <a:rPr lang="zh-CN" altLang="en-US" sz="2000"/>
              <a:t>和</a:t>
            </a:r>
            <a:r>
              <a:rPr lang="en-US" altLang="zh-CN" sz="2000"/>
              <a:t>BigTable</a:t>
            </a:r>
            <a:r>
              <a:rPr lang="zh-CN" altLang="en-US" sz="2000"/>
              <a:t>，成为后来云计算和</a:t>
            </a:r>
            <a:r>
              <a:rPr lang="en-US" altLang="zh-CN" sz="2000"/>
              <a:t>Hadoop</a:t>
            </a:r>
            <a:r>
              <a:rPr lang="zh-CN" altLang="en-US" sz="2000"/>
              <a:t>项目的重要基石</a:t>
            </a:r>
            <a:endParaRPr lang="en-US" altLang="zh-CN" sz="2000"/>
          </a:p>
          <a:p>
            <a:pPr>
              <a:buFontTx/>
              <a:buChar char="•"/>
            </a:pPr>
            <a:r>
              <a:rPr lang="zh-CN" altLang="en-US" sz="2000"/>
              <a:t>谷歌在后</a:t>
            </a:r>
            <a:r>
              <a:rPr lang="en-US" altLang="zh-CN" sz="2000"/>
              <a:t>Hadoop</a:t>
            </a:r>
            <a:r>
              <a:rPr lang="zh-CN" altLang="en-US" sz="2000"/>
              <a:t>时代的新“三驾马车”</a:t>
            </a:r>
            <a:r>
              <a:rPr lang="en-US" altLang="zh-CN" sz="2000"/>
              <a:t>——Caffeine</a:t>
            </a:r>
            <a:r>
              <a:rPr lang="zh-CN" altLang="en-US" sz="2000"/>
              <a:t>、</a:t>
            </a:r>
            <a:r>
              <a:rPr lang="en-US" altLang="zh-CN" sz="2000"/>
              <a:t>Dremel</a:t>
            </a:r>
            <a:r>
              <a:rPr lang="zh-CN" altLang="en-US" sz="2000"/>
              <a:t>和</a:t>
            </a:r>
            <a:r>
              <a:rPr lang="en-US" altLang="zh-CN" sz="2000"/>
              <a:t>Pregel</a:t>
            </a:r>
            <a:r>
              <a:rPr lang="zh-CN" altLang="en-US" sz="2000"/>
              <a:t>，再一次影响着圈子与大数据技术的发展潮流</a:t>
            </a:r>
            <a:endParaRPr lang="en-US" altLang="zh-CN" sz="2000"/>
          </a:p>
          <a:p>
            <a:pPr>
              <a:buFontTx/>
              <a:buChar char="•"/>
            </a:pPr>
            <a:r>
              <a:rPr lang="en-US" altLang="zh-CN" sz="2000"/>
              <a:t>Pregel</a:t>
            </a:r>
            <a:r>
              <a:rPr lang="zh-CN" altLang="en-US" sz="2000"/>
              <a:t>是一种基于</a:t>
            </a:r>
            <a:r>
              <a:rPr lang="en-US" altLang="zh-CN" sz="2000"/>
              <a:t>BSP</a:t>
            </a:r>
            <a:r>
              <a:rPr lang="zh-CN" altLang="en-US" sz="2000"/>
              <a:t>模型实现的并行图处理系统</a:t>
            </a:r>
          </a:p>
          <a:p>
            <a:pPr>
              <a:buFontTx/>
              <a:buChar char="•"/>
            </a:pPr>
            <a:r>
              <a:rPr lang="zh-CN" altLang="en-US" sz="2000"/>
              <a:t>为了解决大型图的分布式计算问题，</a:t>
            </a:r>
            <a:r>
              <a:rPr lang="en-US" altLang="zh-CN" sz="2000"/>
              <a:t>Pregel</a:t>
            </a:r>
            <a:r>
              <a:rPr lang="zh-CN" altLang="en-US" sz="2000"/>
              <a:t>搭建了一套可扩展的、有容错机制的平台，该平台提供了一套非常灵活的</a:t>
            </a:r>
            <a:r>
              <a:rPr lang="en-US" altLang="zh-CN" sz="2000"/>
              <a:t>API</a:t>
            </a:r>
            <a:r>
              <a:rPr lang="zh-CN" altLang="en-US" sz="2000"/>
              <a:t>，可以描述各种各样的图计算</a:t>
            </a:r>
          </a:p>
          <a:p>
            <a:pPr>
              <a:buFontTx/>
              <a:buChar char="•"/>
            </a:pPr>
            <a:r>
              <a:rPr lang="en-US" altLang="zh-CN" sz="2000"/>
              <a:t>Pregel</a:t>
            </a:r>
            <a:r>
              <a:rPr lang="zh-CN" altLang="en-US" sz="2000"/>
              <a:t>作为分布式图计算的计算框架，主要用于图遍历、最短路径、</a:t>
            </a:r>
            <a:r>
              <a:rPr lang="en-US" altLang="zh-CN" sz="2000"/>
              <a:t>PageRank</a:t>
            </a:r>
            <a:r>
              <a:rPr lang="zh-CN" altLang="en-US" sz="2000"/>
              <a:t>计算等等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 idx="10"/>
          </p:nvPr>
        </p:nvSpPr>
        <p:spPr>
          <a:xfrm>
            <a:off x="571472" y="0"/>
            <a:ext cx="8001000" cy="914400"/>
          </a:xfrm>
        </p:spPr>
        <p:txBody>
          <a:bodyPr/>
          <a:lstStyle/>
          <a:p>
            <a:r>
              <a:rPr lang="en-US" altLang="en-US" dirty="0" smtClean="0"/>
              <a:t>1.5	BSP</a:t>
            </a:r>
            <a:r>
              <a:rPr lang="zh-CN" altLang="en-US" dirty="0" smtClean="0"/>
              <a:t>模型介绍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6200" y="1143000"/>
            <a:ext cx="88392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533400" algn="l"/>
              </a:tabLst>
            </a:pPr>
            <a:r>
              <a:rPr lang="zh-CN" altLang="en-US"/>
              <a:t>一次</a:t>
            </a:r>
            <a:r>
              <a:rPr lang="en-US" altLang="zh-CN"/>
              <a:t>BSP(Bulk Synchronous Parallel Computing Model</a:t>
            </a:r>
            <a:r>
              <a:rPr lang="zh-CN" altLang="en-US"/>
              <a:t>，又称“大同步”模型</a:t>
            </a:r>
            <a:r>
              <a:rPr lang="en-US" altLang="zh-CN"/>
              <a:t>)</a:t>
            </a:r>
            <a:r>
              <a:rPr lang="zh-CN" altLang="en-US"/>
              <a:t>计算过程包括一系列全局超步（所谓的超步就是计算中的一次迭代），每个超步主要包括三个组件：</a:t>
            </a:r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b="1"/>
              <a:t>局部计算</a:t>
            </a:r>
            <a:r>
              <a:rPr lang="zh-CN" altLang="en-US"/>
              <a:t>：每个参与的</a:t>
            </a:r>
            <a:r>
              <a:rPr lang="zh-CN" altLang="en-US" b="1" u="sng"/>
              <a:t>处理器</a:t>
            </a:r>
            <a:r>
              <a:rPr lang="zh-CN" altLang="en-US"/>
              <a:t>都有自身的计算任务，它们只读取存储在本地内存中的值，不同处理器的计算任务都是异步并且独立的</a:t>
            </a:r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b="1"/>
              <a:t>通讯</a:t>
            </a:r>
            <a:r>
              <a:rPr lang="zh-CN" altLang="en-US"/>
              <a:t>：处理器群相互交换数据，交换的形式是，由一方发起推送</a:t>
            </a:r>
            <a:r>
              <a:rPr lang="en-US" altLang="zh-CN"/>
              <a:t>(put)</a:t>
            </a:r>
            <a:r>
              <a:rPr lang="zh-CN" altLang="en-US"/>
              <a:t>和获取</a:t>
            </a:r>
            <a:r>
              <a:rPr lang="en-US" altLang="zh-CN"/>
              <a:t>(get)</a:t>
            </a:r>
            <a:r>
              <a:rPr lang="zh-CN" altLang="en-US"/>
              <a:t>操作</a:t>
            </a:r>
            <a:endParaRPr lang="zh-CN" altLang="en-US" b="1"/>
          </a:p>
          <a:p>
            <a:pPr eaLnBrk="1" hangingPunct="1">
              <a:buFontTx/>
              <a:buChar char="•"/>
              <a:tabLst>
                <a:tab pos="533400" algn="l"/>
              </a:tabLst>
            </a:pPr>
            <a:r>
              <a:rPr lang="zh-CN" altLang="en-US" b="1"/>
              <a:t>栅栏同步</a:t>
            </a:r>
            <a:r>
              <a:rPr lang="en-US" altLang="zh-CN"/>
              <a:t>(Barrier Synchronization)</a:t>
            </a:r>
            <a:r>
              <a:rPr lang="zh-CN" altLang="en-US"/>
              <a:t>：当一个处理器遇到“路障”（或栅栏），会等到其他所有处理器完成它们的计算步骤；每一次同步也是一个超步的完成和下一个超步的开始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8175" y="3505200"/>
            <a:ext cx="4314825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416550" y="6248400"/>
            <a:ext cx="319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2‑1 </a:t>
            </a:r>
            <a:r>
              <a:rPr lang="zh-CN" altLang="en-US" dirty="0"/>
              <a:t>一个超步的垂直结构图 </a:t>
            </a:r>
          </a:p>
        </p:txBody>
      </p:sp>
      <p:pic>
        <p:nvPicPr>
          <p:cNvPr id="10246" name="Picture 2" descr="http://img.blog.csdn.net/20141025085314265?watermark/2/text/aHR0cDovL2Jsb2cuY3Nkbi5uZXQvbWFsZWZhY3Rvc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/>
          <a:srcRect l="11679" r="5109" b="13589"/>
          <a:stretch>
            <a:fillRect/>
          </a:stretch>
        </p:blipFill>
        <p:spPr bwMode="auto">
          <a:xfrm>
            <a:off x="1066800" y="3644900"/>
            <a:ext cx="27432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	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图计算模型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2.1.1	</a:t>
            </a:r>
            <a:r>
              <a:rPr lang="zh-CN" altLang="en-US" sz="2400" dirty="0" smtClean="0"/>
              <a:t>有向图和顶点</a:t>
            </a:r>
          </a:p>
          <a:p>
            <a:r>
              <a:rPr lang="en-US" altLang="zh-CN" sz="2400" dirty="0" smtClean="0"/>
              <a:t>2.1.2	</a:t>
            </a:r>
            <a:r>
              <a:rPr lang="zh-CN" altLang="en-US" sz="2400" dirty="0" smtClean="0"/>
              <a:t>顶点之间的消息传递</a:t>
            </a:r>
          </a:p>
          <a:p>
            <a:r>
              <a:rPr lang="en-US" altLang="zh-CN" sz="2400" dirty="0" smtClean="0"/>
              <a:t>2.1.3	</a:t>
            </a:r>
            <a:r>
              <a:rPr lang="en-US" altLang="zh-CN" sz="2400" dirty="0" err="1" smtClean="0"/>
              <a:t>Pregel</a:t>
            </a:r>
            <a:r>
              <a:rPr lang="zh-CN" altLang="en-US" sz="2400" dirty="0" smtClean="0"/>
              <a:t>的计算过程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	</a:t>
            </a:r>
            <a:r>
              <a:rPr lang="zh-CN" altLang="en-US" dirty="0" smtClean="0"/>
              <a:t>有向图和顶点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85800" y="1219200"/>
            <a:ext cx="7696200" cy="1938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400"/>
              <a:t>Pregel</a:t>
            </a:r>
            <a:r>
              <a:rPr lang="zh-CN" altLang="en-US" sz="2400"/>
              <a:t>计算模型以有向图作为输入</a:t>
            </a:r>
            <a:endParaRPr lang="en-US" altLang="zh-CN" sz="2400"/>
          </a:p>
          <a:p>
            <a:pPr eaLnBrk="1" hangingPunct="1">
              <a:buFontTx/>
              <a:buChar char="•"/>
            </a:pPr>
            <a:r>
              <a:rPr lang="zh-CN" altLang="en-US" sz="2400"/>
              <a:t>有向图的每个顶点都有一个</a:t>
            </a:r>
            <a:r>
              <a:rPr lang="en-US" altLang="zh-CN" sz="2400"/>
              <a:t>String</a:t>
            </a:r>
            <a:r>
              <a:rPr lang="zh-CN" altLang="en-US" sz="2400"/>
              <a:t>类型的顶点</a:t>
            </a:r>
            <a:r>
              <a:rPr lang="en-US" altLang="zh-CN" sz="2400"/>
              <a:t>ID</a:t>
            </a:r>
          </a:p>
          <a:p>
            <a:pPr eaLnBrk="1" hangingPunct="1">
              <a:buFontTx/>
              <a:buChar char="•"/>
            </a:pPr>
            <a:r>
              <a:rPr lang="zh-CN" altLang="en-US" sz="2400"/>
              <a:t>每个顶点都有一个可修改的用户自定义值与之关联</a:t>
            </a:r>
            <a:endParaRPr lang="en-US" altLang="zh-CN" sz="2400"/>
          </a:p>
          <a:p>
            <a:pPr eaLnBrk="1" hangingPunct="1">
              <a:buFontTx/>
              <a:buChar char="•"/>
            </a:pPr>
            <a:r>
              <a:rPr lang="zh-CN" altLang="en-US" sz="2400"/>
              <a:t>每条有向边都和其源顶点关联，并记录了其目标顶点</a:t>
            </a:r>
            <a:r>
              <a:rPr lang="en-US" altLang="zh-CN" sz="2400"/>
              <a:t>ID</a:t>
            </a:r>
          </a:p>
          <a:p>
            <a:pPr eaLnBrk="1" hangingPunct="1">
              <a:buFontTx/>
              <a:buChar char="•"/>
            </a:pPr>
            <a:r>
              <a:rPr lang="zh-CN" altLang="en-US" sz="2400"/>
              <a:t>边上有一个可修改的用户自定义值与之关联</a:t>
            </a:r>
          </a:p>
        </p:txBody>
      </p:sp>
      <p:pic>
        <p:nvPicPr>
          <p:cNvPr id="13316" name="Picture 5" descr="http://d.hiphotos.baidu.com/zhidao/wh%3D450%2C600/sign=c2ca00e63bc79f3d8fb4ec348f91e127/a2cc7cd98d1001e932f65116b80e7bec55e797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36957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6400800" y="3392488"/>
            <a:ext cx="249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String</a:t>
            </a:r>
            <a:r>
              <a:rPr lang="zh-CN" altLang="en-US"/>
              <a:t>类型的顶点</a:t>
            </a:r>
            <a:r>
              <a:rPr lang="en-US" altLang="zh-CN"/>
              <a:t>ID</a:t>
            </a:r>
          </a:p>
          <a:p>
            <a:r>
              <a:rPr lang="zh-CN" altLang="en-US"/>
              <a:t>可修改的用户自定义值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3352800" y="4648200"/>
            <a:ext cx="3646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边上有一个可修改的用户自定义值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4038600" y="33528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边</a:t>
            </a:r>
            <a:r>
              <a:rPr lang="en-US" altLang="zh-CN"/>
              <a:t>e1</a:t>
            </a:r>
            <a:endParaRPr lang="zh-CN" altLang="en-US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2057400" y="35052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顶点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	</a:t>
            </a:r>
            <a:r>
              <a:rPr lang="zh-CN" altLang="en-US" dirty="0" smtClean="0"/>
              <a:t>有向图和顶点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33400" y="1143000"/>
            <a:ext cx="8305800" cy="163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000"/>
              <a:t>在每个超步</a:t>
            </a:r>
            <a:r>
              <a:rPr lang="en-US" altLang="zh-CN" sz="2000" i="1"/>
              <a:t>S</a:t>
            </a:r>
            <a:r>
              <a:rPr lang="zh-CN" altLang="en-US" sz="2000"/>
              <a:t>中，图中的所有顶点都会并行执行相同的用户自定义函数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每个顶点可以接收前一个超步</a:t>
            </a:r>
            <a:r>
              <a:rPr lang="en-US" altLang="zh-CN" sz="2000"/>
              <a:t>(</a:t>
            </a:r>
            <a:r>
              <a:rPr lang="en-US" altLang="zh-CN" sz="2000" i="1"/>
              <a:t>S</a:t>
            </a:r>
            <a:r>
              <a:rPr lang="en-US" altLang="zh-CN" sz="2000"/>
              <a:t>-1)</a:t>
            </a:r>
            <a:r>
              <a:rPr lang="zh-CN" altLang="en-US" sz="2000"/>
              <a:t>中发送给它的消息，修改其自身及其出射边的状态，并发送消息给其他顶点，甚至是修改整个图的拓扑结构</a:t>
            </a:r>
            <a:endParaRPr lang="en-US" altLang="zh-CN" sz="2000"/>
          </a:p>
          <a:p>
            <a:pPr eaLnBrk="1" hangingPunct="1">
              <a:buFontTx/>
              <a:buChar char="•"/>
            </a:pPr>
            <a:r>
              <a:rPr lang="zh-CN" altLang="en-US" sz="2000"/>
              <a:t>在这种计算模式中，“边”并不是核心对象，在边上面不会运行相应的计算，只有顶点才会执行用户自定义函数进行相应计算</a:t>
            </a:r>
          </a:p>
        </p:txBody>
      </p:sp>
      <p:pic>
        <p:nvPicPr>
          <p:cNvPr id="14340" name="Picture 2" descr="http://img.blog.csdn.net/20141025085314265?watermark/2/text/aHR0cDovL2Jsb2cuY3Nkbi5uZXQvbWFsZWZhY3Rvc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/>
          <a:srcRect l="11679" r="5109" b="13589"/>
          <a:stretch>
            <a:fillRect/>
          </a:stretch>
        </p:blipFill>
        <p:spPr bwMode="auto">
          <a:xfrm>
            <a:off x="3048000" y="2895600"/>
            <a:ext cx="32766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990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295400" y="35163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表示顶点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990600" y="4267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1482725" y="40386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表示发送消息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	</a:t>
            </a:r>
            <a:r>
              <a:rPr lang="zh-CN" altLang="en-US" dirty="0" smtClean="0"/>
              <a:t>顶点之间的消息传递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705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486400" y="5715000"/>
            <a:ext cx="273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9‑2 </a:t>
            </a:r>
            <a:r>
              <a:rPr lang="zh-CN" altLang="en-US"/>
              <a:t>纯消息传递模型图 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04800" y="1295400"/>
            <a:ext cx="4343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/>
              <a:t>采用消息传递模型主要基于以下两个原因：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）消息传递具有足够的表达能力，没有必要使用远程读取或共享内存的方式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）有助于提升系统整体性能。大型图计算通常是由一个集群完成的，集群环境中执行远程数据读取会有较高的延迟；</a:t>
            </a:r>
            <a:r>
              <a:rPr lang="en-US" altLang="zh-CN" sz="2400"/>
              <a:t>Pregel</a:t>
            </a:r>
            <a:r>
              <a:rPr lang="zh-CN" altLang="en-US" sz="2400"/>
              <a:t>的消息模式采用异步和批量的方式传递消息，因此可以缓解远程读取的延迟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2805</Words>
  <Application>Microsoft Office PowerPoint</Application>
  <PresentationFormat>全屏显示(4:3)</PresentationFormat>
  <Paragraphs>315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Times New Roman</vt:lpstr>
      <vt:lpstr>Office 主题</vt:lpstr>
      <vt:lpstr>1.1  图结构数据分析意义</vt:lpstr>
      <vt:lpstr>1.2 传统图计算解决方案的不足之处</vt:lpstr>
      <vt:lpstr>1.3  图计算通用软件</vt:lpstr>
      <vt:lpstr>1.4 Pregel简介</vt:lpstr>
      <vt:lpstr>1.5 BSP模型介绍</vt:lpstr>
      <vt:lpstr>2.1 Pregel图计算模型</vt:lpstr>
      <vt:lpstr>2.1.1 有向图和顶点</vt:lpstr>
      <vt:lpstr>2.1.1 有向图和顶点</vt:lpstr>
      <vt:lpstr>2.1.2 顶点之间的消息传递</vt:lpstr>
      <vt:lpstr>2.1.3 Pregel的计算过程</vt:lpstr>
      <vt:lpstr>2.1.3 Pregel的计算过程</vt:lpstr>
      <vt:lpstr>2.2 Pregel的C++ API</vt:lpstr>
      <vt:lpstr>2.2 Pregel的C++ API</vt:lpstr>
      <vt:lpstr>2.3 Pregel的应用实例</vt:lpstr>
      <vt:lpstr>2.3.1 求最大值顶点</vt:lpstr>
      <vt:lpstr>2.3.2 单源最短路径</vt:lpstr>
      <vt:lpstr>2.3.2 单源最短路径</vt:lpstr>
      <vt:lpstr>2.3.2 单源最短路径</vt:lpstr>
      <vt:lpstr>2.3.2 单源最短路径</vt:lpstr>
      <vt:lpstr>2.3.3 Hama的安装和使用</vt:lpstr>
      <vt:lpstr>3.1.1 Hama介绍</vt:lpstr>
      <vt:lpstr>2.3.3 安装Hama的基本过程</vt:lpstr>
      <vt:lpstr>PowerPoint 演示文稿</vt:lpstr>
      <vt:lpstr>2.3.3 安装Hama的基本过程</vt:lpstr>
      <vt:lpstr>2.3.3 安装Hama的基本过程</vt:lpstr>
      <vt:lpstr>2.3.3 开发运行Hama实例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11.1.1  图结构数据</dc:title>
  <dc:creator>Administrator</dc:creator>
  <cp:lastModifiedBy>61529</cp:lastModifiedBy>
  <cp:revision>21</cp:revision>
  <dcterms:created xsi:type="dcterms:W3CDTF">2019-09-16T03:09:03Z</dcterms:created>
  <dcterms:modified xsi:type="dcterms:W3CDTF">2020-10-29T13:27:06Z</dcterms:modified>
</cp:coreProperties>
</file>