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9" r:id="rId2"/>
    <p:sldId id="289" r:id="rId3"/>
    <p:sldId id="288" r:id="rId4"/>
    <p:sldId id="305" r:id="rId5"/>
    <p:sldId id="315" r:id="rId6"/>
    <p:sldId id="313" r:id="rId7"/>
    <p:sldId id="312" r:id="rId8"/>
    <p:sldId id="316" r:id="rId9"/>
    <p:sldId id="311" r:id="rId10"/>
    <p:sldId id="317" r:id="rId11"/>
    <p:sldId id="325" r:id="rId12"/>
    <p:sldId id="326" r:id="rId13"/>
    <p:sldId id="327" r:id="rId14"/>
    <p:sldId id="310" r:id="rId15"/>
    <p:sldId id="309" r:id="rId16"/>
    <p:sldId id="265" r:id="rId17"/>
    <p:sldId id="308" r:id="rId18"/>
    <p:sldId id="270" r:id="rId19"/>
    <p:sldId id="279" r:id="rId20"/>
    <p:sldId id="280" r:id="rId21"/>
    <p:sldId id="281" r:id="rId22"/>
    <p:sldId id="282" r:id="rId23"/>
    <p:sldId id="283" r:id="rId24"/>
    <p:sldId id="324" r:id="rId25"/>
    <p:sldId id="285" r:id="rId26"/>
    <p:sldId id="323" r:id="rId27"/>
    <p:sldId id="286" r:id="rId28"/>
    <p:sldId id="322" r:id="rId29"/>
    <p:sldId id="287" r:id="rId30"/>
    <p:sldId id="321" r:id="rId31"/>
    <p:sldId id="291" r:id="rId32"/>
    <p:sldId id="319" r:id="rId33"/>
    <p:sldId id="293" r:id="rId34"/>
    <p:sldId id="294" r:id="rId35"/>
    <p:sldId id="295" r:id="rId36"/>
    <p:sldId id="268" r:id="rId37"/>
  </p:sldIdLst>
  <p:sldSz cx="9144000" cy="6858000" type="screen4x3"/>
  <p:notesSz cx="9296400" cy="701040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521415D9-36F7-43E2-AB2F-B90AF26B5E84}">
      <p14:sectionLst xmlns:p14="http://schemas.microsoft.com/office/powerpoint/2010/main">
        <p14:section name="기본 구역" id="{67781BD2-F1FD-41A5-9EF2-1930E79FDD1C}">
          <p14:sldIdLst>
            <p14:sldId id="259"/>
            <p14:sldId id="289"/>
            <p14:sldId id="288"/>
            <p14:sldId id="305"/>
            <p14:sldId id="315"/>
            <p14:sldId id="313"/>
            <p14:sldId id="312"/>
            <p14:sldId id="316"/>
            <p14:sldId id="311"/>
            <p14:sldId id="317"/>
            <p14:sldId id="325"/>
            <p14:sldId id="326"/>
            <p14:sldId id="327"/>
            <p14:sldId id="310"/>
            <p14:sldId id="309"/>
            <p14:sldId id="265"/>
            <p14:sldId id="308"/>
            <p14:sldId id="270"/>
            <p14:sldId id="279"/>
            <p14:sldId id="280"/>
            <p14:sldId id="281"/>
            <p14:sldId id="282"/>
            <p14:sldId id="283"/>
            <p14:sldId id="324"/>
            <p14:sldId id="285"/>
            <p14:sldId id="323"/>
            <p14:sldId id="286"/>
            <p14:sldId id="322"/>
            <p14:sldId id="287"/>
            <p14:sldId id="321"/>
            <p14:sldId id="291"/>
            <p14:sldId id="319"/>
            <p14:sldId id="293"/>
            <p14:sldId id="294"/>
            <p14:sldId id="295"/>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보통 스타일 2 - 강조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밝은 스타일 1 - 강조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보통 스타일 4 - 강조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89963" autoAdjust="0"/>
  </p:normalViewPr>
  <p:slideViewPr>
    <p:cSldViewPr>
      <p:cViewPr varScale="1">
        <p:scale>
          <a:sx n="164" d="100"/>
          <a:sy n="164" d="100"/>
        </p:scale>
        <p:origin x="174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029075" cy="35083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ko-KR" altLang="en-US"/>
          </a:p>
        </p:txBody>
      </p:sp>
      <p:sp>
        <p:nvSpPr>
          <p:cNvPr id="3" name="날짜 개체 틀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fontAlgn="auto">
              <a:spcBef>
                <a:spcPts val="0"/>
              </a:spcBef>
              <a:spcAft>
                <a:spcPts val="0"/>
              </a:spcAft>
              <a:defRPr kumimoji="0" sz="1200">
                <a:latin typeface="+mn-lt"/>
                <a:ea typeface="+mn-ea"/>
              </a:defRPr>
            </a:lvl1pPr>
          </a:lstStyle>
          <a:p>
            <a:pPr>
              <a:defRPr/>
            </a:pPr>
            <a:fld id="{CF2F4C1A-2958-48B8-9AAE-BCEB13465AF8}" type="datetimeFigureOut">
              <a:rPr lang="ko-KR" altLang="en-US"/>
              <a:pPr>
                <a:defRPr/>
              </a:pPr>
              <a:t>2024-01-25</a:t>
            </a:fld>
            <a:endParaRPr lang="ko-KR" altLang="en-US"/>
          </a:p>
        </p:txBody>
      </p:sp>
      <p:sp>
        <p:nvSpPr>
          <p:cNvPr id="4" name="바닥글 개체 틀 3"/>
          <p:cNvSpPr>
            <a:spLocks noGrp="1"/>
          </p:cNvSpPr>
          <p:nvPr>
            <p:ph type="ftr" sz="quarter" idx="2"/>
          </p:nvPr>
        </p:nvSpPr>
        <p:spPr>
          <a:xfrm>
            <a:off x="0" y="6657975"/>
            <a:ext cx="4029075" cy="350838"/>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ko-KR" altLang="en-US"/>
          </a:p>
        </p:txBody>
      </p:sp>
      <p:sp>
        <p:nvSpPr>
          <p:cNvPr id="5" name="슬라이드 번호 개체 틀 4"/>
          <p:cNvSpPr>
            <a:spLocks noGrp="1"/>
          </p:cNvSpPr>
          <p:nvPr>
            <p:ph type="sldNum" sz="quarter" idx="3"/>
          </p:nvPr>
        </p:nvSpPr>
        <p:spPr>
          <a:xfrm>
            <a:off x="5265738" y="6657975"/>
            <a:ext cx="4029075" cy="350838"/>
          </a:xfrm>
          <a:prstGeom prst="rect">
            <a:avLst/>
          </a:prstGeom>
        </p:spPr>
        <p:txBody>
          <a:bodyPr vert="horz" lIns="91440" tIns="45720" rIns="91440" bIns="45720" rtlCol="0" anchor="b"/>
          <a:lstStyle>
            <a:lvl1pPr algn="r" fontAlgn="auto">
              <a:spcBef>
                <a:spcPts val="0"/>
              </a:spcBef>
              <a:spcAft>
                <a:spcPts val="0"/>
              </a:spcAft>
              <a:defRPr kumimoji="0" sz="1200">
                <a:latin typeface="+mn-lt"/>
                <a:ea typeface="+mn-ea"/>
              </a:defRPr>
            </a:lvl1pPr>
          </a:lstStyle>
          <a:p>
            <a:pPr>
              <a:defRPr/>
            </a:pPr>
            <a:fld id="{8FF92B69-0CF0-4EF1-86CB-290EEFAF0127}" type="slidenum">
              <a:rPr lang="ko-KR" altLang="en-US"/>
              <a:pPr>
                <a:defRPr/>
              </a:pPr>
              <a:t>‹#›</a:t>
            </a:fld>
            <a:endParaRPr lang="ko-KR" altLang="en-US"/>
          </a:p>
        </p:txBody>
      </p:sp>
    </p:spTree>
    <p:extLst>
      <p:ext uri="{BB962C8B-B14F-4D97-AF65-F5344CB8AC3E}">
        <p14:creationId xmlns:p14="http://schemas.microsoft.com/office/powerpoint/2010/main" val="1434326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atin typeface="굴림" charset="-127"/>
                <a:ea typeface="굴림" charset="-127"/>
              </a:defRPr>
            </a:lvl1pPr>
          </a:lstStyle>
          <a:p>
            <a:pPr>
              <a:defRPr/>
            </a:pPr>
            <a:endParaRPr lang="ko-KR" altLang="en-US"/>
          </a:p>
        </p:txBody>
      </p:sp>
      <p:sp>
        <p:nvSpPr>
          <p:cNvPr id="3" name="날짜 개체 틀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atin typeface="굴림" charset="-127"/>
                <a:ea typeface="굴림" charset="-127"/>
              </a:defRPr>
            </a:lvl1pPr>
          </a:lstStyle>
          <a:p>
            <a:pPr>
              <a:defRPr/>
            </a:pPr>
            <a:fld id="{7868F3B3-64B7-4059-96B1-5DE9885DA07A}" type="datetimeFigureOut">
              <a:rPr lang="ko-KR" altLang="en-US"/>
              <a:pPr>
                <a:defRPr/>
              </a:pPr>
              <a:t>2024-01-25</a:t>
            </a:fld>
            <a:endParaRPr lang="ko-KR" altLang="en-US"/>
          </a:p>
        </p:txBody>
      </p:sp>
      <p:sp>
        <p:nvSpPr>
          <p:cNvPr id="4" name="슬라이드 이미지 개체 틀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930275" y="3330575"/>
            <a:ext cx="7435850" cy="3154363"/>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6657975"/>
            <a:ext cx="4029075" cy="350838"/>
          </a:xfrm>
          <a:prstGeom prst="rect">
            <a:avLst/>
          </a:prstGeom>
        </p:spPr>
        <p:txBody>
          <a:bodyPr vert="horz" lIns="91440" tIns="45720" rIns="91440" bIns="45720" rtlCol="0" anchor="b"/>
          <a:lstStyle>
            <a:lvl1pPr algn="l">
              <a:defRPr sz="1200">
                <a:latin typeface="굴림" charset="-127"/>
                <a:ea typeface="굴림" charset="-127"/>
              </a:defRPr>
            </a:lvl1pPr>
          </a:lstStyle>
          <a:p>
            <a:pPr>
              <a:defRPr/>
            </a:pPr>
            <a:endParaRPr lang="ko-KR" altLang="en-US"/>
          </a:p>
        </p:txBody>
      </p:sp>
      <p:sp>
        <p:nvSpPr>
          <p:cNvPr id="7" name="슬라이드 번호 개체 틀 6"/>
          <p:cNvSpPr>
            <a:spLocks noGrp="1"/>
          </p:cNvSpPr>
          <p:nvPr>
            <p:ph type="sldNum" sz="quarter" idx="5"/>
          </p:nvPr>
        </p:nvSpPr>
        <p:spPr>
          <a:xfrm>
            <a:off x="5265738" y="6657975"/>
            <a:ext cx="4029075" cy="350838"/>
          </a:xfrm>
          <a:prstGeom prst="rect">
            <a:avLst/>
          </a:prstGeom>
        </p:spPr>
        <p:txBody>
          <a:bodyPr vert="horz" lIns="91440" tIns="45720" rIns="91440" bIns="45720" rtlCol="0" anchor="b"/>
          <a:lstStyle>
            <a:lvl1pPr algn="r">
              <a:defRPr sz="1200">
                <a:latin typeface="굴림" charset="-127"/>
                <a:ea typeface="굴림" charset="-127"/>
              </a:defRPr>
            </a:lvl1pPr>
          </a:lstStyle>
          <a:p>
            <a:pPr>
              <a:defRPr/>
            </a:pPr>
            <a:fld id="{BFC9EFBA-4C98-4C74-9F4F-A0C6BA3D28BD}" type="slidenum">
              <a:rPr lang="ko-KR" altLang="en-US"/>
              <a:pPr>
                <a:defRPr/>
              </a:pPr>
              <a:t>‹#›</a:t>
            </a:fld>
            <a:endParaRPr lang="ko-KR" altLang="en-US"/>
          </a:p>
        </p:txBody>
      </p:sp>
    </p:spTree>
    <p:extLst>
      <p:ext uri="{BB962C8B-B14F-4D97-AF65-F5344CB8AC3E}">
        <p14:creationId xmlns:p14="http://schemas.microsoft.com/office/powerpoint/2010/main" val="3528497001"/>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7171" name="슬라이드 노트 개체 틀 2"/>
          <p:cNvSpPr>
            <a:spLocks noGrp="1"/>
          </p:cNvSpPr>
          <p:nvPr>
            <p:ph type="body" idx="1"/>
          </p:nvPr>
        </p:nvSpPr>
        <p:spPr bwMode="auto">
          <a:noFill/>
        </p:spPr>
        <p:txBody>
          <a:bodyPr wrap="square" numCol="1" anchor="t" anchorCtr="0" compatLnSpc="1">
            <a:prstTxWarp prst="textNoShape">
              <a:avLst/>
            </a:prstTxWarp>
          </a:bodyPr>
          <a:lstStyle/>
          <a:p>
            <a:endParaRPr lang="en-US" altLang="ko-KR"/>
          </a:p>
        </p:txBody>
      </p:sp>
      <p:sp>
        <p:nvSpPr>
          <p:cNvPr id="7172" name="슬라이드 번호 개체 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AEDAE1-27B6-4444-A1BF-FA90A82A8208}" type="slidenum">
              <a:rPr lang="ko-KR" altLang="en-US" smtClean="0">
                <a:latin typeface="굴림" pitchFamily="50" charset="-127"/>
                <a:ea typeface="굴림" pitchFamily="50" charset="-127"/>
              </a:rPr>
              <a:pPr/>
              <a:t>1</a:t>
            </a:fld>
            <a:endParaRPr lang="ko-KR" altLang="en-US">
              <a:latin typeface="굴림" pitchFamily="50" charset="-127"/>
              <a:ea typeface="굴림" pitchFamily="50" charset="-127"/>
            </a:endParaRPr>
          </a:p>
        </p:txBody>
      </p:sp>
    </p:spTree>
    <p:extLst>
      <p:ext uri="{BB962C8B-B14F-4D97-AF65-F5344CB8AC3E}">
        <p14:creationId xmlns:p14="http://schemas.microsoft.com/office/powerpoint/2010/main" val="1047266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제목 슬라이드">
    <p:spTree>
      <p:nvGrpSpPr>
        <p:cNvPr id="1" name=""/>
        <p:cNvGrpSpPr/>
        <p:nvPr/>
      </p:nvGrpSpPr>
      <p:grpSpPr>
        <a:xfrm>
          <a:off x="0" y="0"/>
          <a:ext cx="0" cy="0"/>
          <a:chOff x="0" y="0"/>
          <a:chExt cx="0" cy="0"/>
        </a:xfrm>
      </p:grpSpPr>
      <p:sp>
        <p:nvSpPr>
          <p:cNvPr id="7" name="Line 7"/>
          <p:cNvSpPr>
            <a:spLocks noChangeShapeType="1"/>
          </p:cNvSpPr>
          <p:nvPr/>
        </p:nvSpPr>
        <p:spPr bwMode="auto">
          <a:xfrm>
            <a:off x="4105275" y="4343400"/>
            <a:ext cx="5038725" cy="0"/>
          </a:xfrm>
          <a:prstGeom prst="line">
            <a:avLst/>
          </a:prstGeom>
          <a:noFill/>
          <a:ln w="6350">
            <a:solidFill>
              <a:schemeClr val="tx1"/>
            </a:solidFill>
            <a:round/>
            <a:headEnd/>
            <a:tailEnd/>
          </a:ln>
        </p:spPr>
        <p:txBody>
          <a:bodyPr/>
          <a:lstStyle/>
          <a:p>
            <a:pPr>
              <a:defRPr/>
            </a:pPr>
            <a:endParaRPr lang="ko-KR" altLang="en-US"/>
          </a:p>
        </p:txBody>
      </p:sp>
      <p:sp>
        <p:nvSpPr>
          <p:cNvPr id="8" name="Oval 8"/>
          <p:cNvSpPr>
            <a:spLocks noChangeAspect="1" noChangeArrowheads="1"/>
          </p:cNvSpPr>
          <p:nvPr/>
        </p:nvSpPr>
        <p:spPr bwMode="auto">
          <a:xfrm>
            <a:off x="4027488" y="4308475"/>
            <a:ext cx="71437" cy="76200"/>
          </a:xfrm>
          <a:prstGeom prst="ellipse">
            <a:avLst/>
          </a:prstGeom>
          <a:solidFill>
            <a:schemeClr val="tx1"/>
          </a:solidFill>
          <a:ln w="9525">
            <a:solidFill>
              <a:srgbClr val="666633"/>
            </a:solidFill>
            <a:round/>
            <a:headEnd/>
            <a:tailEnd/>
          </a:ln>
        </p:spPr>
        <p:txBody>
          <a:bodyPr wrap="none" anchor="ctr"/>
          <a:lstStyle/>
          <a:p>
            <a:pPr>
              <a:defRPr/>
            </a:pPr>
            <a:endParaRPr kumimoji="0" lang="ko-KR" altLang="en-US"/>
          </a:p>
        </p:txBody>
      </p:sp>
      <p:pic>
        <p:nvPicPr>
          <p:cNvPr id="9" name="Picture 9" descr="SSU_lab"/>
          <p:cNvPicPr>
            <a:picLocks noChangeAspect="1" noChangeArrowheads="1"/>
          </p:cNvPicPr>
          <p:nvPr userDrawn="1"/>
        </p:nvPicPr>
        <p:blipFill>
          <a:blip r:embed="rId2" cstate="print"/>
          <a:srcRect/>
          <a:stretch>
            <a:fillRect/>
          </a:stretch>
        </p:blipFill>
        <p:spPr bwMode="auto">
          <a:xfrm>
            <a:off x="3779838" y="6237288"/>
            <a:ext cx="2032000" cy="334962"/>
          </a:xfrm>
          <a:prstGeom prst="rect">
            <a:avLst/>
          </a:prstGeom>
          <a:noFill/>
          <a:ln w="9525">
            <a:noFill/>
            <a:miter lim="800000"/>
            <a:headEnd/>
            <a:tailEnd/>
          </a:ln>
        </p:spPr>
      </p:pic>
      <p:sp>
        <p:nvSpPr>
          <p:cNvPr id="4101" name="Rectangle 5"/>
          <p:cNvSpPr>
            <a:spLocks noGrp="1" noChangeArrowheads="1"/>
          </p:cNvSpPr>
          <p:nvPr>
            <p:ph type="ctrTitle"/>
          </p:nvPr>
        </p:nvSpPr>
        <p:spPr>
          <a:xfrm>
            <a:off x="4238625" y="3429000"/>
            <a:ext cx="4905375" cy="892175"/>
          </a:xfrm>
          <a:prstGeom prst="rect">
            <a:avLst/>
          </a:prstGeom>
        </p:spPr>
        <p:txBody>
          <a:bodyPr/>
          <a:lstStyle>
            <a:lvl1pPr>
              <a:defRPr sz="2400"/>
            </a:lvl1pPr>
          </a:lstStyle>
          <a:p>
            <a:r>
              <a:rPr lang="ko-KR" altLang="en-US"/>
              <a:t>마스터 제목 스타일 편집</a:t>
            </a:r>
          </a:p>
        </p:txBody>
      </p:sp>
      <p:sp>
        <p:nvSpPr>
          <p:cNvPr id="4102" name="Rectangle 6"/>
          <p:cNvSpPr>
            <a:spLocks noGrp="1" noChangeArrowheads="1"/>
          </p:cNvSpPr>
          <p:nvPr>
            <p:ph type="subTitle" idx="1"/>
          </p:nvPr>
        </p:nvSpPr>
        <p:spPr>
          <a:xfrm>
            <a:off x="4238625" y="4365625"/>
            <a:ext cx="4905375" cy="1584325"/>
          </a:xfrm>
          <a:prstGeom prst="rect">
            <a:avLst/>
          </a:prstGeom>
        </p:spPr>
        <p:txBody>
          <a:bodyPr/>
          <a:lstStyle>
            <a:lvl1pPr marL="0" indent="0" algn="ctr">
              <a:buFontTx/>
              <a:buNone/>
              <a:defRPr sz="2000">
                <a:solidFill>
                  <a:srgbClr val="5F5F5F"/>
                </a:solidFill>
                <a:effectLst>
                  <a:outerShdw blurRad="38100" dist="38100" dir="2700000" algn="tl">
                    <a:srgbClr val="C0C0C0"/>
                  </a:outerShdw>
                </a:effectLst>
              </a:defRPr>
            </a:lvl1pPr>
          </a:lstStyle>
          <a:p>
            <a:r>
              <a:rPr lang="ko-KR" altLang="en-US"/>
              <a:t>클릭하여 마스터 부제목 스타일 편집</a:t>
            </a:r>
          </a:p>
        </p:txBody>
      </p:sp>
      <p:grpSp>
        <p:nvGrpSpPr>
          <p:cNvPr id="52" name="그룹 51"/>
          <p:cNvGrpSpPr/>
          <p:nvPr userDrawn="1"/>
        </p:nvGrpSpPr>
        <p:grpSpPr>
          <a:xfrm>
            <a:off x="250825" y="779463"/>
            <a:ext cx="4089400" cy="2722562"/>
            <a:chOff x="250825" y="779463"/>
            <a:chExt cx="4089400" cy="2722562"/>
          </a:xfrm>
        </p:grpSpPr>
        <p:grpSp>
          <p:nvGrpSpPr>
            <p:cNvPr id="53" name="그룹 21"/>
            <p:cNvGrpSpPr>
              <a:grpSpLocks/>
            </p:cNvGrpSpPr>
            <p:nvPr/>
          </p:nvGrpSpPr>
          <p:grpSpPr bwMode="auto">
            <a:xfrm>
              <a:off x="250825" y="779463"/>
              <a:ext cx="4089400" cy="2722562"/>
              <a:chOff x="250825" y="779463"/>
              <a:chExt cx="4089400" cy="2723336"/>
            </a:xfrm>
          </p:grpSpPr>
          <p:sp>
            <p:nvSpPr>
              <p:cNvPr id="64" name="_s1031" descr="BallYellow"/>
              <p:cNvSpPr>
                <a:spLocks noChangeArrowheads="1"/>
              </p:cNvSpPr>
              <p:nvPr/>
            </p:nvSpPr>
            <p:spPr bwMode="auto">
              <a:xfrm>
                <a:off x="2855913" y="925555"/>
                <a:ext cx="879475" cy="990882"/>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sz="800">
                  <a:latin typeface="Arial" charset="0"/>
                </a:endParaRPr>
              </a:p>
            </p:txBody>
          </p:sp>
          <p:sp>
            <p:nvSpPr>
              <p:cNvPr id="65" name="_s1032" descr="BallRed"/>
              <p:cNvSpPr>
                <a:spLocks noChangeArrowheads="1"/>
              </p:cNvSpPr>
              <p:nvPr/>
            </p:nvSpPr>
            <p:spPr bwMode="auto">
              <a:xfrm>
                <a:off x="2144713" y="2426168"/>
                <a:ext cx="889000" cy="965474"/>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b="1">
                  <a:latin typeface="휴먼엑스포" pitchFamily="18" charset="-127"/>
                  <a:ea typeface="휴먼엑스포" pitchFamily="18" charset="-127"/>
                </a:endParaRPr>
              </a:p>
            </p:txBody>
          </p:sp>
          <p:sp>
            <p:nvSpPr>
              <p:cNvPr id="66" name="_s1033" descr="BallBlue"/>
              <p:cNvSpPr>
                <a:spLocks noChangeArrowheads="1"/>
              </p:cNvSpPr>
              <p:nvPr/>
            </p:nvSpPr>
            <p:spPr bwMode="auto">
              <a:xfrm>
                <a:off x="1273175" y="1004952"/>
                <a:ext cx="889000" cy="963886"/>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sz="800">
                  <a:solidFill>
                    <a:schemeClr val="bg1"/>
                  </a:solidFill>
                  <a:latin typeface="Arial" charset="0"/>
                </a:endParaRPr>
              </a:p>
            </p:txBody>
          </p:sp>
          <p:sp>
            <p:nvSpPr>
              <p:cNvPr id="67" name="Text Box 14"/>
              <p:cNvSpPr txBox="1">
                <a:spLocks noChangeArrowheads="1"/>
              </p:cNvSpPr>
              <p:nvPr/>
            </p:nvSpPr>
            <p:spPr bwMode="auto">
              <a:xfrm>
                <a:off x="3589338" y="1571850"/>
                <a:ext cx="750887" cy="336646"/>
              </a:xfrm>
              <a:prstGeom prst="rect">
                <a:avLst/>
              </a:prstGeom>
              <a:noFill/>
              <a:ln>
                <a:noFill/>
              </a:ln>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1600" b="1">
                    <a:solidFill>
                      <a:srgbClr val="4D4D4D"/>
                    </a:solidFill>
                    <a:latin typeface="HY견고딕" pitchFamily="18" charset="-127"/>
                    <a:ea typeface="HY견고딕" pitchFamily="18" charset="-127"/>
                  </a:rPr>
                  <a:t>Pride</a:t>
                </a:r>
              </a:p>
            </p:txBody>
          </p:sp>
          <p:sp>
            <p:nvSpPr>
              <p:cNvPr id="68" name="Text Box 15"/>
              <p:cNvSpPr txBox="1">
                <a:spLocks noChangeArrowheads="1"/>
              </p:cNvSpPr>
              <p:nvPr/>
            </p:nvSpPr>
            <p:spPr bwMode="auto">
              <a:xfrm>
                <a:off x="679450" y="1684595"/>
                <a:ext cx="842963" cy="336646"/>
              </a:xfrm>
              <a:prstGeom prst="rect">
                <a:avLst/>
              </a:prstGeom>
              <a:noFill/>
              <a:ln>
                <a:noFill/>
              </a:ln>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1600" b="1">
                    <a:solidFill>
                      <a:srgbClr val="4D4D4D"/>
                    </a:solidFill>
                    <a:latin typeface="HY견고딕" pitchFamily="18" charset="-127"/>
                    <a:ea typeface="HY견고딕" pitchFamily="18" charset="-127"/>
                  </a:rPr>
                  <a:t>Power</a:t>
                </a:r>
              </a:p>
            </p:txBody>
          </p:sp>
          <p:sp>
            <p:nvSpPr>
              <p:cNvPr id="69" name="Text Box 16"/>
              <p:cNvSpPr txBox="1">
                <a:spLocks noChangeArrowheads="1"/>
              </p:cNvSpPr>
              <p:nvPr/>
            </p:nvSpPr>
            <p:spPr bwMode="auto">
              <a:xfrm>
                <a:off x="250825" y="3226495"/>
                <a:ext cx="2268538" cy="276304"/>
              </a:xfrm>
              <a:prstGeom prst="rect">
                <a:avLst/>
              </a:prstGeom>
              <a:noFill/>
              <a:ln>
                <a:noFill/>
              </a:ln>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1200" b="1">
                    <a:solidFill>
                      <a:srgbClr val="4D4D4D"/>
                    </a:solidFill>
                    <a:latin typeface="HY견고딕" pitchFamily="18" charset="-127"/>
                    <a:ea typeface="HY견고딕" pitchFamily="18" charset="-127"/>
                  </a:rPr>
                  <a:t>P</a:t>
                </a:r>
                <a:r>
                  <a:rPr kumimoji="0" lang="en-US" altLang="ko-KR" sz="1200" b="1" baseline="30000">
                    <a:solidFill>
                      <a:srgbClr val="4D4D4D"/>
                    </a:solidFill>
                    <a:latin typeface="HY견고딕" pitchFamily="18" charset="-127"/>
                    <a:ea typeface="HY견고딕" pitchFamily="18" charset="-127"/>
                  </a:rPr>
                  <a:t>3</a:t>
                </a:r>
                <a:r>
                  <a:rPr kumimoji="0" lang="en-US" altLang="ko-KR" sz="1200" b="1">
                    <a:solidFill>
                      <a:srgbClr val="4D4D4D"/>
                    </a:solidFill>
                    <a:latin typeface="HY견고딕" pitchFamily="18" charset="-127"/>
                    <a:ea typeface="HY견고딕" pitchFamily="18" charset="-127"/>
                  </a:rPr>
                  <a:t> in VISION laboratory</a:t>
                </a:r>
                <a:r>
                  <a:rPr kumimoji="0" lang="en-US" altLang="ko-KR" sz="1200" b="1">
                    <a:solidFill>
                      <a:srgbClr val="4D4D4D"/>
                    </a:solidFill>
                    <a:latin typeface="Times New Roman" pitchFamily="18" charset="0"/>
                    <a:ea typeface="HY견고딕" pitchFamily="18" charset="-127"/>
                  </a:rPr>
                  <a:t>…</a:t>
                </a:r>
                <a:endParaRPr kumimoji="0" lang="en-US" altLang="ko-KR" sz="1200" b="1">
                  <a:solidFill>
                    <a:srgbClr val="4D4D4D"/>
                  </a:solidFill>
                  <a:latin typeface="HY견고딕" pitchFamily="18" charset="-127"/>
                  <a:ea typeface="HY견고딕" pitchFamily="18" charset="-127"/>
                </a:endParaRPr>
              </a:p>
            </p:txBody>
          </p:sp>
          <p:sp>
            <p:nvSpPr>
              <p:cNvPr id="70" name="Text Box 17"/>
              <p:cNvSpPr txBox="1">
                <a:spLocks noChangeArrowheads="1"/>
              </p:cNvSpPr>
              <p:nvPr/>
            </p:nvSpPr>
            <p:spPr bwMode="auto">
              <a:xfrm>
                <a:off x="2757488" y="3164566"/>
                <a:ext cx="1042987" cy="336646"/>
              </a:xfrm>
              <a:prstGeom prst="rect">
                <a:avLst/>
              </a:prstGeom>
              <a:noFill/>
              <a:ln>
                <a:noFill/>
              </a:ln>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defRPr/>
                </a:pPr>
                <a:r>
                  <a:rPr kumimoji="0" lang="en-US" altLang="ko-KR" sz="1600" b="1">
                    <a:solidFill>
                      <a:srgbClr val="4D4D4D"/>
                    </a:solidFill>
                    <a:latin typeface="HY견고딕" pitchFamily="18" charset="-127"/>
                    <a:ea typeface="HY견고딕" pitchFamily="18" charset="-127"/>
                  </a:rPr>
                  <a:t>Passion</a:t>
                </a:r>
              </a:p>
            </p:txBody>
          </p:sp>
        </p:grpSp>
        <p:sp>
          <p:nvSpPr>
            <p:cNvPr id="54" name="_s1031" descr="BallYellow"/>
            <p:cNvSpPr>
              <a:spLocks noChangeArrowheads="1"/>
            </p:cNvSpPr>
            <p:nvPr/>
          </p:nvSpPr>
          <p:spPr bwMode="auto">
            <a:xfrm>
              <a:off x="2855913" y="925513"/>
              <a:ext cx="879475" cy="990600"/>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sz="800">
                <a:latin typeface="Arial" charset="0"/>
              </a:endParaRPr>
            </a:p>
          </p:txBody>
        </p:sp>
        <p:sp>
          <p:nvSpPr>
            <p:cNvPr id="55" name="_s1032" descr="BallRed"/>
            <p:cNvSpPr>
              <a:spLocks noChangeArrowheads="1"/>
            </p:cNvSpPr>
            <p:nvPr/>
          </p:nvSpPr>
          <p:spPr bwMode="auto">
            <a:xfrm>
              <a:off x="2144713" y="2425700"/>
              <a:ext cx="889000" cy="965200"/>
            </a:xfrm>
            <a:prstGeom prst="rect">
              <a:avLst/>
            </a:prstGeom>
            <a:blipFill dpi="0" rotWithShape="1">
              <a:blip r:embed="rId4"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a:latin typeface="휴먼엑스포" pitchFamily="18" charset="-127"/>
                <a:ea typeface="휴먼엑스포" pitchFamily="18" charset="-127"/>
              </a:endParaRPr>
            </a:p>
          </p:txBody>
        </p:sp>
        <p:sp>
          <p:nvSpPr>
            <p:cNvPr id="56" name="_s1033" descr="BallBlue"/>
            <p:cNvSpPr>
              <a:spLocks noChangeArrowheads="1"/>
            </p:cNvSpPr>
            <p:nvPr/>
          </p:nvSpPr>
          <p:spPr bwMode="auto">
            <a:xfrm>
              <a:off x="1273175" y="1004888"/>
              <a:ext cx="889000" cy="963612"/>
            </a:xfrm>
            <a:prstGeom prst="rect">
              <a:avLst/>
            </a:prstGeom>
            <a:blipFill dpi="0" rotWithShape="1">
              <a:blip r:embed="rId5"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p>
              <a:pPr algn="ctr" latinLnBrk="0"/>
              <a:endParaRPr kumimoji="0" lang="ko-KR" altLang="ko-KR" sz="800">
                <a:solidFill>
                  <a:schemeClr val="bg1"/>
                </a:solidFill>
                <a:latin typeface="Arial" charset="0"/>
              </a:endParaRPr>
            </a:p>
          </p:txBody>
        </p:sp>
        <p:sp>
          <p:nvSpPr>
            <p:cNvPr id="57" name="_s1028"/>
            <p:cNvSpPr>
              <a:spLocks noChangeArrowheads="1" noTextEdit="1"/>
            </p:cNvSpPr>
            <p:nvPr/>
          </p:nvSpPr>
          <p:spPr bwMode="auto">
            <a:xfrm>
              <a:off x="1751013" y="779463"/>
              <a:ext cx="1587500" cy="1720850"/>
            </a:xfrm>
            <a:custGeom>
              <a:avLst/>
              <a:gdLst>
                <a:gd name="T0" fmla="*/ 2147483647 w 21600"/>
                <a:gd name="T1" fmla="*/ 186085628 h 21600"/>
                <a:gd name="T2" fmla="*/ 1990510761 w 21600"/>
                <a:gd name="T3" fmla="*/ 1974641755 h 21600"/>
                <a:gd name="T4" fmla="*/ 2147483647 w 21600"/>
                <a:gd name="T5" fmla="*/ 1944302373 h 21600"/>
                <a:gd name="T6" fmla="*/ 2147483647 w 21600"/>
                <a:gd name="T7" fmla="*/ -1261647710 h 21600"/>
                <a:gd name="T8" fmla="*/ 2147483647 w 21600"/>
                <a:gd name="T9" fmla="*/ 1373909671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gradFill rotWithShape="1">
              <a:gsLst>
                <a:gs pos="0">
                  <a:srgbClr val="767600"/>
                </a:gs>
                <a:gs pos="50000">
                  <a:srgbClr val="FFFF00"/>
                </a:gs>
                <a:gs pos="100000">
                  <a:srgbClr val="767600"/>
                </a:gs>
              </a:gsLst>
              <a:lin ang="2700000" scaled="1"/>
            </a:gradFill>
            <a:ln w="9525">
              <a:solidFill>
                <a:schemeClr val="tx1"/>
              </a:solidFill>
              <a:miter lim="800000"/>
              <a:headEnd/>
              <a:tailEnd/>
            </a:ln>
          </p:spPr>
          <p:txBody>
            <a:bodyPr lIns="0" tIns="0" rIns="0" bIns="0" anchor="ctr"/>
            <a:lstStyle/>
            <a:p>
              <a:endParaRPr lang="ko-KR" altLang="en-US"/>
            </a:p>
          </p:txBody>
        </p:sp>
        <p:sp>
          <p:nvSpPr>
            <p:cNvPr id="58" name="_s1029"/>
            <p:cNvSpPr>
              <a:spLocks noChangeArrowheads="1" noTextEdit="1"/>
            </p:cNvSpPr>
            <p:nvPr/>
          </p:nvSpPr>
          <p:spPr bwMode="auto">
            <a:xfrm rot="7200000">
              <a:off x="1901825" y="1252538"/>
              <a:ext cx="1722437" cy="1589088"/>
            </a:xfrm>
            <a:custGeom>
              <a:avLst/>
              <a:gdLst>
                <a:gd name="T0" fmla="*/ 2147483647 w 21600"/>
                <a:gd name="T1" fmla="*/ 146529437 h 21600"/>
                <a:gd name="T2" fmla="*/ 2147483647 w 21600"/>
                <a:gd name="T3" fmla="*/ 1554906791 h 21600"/>
                <a:gd name="T4" fmla="*/ 2147483647 w 21600"/>
                <a:gd name="T5" fmla="*/ 1531011174 h 21600"/>
                <a:gd name="T6" fmla="*/ 2147483647 w 21600"/>
                <a:gd name="T7" fmla="*/ -993464270 h 21600"/>
                <a:gd name="T8" fmla="*/ 2147483647 w 21600"/>
                <a:gd name="T9" fmla="*/ 1081864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gradFill rotWithShape="1">
              <a:gsLst>
                <a:gs pos="0">
                  <a:srgbClr val="760000"/>
                </a:gs>
                <a:gs pos="50000">
                  <a:srgbClr val="FF0000"/>
                </a:gs>
                <a:gs pos="100000">
                  <a:srgbClr val="760000"/>
                </a:gs>
              </a:gsLst>
              <a:lin ang="2700000" scaled="1"/>
            </a:gradFill>
            <a:ln w="9525" algn="ctr">
              <a:solidFill>
                <a:schemeClr val="tx1"/>
              </a:solidFill>
              <a:miter lim="800000"/>
              <a:headEnd/>
              <a:tailEnd/>
            </a:ln>
          </p:spPr>
          <p:txBody>
            <a:bodyPr lIns="0" tIns="0" rIns="0" bIns="0" anchor="ctr"/>
            <a:lstStyle/>
            <a:p>
              <a:endParaRPr lang="ko-KR" altLang="en-US"/>
            </a:p>
          </p:txBody>
        </p:sp>
        <p:sp>
          <p:nvSpPr>
            <p:cNvPr id="59" name="_s1030"/>
            <p:cNvSpPr>
              <a:spLocks noChangeArrowheads="1" noTextEdit="1"/>
            </p:cNvSpPr>
            <p:nvPr/>
          </p:nvSpPr>
          <p:spPr bwMode="auto">
            <a:xfrm rot="14400000">
              <a:off x="1444625" y="1254125"/>
              <a:ext cx="1722438" cy="1589088"/>
            </a:xfrm>
            <a:custGeom>
              <a:avLst/>
              <a:gdLst>
                <a:gd name="T0" fmla="*/ 2147483647 w 21600"/>
                <a:gd name="T1" fmla="*/ 146529437 h 21600"/>
                <a:gd name="T2" fmla="*/ 2147483647 w 21600"/>
                <a:gd name="T3" fmla="*/ 1554906791 h 21600"/>
                <a:gd name="T4" fmla="*/ 2147483647 w 21600"/>
                <a:gd name="T5" fmla="*/ 1531011174 h 21600"/>
                <a:gd name="T6" fmla="*/ 2147483647 w 21600"/>
                <a:gd name="T7" fmla="*/ -993464270 h 21600"/>
                <a:gd name="T8" fmla="*/ 2147483647 w 21600"/>
                <a:gd name="T9" fmla="*/ 1081864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2050" y="3709"/>
                  </a:moveTo>
                  <a:cubicBezTo>
                    <a:pt x="11637" y="3636"/>
                    <a:pt x="11219" y="3600"/>
                    <a:pt x="10800" y="3600"/>
                  </a:cubicBezTo>
                  <a:cubicBezTo>
                    <a:pt x="9107" y="3599"/>
                    <a:pt x="7468" y="4196"/>
                    <a:pt x="6171" y="5284"/>
                  </a:cubicBezTo>
                  <a:lnTo>
                    <a:pt x="3857" y="2526"/>
                  </a:lnTo>
                  <a:cubicBezTo>
                    <a:pt x="5802" y="894"/>
                    <a:pt x="8260" y="-1"/>
                    <a:pt x="10800" y="0"/>
                  </a:cubicBezTo>
                  <a:cubicBezTo>
                    <a:pt x="11428" y="0"/>
                    <a:pt x="12056" y="54"/>
                    <a:pt x="12675" y="164"/>
                  </a:cubicBezTo>
                  <a:lnTo>
                    <a:pt x="13144" y="-2495"/>
                  </a:lnTo>
                  <a:lnTo>
                    <a:pt x="16794" y="2717"/>
                  </a:lnTo>
                  <a:lnTo>
                    <a:pt x="11581" y="6368"/>
                  </a:lnTo>
                  <a:lnTo>
                    <a:pt x="12050" y="3709"/>
                  </a:lnTo>
                  <a:close/>
                </a:path>
              </a:pathLst>
            </a:custGeom>
            <a:gradFill rotWithShape="1">
              <a:gsLst>
                <a:gs pos="0">
                  <a:srgbClr val="000076"/>
                </a:gs>
                <a:gs pos="50000">
                  <a:srgbClr val="0000FF"/>
                </a:gs>
                <a:gs pos="100000">
                  <a:srgbClr val="000076"/>
                </a:gs>
              </a:gsLst>
              <a:lin ang="2700000" scaled="1"/>
            </a:gradFill>
            <a:ln w="9525">
              <a:solidFill>
                <a:schemeClr val="tx1"/>
              </a:solidFill>
              <a:miter lim="800000"/>
              <a:headEnd/>
              <a:tailEnd/>
            </a:ln>
          </p:spPr>
          <p:txBody>
            <a:bodyPr lIns="0" tIns="0" rIns="0" bIns="0" anchor="ctr"/>
            <a:lstStyle/>
            <a:p>
              <a:endParaRPr lang="ko-KR"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3" name="Line 5"/>
          <p:cNvSpPr>
            <a:spLocks noChangeShapeType="1"/>
          </p:cNvSpPr>
          <p:nvPr userDrawn="1"/>
        </p:nvSpPr>
        <p:spPr bwMode="auto">
          <a:xfrm>
            <a:off x="282575" y="1000125"/>
            <a:ext cx="8504238" cy="0"/>
          </a:xfrm>
          <a:prstGeom prst="line">
            <a:avLst/>
          </a:prstGeom>
          <a:noFill/>
          <a:ln w="38100" cmpd="dbl">
            <a:solidFill>
              <a:srgbClr val="B00000"/>
            </a:solidFill>
            <a:round/>
            <a:headEnd/>
            <a:tailEnd/>
          </a:ln>
        </p:spPr>
        <p:txBody>
          <a:bodyPr/>
          <a:lstStyle/>
          <a:p>
            <a:pPr>
              <a:defRPr/>
            </a:pPr>
            <a:endParaRPr lang="ko-KR" altLang="en-US"/>
          </a:p>
        </p:txBody>
      </p:sp>
      <p:pic>
        <p:nvPicPr>
          <p:cNvPr id="4" name="Picture 6" descr="LAB_symbol"/>
          <p:cNvPicPr>
            <a:picLocks noChangeAspect="1" noChangeArrowheads="1"/>
          </p:cNvPicPr>
          <p:nvPr userDrawn="1"/>
        </p:nvPicPr>
        <p:blipFill>
          <a:blip r:embed="rId2" cstate="print"/>
          <a:srcRect r="25069"/>
          <a:stretch>
            <a:fillRect/>
          </a:stretch>
        </p:blipFill>
        <p:spPr bwMode="auto">
          <a:xfrm>
            <a:off x="23813" y="5975350"/>
            <a:ext cx="1025525" cy="854075"/>
          </a:xfrm>
          <a:prstGeom prst="rect">
            <a:avLst/>
          </a:prstGeom>
          <a:noFill/>
          <a:ln w="9525">
            <a:noFill/>
            <a:miter lim="800000"/>
            <a:headEnd/>
            <a:tailEnd/>
          </a:ln>
        </p:spPr>
      </p:pic>
      <p:pic>
        <p:nvPicPr>
          <p:cNvPr id="5" name="Picture 7" descr="CBA06_1"/>
          <p:cNvPicPr>
            <a:picLocks noChangeAspect="1" noChangeArrowheads="1" noCrop="1"/>
          </p:cNvPicPr>
          <p:nvPr userDrawn="1"/>
        </p:nvPicPr>
        <p:blipFill>
          <a:blip r:embed="rId3" cstate="print"/>
          <a:srcRect/>
          <a:stretch>
            <a:fillRect/>
          </a:stretch>
        </p:blipFill>
        <p:spPr bwMode="auto">
          <a:xfrm>
            <a:off x="-142875" y="63500"/>
            <a:ext cx="1330325" cy="1079500"/>
          </a:xfrm>
          <a:prstGeom prst="rect">
            <a:avLst/>
          </a:prstGeom>
          <a:noFill/>
          <a:ln w="9525">
            <a:noFill/>
            <a:miter lim="800000"/>
            <a:headEnd/>
            <a:tailEnd/>
          </a:ln>
        </p:spPr>
      </p:pic>
      <p:sp>
        <p:nvSpPr>
          <p:cNvPr id="11" name="텍스트 개체 틀 10"/>
          <p:cNvSpPr>
            <a:spLocks noGrp="1"/>
          </p:cNvSpPr>
          <p:nvPr>
            <p:ph type="body" sz="quarter" idx="10"/>
          </p:nvPr>
        </p:nvSpPr>
        <p:spPr>
          <a:xfrm>
            <a:off x="357188" y="1285875"/>
            <a:ext cx="8429625" cy="4643438"/>
          </a:xfrm>
          <a:prstGeom prst="rect">
            <a:avLst/>
          </a:prstGeom>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6" name="제목 6"/>
          <p:cNvSpPr>
            <a:spLocks noGrp="1"/>
          </p:cNvSpPr>
          <p:nvPr>
            <p:ph type="title"/>
          </p:nvPr>
        </p:nvSpPr>
        <p:spPr>
          <a:xfrm>
            <a:off x="889248" y="260648"/>
            <a:ext cx="7787208" cy="562074"/>
          </a:xfrm>
          <a:prstGeom prst="rect">
            <a:avLst/>
          </a:prstGeom>
        </p:spPr>
        <p:txBody>
          <a:bodyPr/>
          <a:lstStyle>
            <a:lvl1pPr algn="l">
              <a:defRPr sz="3200">
                <a:latin typeface="HY헤드라인M" pitchFamily="18" charset="-127"/>
                <a:ea typeface="HY헤드라인M" pitchFamily="18" charset="-127"/>
              </a:defRPr>
            </a:lvl1pPr>
          </a:lstStyle>
          <a:p>
            <a:r>
              <a:rPr lang="ko-KR" altLang="en-US"/>
              <a:t>마스터 제목 스타일 편집</a:t>
            </a:r>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5" r:id="rId1"/>
    <p:sldLayoutId id="2147483914" r:id="rId2"/>
  </p:sldLayoutIdLst>
  <p:txStyles>
    <p:titleStyle>
      <a:lvl1pPr algn="ctr" rtl="0" eaLnBrk="1" fontAlgn="base" latinLnBrk="1" hangingPunct="1">
        <a:spcBef>
          <a:spcPct val="0"/>
        </a:spcBef>
        <a:spcAft>
          <a:spcPct val="0"/>
        </a:spcAft>
        <a:defRPr sz="4400" kern="1200">
          <a:solidFill>
            <a:schemeClr val="tx1"/>
          </a:solidFill>
          <a:latin typeface="+mj-lt"/>
          <a:ea typeface="+mj-ea"/>
          <a:cs typeface="+mj-cs"/>
        </a:defRPr>
      </a:lvl1pPr>
      <a:lvl2pPr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2pPr>
      <a:lvl3pPr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3pPr>
      <a:lvl4pPr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4pPr>
      <a:lvl5pPr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5pPr>
      <a:lvl6pPr marL="4572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6pPr>
      <a:lvl7pPr marL="9144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7pPr>
      <a:lvl8pPr marL="13716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8pPr>
      <a:lvl9pPr marL="1828800" algn="ctr" rtl="0" eaLnBrk="1" fontAlgn="base" latinLnBrk="1" hangingPunct="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1" fontAlgn="base" latinLnBrk="1"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latinLnBrk="1"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latinLnBrk="1"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latinLnBrk="1"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latinLnBrk="1"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enewstoday.co.kr/news/articleView.html?idxno=352144"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bwMode="auto">
          <a:xfrm>
            <a:off x="4097192" y="3068960"/>
            <a:ext cx="4933950" cy="1584176"/>
          </a:xfrm>
          <a:noFill/>
          <a:ln>
            <a:miter lim="800000"/>
            <a:headEnd/>
            <a:tailEnd/>
          </a:ln>
        </p:spPr>
        <p:txBody>
          <a:bodyPr vert="horz" wrap="square" lIns="91440" tIns="45720" rIns="91440" bIns="45720" numCol="1" anchor="t" anchorCtr="0" compatLnSpc="1">
            <a:prstTxWarp prst="textNoShape">
              <a:avLst/>
            </a:prstTxWarp>
          </a:bodyPr>
          <a:lstStyle/>
          <a:p>
            <a:pPr algn="l" eaLnBrk="1" hangingPunct="1"/>
            <a:r>
              <a:rPr lang="en-US" altLang="ko-KR" sz="3600">
                <a:latin typeface="PT Serif" panose="020A0603040505020204" pitchFamily="18" charset="0"/>
              </a:rPr>
              <a:t>Faster R-CNN</a:t>
            </a:r>
            <a:br>
              <a:rPr lang="en-US" altLang="ko-KR" sz="3600">
                <a:latin typeface="PT Serif" panose="020A0603040505020204" pitchFamily="18" charset="0"/>
              </a:rPr>
            </a:br>
            <a:r>
              <a:rPr lang="en-US" altLang="ko-KR" sz="2000">
                <a:latin typeface="PT Serif" panose="020A0603040505020204" pitchFamily="18" charset="0"/>
              </a:rPr>
              <a:t>Towards Real-Time Object Detection  </a:t>
            </a:r>
            <a:br>
              <a:rPr lang="en-US" altLang="ko-KR" sz="2000">
                <a:latin typeface="PT Serif" panose="020A0603040505020204" pitchFamily="18" charset="0"/>
              </a:rPr>
            </a:br>
            <a:r>
              <a:rPr lang="en-US" altLang="ko-KR" sz="2000">
                <a:latin typeface="PT Serif" panose="020A0603040505020204" pitchFamily="18" charset="0"/>
              </a:rPr>
              <a:t>with Region Proposal Networks</a:t>
            </a:r>
            <a:br>
              <a:rPr lang="en-US" altLang="ko-KR" sz="2000">
                <a:latin typeface="PT Serif" panose="020A0603040505020204" pitchFamily="18" charset="0"/>
              </a:rPr>
            </a:br>
            <a:br>
              <a:rPr lang="en-US" altLang="ko-KR" sz="2000">
                <a:latin typeface="PT Serif" panose="020A0603040505020204" pitchFamily="18" charset="0"/>
              </a:rPr>
            </a:br>
            <a:endParaRPr lang="en-US" altLang="ko-KR" sz="4400" b="1">
              <a:latin typeface="PT Serif" panose="020A0603040505020204" pitchFamily="18" charset="0"/>
              <a:ea typeface="HY헤드라인M" pitchFamily="18" charset="-127"/>
            </a:endParaRPr>
          </a:p>
        </p:txBody>
      </p:sp>
      <p:sp>
        <p:nvSpPr>
          <p:cNvPr id="2051" name="Rectangle 3"/>
          <p:cNvSpPr>
            <a:spLocks noGrp="1" noChangeArrowheads="1"/>
          </p:cNvSpPr>
          <p:nvPr>
            <p:ph type="subTitle" idx="1"/>
          </p:nvPr>
        </p:nvSpPr>
        <p:spPr>
          <a:xfrm>
            <a:off x="4238625" y="4449043"/>
            <a:ext cx="4762500" cy="492125"/>
          </a:xfrm>
        </p:spPr>
        <p:txBody>
          <a:bodyPr/>
          <a:lstStyle/>
          <a:p>
            <a:pPr algn="r" eaLnBrk="1" fontAlgn="auto" hangingPunct="1">
              <a:spcAft>
                <a:spcPts val="0"/>
              </a:spcAft>
              <a:defRPr/>
            </a:pPr>
            <a:r>
              <a:rPr lang="en-US" altLang="ko-KR" sz="1600"/>
              <a:t>Vision System Lab, </a:t>
            </a:r>
            <a:r>
              <a:rPr lang="en-US" altLang="ko-KR" sz="1600" err="1"/>
              <a:t>Gyumin</a:t>
            </a:r>
            <a:r>
              <a:rPr lang="en-US" altLang="ko-KR" sz="1600"/>
              <a:t> Park</a:t>
            </a:r>
          </a:p>
          <a:p>
            <a:pPr algn="r" eaLnBrk="1" fontAlgn="auto" hangingPunct="1">
              <a:spcAft>
                <a:spcPts val="0"/>
              </a:spcAft>
              <a:defRPr/>
            </a:pPr>
            <a:r>
              <a:rPr lang="en-US" altLang="ko-KR" sz="1600"/>
              <a:t>yywnnaa@gmail.com</a:t>
            </a:r>
          </a:p>
          <a:p>
            <a:pPr algn="r" eaLnBrk="1" fontAlgn="auto" hangingPunct="1">
              <a:spcAft>
                <a:spcPts val="0"/>
              </a:spcAft>
              <a:defRPr/>
            </a:pPr>
            <a:r>
              <a:rPr lang="en-US" altLang="ko-KR" sz="1600"/>
              <a:t>Jan 24,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8F2E03D-B1D2-43DC-7D38-D1CF424980A1}"/>
              </a:ext>
            </a:extLst>
          </p:cNvPr>
          <p:cNvSpPr>
            <a:spLocks noGrp="1"/>
          </p:cNvSpPr>
          <p:nvPr>
            <p:ph type="body" sz="quarter" idx="10"/>
          </p:nvPr>
        </p:nvSpPr>
        <p:spPr>
          <a:xfrm>
            <a:off x="251520" y="1124744"/>
            <a:ext cx="8568952" cy="4643438"/>
          </a:xfrm>
        </p:spPr>
        <p:txBody>
          <a:bodyPr/>
          <a:lstStyle/>
          <a:p>
            <a:pPr marL="0" indent="0">
              <a:lnSpc>
                <a:spcPct val="150000"/>
              </a:lnSpc>
              <a:buNone/>
            </a:pPr>
            <a:r>
              <a:rPr lang="en-US" altLang="ko-KR" sz="1400"/>
              <a:t>RPN - Region Proposal Network : </a:t>
            </a:r>
            <a:r>
              <a:rPr lang="ko-KR" altLang="en-US" sz="1400"/>
              <a:t>이미지에서 객체 후보 영역을 제안하는 역할</a:t>
            </a:r>
            <a:r>
              <a:rPr lang="en-US" altLang="ko-KR" sz="1400"/>
              <a:t>, </a:t>
            </a:r>
            <a:r>
              <a:rPr lang="ko-KR" altLang="en-US" sz="1400"/>
              <a:t>다음과 같은 핵심 요소로 구성됨</a:t>
            </a:r>
            <a:endParaRPr lang="en-US" altLang="ko-KR" sz="1400"/>
          </a:p>
          <a:p>
            <a:pPr marL="228600" indent="-228600">
              <a:lnSpc>
                <a:spcPct val="150000"/>
              </a:lnSpc>
              <a:buFont typeface="+mj-lt"/>
              <a:buAutoNum type="arabicPeriod"/>
            </a:pPr>
            <a:r>
              <a:rPr lang="ko-KR" altLang="en-US" sz="1400"/>
              <a:t>입력 이미지 처리</a:t>
            </a:r>
            <a:r>
              <a:rPr lang="en-US" altLang="ko-KR" sz="1400"/>
              <a:t>: RPN</a:t>
            </a:r>
            <a:r>
              <a:rPr lang="ko-KR" altLang="en-US" sz="1400"/>
              <a:t>은 어떤 크기의 이미지도 입력으로 받아들여 각 객체 후보에 대한 사각형 형태의 제안과 그에 대한 객체 가능성 점수를 출력</a:t>
            </a:r>
            <a:endParaRPr lang="en-US" altLang="ko-KR" sz="1400"/>
          </a:p>
          <a:p>
            <a:pPr marL="228600" indent="-228600">
              <a:lnSpc>
                <a:spcPct val="150000"/>
              </a:lnSpc>
              <a:buFont typeface="+mj-lt"/>
              <a:buAutoNum type="arabicPeriod"/>
            </a:pPr>
            <a:r>
              <a:rPr lang="ko-KR" altLang="en-US" sz="1400"/>
              <a:t>완전 합성곱 네트워크 </a:t>
            </a:r>
            <a:r>
              <a:rPr lang="en-US" altLang="ko-KR" sz="1400"/>
              <a:t>(fully convolutional network) : RPN</a:t>
            </a:r>
            <a:r>
              <a:rPr lang="ko-KR" altLang="en-US" sz="1400"/>
              <a:t>은 완전 합성곱 네트워크로 모델링되며</a:t>
            </a:r>
            <a:r>
              <a:rPr lang="en-US" altLang="ko-KR" sz="1400"/>
              <a:t>, </a:t>
            </a:r>
            <a:r>
              <a:rPr lang="ko-KR" altLang="en-US" sz="1400"/>
              <a:t>이는 공유된 합성곱 계층을 가진 </a:t>
            </a:r>
            <a:r>
              <a:rPr lang="en-US" altLang="ko-KR" sz="1400"/>
              <a:t>Fast R-CNN </a:t>
            </a:r>
            <a:r>
              <a:rPr lang="ko-KR" altLang="en-US" sz="1400"/>
              <a:t>객체 탐지 네트워크와 연산을 공유하는 것을 목표로 함</a:t>
            </a:r>
            <a:endParaRPr lang="en-US" altLang="ko-KR" sz="1400"/>
          </a:p>
          <a:p>
            <a:pPr marL="228600" indent="-228600">
              <a:lnSpc>
                <a:spcPct val="150000"/>
              </a:lnSpc>
              <a:buFont typeface="+mj-lt"/>
              <a:buAutoNum type="arabicPeriod"/>
            </a:pPr>
            <a:r>
              <a:rPr lang="ko-KR" altLang="en-US" sz="1400"/>
              <a:t>공유 가능한 합성곱 계층</a:t>
            </a:r>
            <a:r>
              <a:rPr lang="en-US" altLang="ko-KR" sz="1400"/>
              <a:t>: </a:t>
            </a:r>
            <a:r>
              <a:rPr lang="ko-KR" altLang="en-US" sz="1400"/>
              <a:t>실험에서는 </a:t>
            </a:r>
            <a:r>
              <a:rPr lang="en-US" altLang="ko-KR" sz="1400"/>
              <a:t>5</a:t>
            </a:r>
            <a:r>
              <a:rPr lang="ko-KR" altLang="en-US" sz="1400"/>
              <a:t>개의 공유 가능한 합성곱 계층을 가진 </a:t>
            </a:r>
            <a:r>
              <a:rPr lang="en-US" altLang="ko-KR" sz="1400"/>
              <a:t>ZF </a:t>
            </a:r>
            <a:r>
              <a:rPr lang="ko-KR" altLang="en-US" sz="1400"/>
              <a:t>모델과 </a:t>
            </a:r>
            <a:r>
              <a:rPr lang="en-US" altLang="ko-KR" sz="1400"/>
              <a:t>/</a:t>
            </a:r>
            <a:r>
              <a:rPr lang="ko-KR" altLang="en-US" sz="1400"/>
              <a:t> </a:t>
            </a:r>
            <a:r>
              <a:rPr lang="en-US" altLang="ko-KR" sz="1400"/>
              <a:t>13</a:t>
            </a:r>
            <a:r>
              <a:rPr lang="ko-KR" altLang="en-US" sz="1400"/>
              <a:t>개의 공유 가능한 합성곱 계층을 가진 </a:t>
            </a:r>
            <a:r>
              <a:rPr lang="en-US" altLang="ko-KR" sz="1400"/>
              <a:t>VGG-16 </a:t>
            </a:r>
            <a:r>
              <a:rPr lang="ko-KR" altLang="en-US" sz="1400"/>
              <a:t>모델을 사용</a:t>
            </a:r>
            <a:endParaRPr lang="en-US" altLang="ko-KR" sz="1400"/>
          </a:p>
          <a:p>
            <a:pPr marL="228600" indent="-228600">
              <a:lnSpc>
                <a:spcPct val="150000"/>
              </a:lnSpc>
              <a:buFont typeface="+mj-lt"/>
              <a:buAutoNum type="arabicPeriod"/>
            </a:pPr>
            <a:r>
              <a:rPr lang="ko-KR" altLang="en-US" sz="1400"/>
              <a:t>지역 제안 생성</a:t>
            </a:r>
            <a:r>
              <a:rPr lang="en-US" altLang="ko-KR" sz="1400"/>
              <a:t>: </a:t>
            </a:r>
            <a:r>
              <a:rPr lang="ko-KR" altLang="en-US" sz="1400"/>
              <a:t>마지막 공유 합성곱 계층의 출력으로부터 얻은 합성곱 특징 맵 위에 작은 네트워크를 슬라이딩하며 지역 제안을 생성</a:t>
            </a:r>
            <a:endParaRPr lang="en-US" altLang="ko-KR" sz="1400"/>
          </a:p>
          <a:p>
            <a:pPr marL="228600" indent="-228600">
              <a:lnSpc>
                <a:spcPct val="150000"/>
              </a:lnSpc>
              <a:buFont typeface="+mj-lt"/>
              <a:buAutoNum type="arabicPeriod"/>
            </a:pPr>
            <a:r>
              <a:rPr lang="ko-KR" altLang="en-US" sz="1400"/>
              <a:t>작은 네트워크 구조</a:t>
            </a:r>
            <a:r>
              <a:rPr lang="en-US" altLang="ko-KR" sz="1400"/>
              <a:t>: </a:t>
            </a:r>
            <a:r>
              <a:rPr lang="ko-KR" altLang="en-US" sz="1400"/>
              <a:t>이 작은 네트워크는 입력 합성곱 특징 맵의 </a:t>
            </a:r>
            <a:r>
              <a:rPr lang="en-US" altLang="ko-KR" sz="1400"/>
              <a:t>n×n </a:t>
            </a:r>
            <a:r>
              <a:rPr lang="ko-KR" altLang="en-US" sz="1400"/>
              <a:t>공간 윈도우를 입력으로 받아들임</a:t>
            </a:r>
            <a:r>
              <a:rPr lang="en-US" altLang="ko-KR" sz="1400"/>
              <a:t>. </a:t>
            </a:r>
            <a:r>
              <a:rPr lang="ko-KR" altLang="en-US" sz="1400"/>
              <a:t>각 슬라이딩 윈도우는 </a:t>
            </a:r>
            <a:r>
              <a:rPr lang="en-US" altLang="ko-KR" sz="1400"/>
              <a:t>256</a:t>
            </a:r>
            <a:r>
              <a:rPr lang="ko-KR" altLang="en-US" sz="1400"/>
              <a:t>차원</a:t>
            </a:r>
            <a:r>
              <a:rPr lang="en-US" altLang="ko-KR" sz="1400"/>
              <a:t>(ZF</a:t>
            </a:r>
            <a:r>
              <a:rPr lang="ko-KR" altLang="en-US" sz="1400"/>
              <a:t>용</a:t>
            </a:r>
            <a:r>
              <a:rPr lang="en-US" altLang="ko-KR" sz="1400"/>
              <a:t>) </a:t>
            </a:r>
            <a:r>
              <a:rPr lang="ko-KR" altLang="en-US" sz="1400"/>
              <a:t>또는 </a:t>
            </a:r>
            <a:r>
              <a:rPr lang="en-US" altLang="ko-KR" sz="1400"/>
              <a:t>512</a:t>
            </a:r>
            <a:r>
              <a:rPr lang="ko-KR" altLang="en-US" sz="1400"/>
              <a:t>차원</a:t>
            </a:r>
            <a:r>
              <a:rPr lang="en-US" altLang="ko-KR" sz="1400"/>
              <a:t>(VGG</a:t>
            </a:r>
            <a:r>
              <a:rPr lang="ko-KR" altLang="en-US" sz="1400"/>
              <a:t>용</a:t>
            </a:r>
            <a:r>
              <a:rPr lang="en-US" altLang="ko-KR" sz="1400"/>
              <a:t>)</a:t>
            </a:r>
            <a:r>
              <a:rPr lang="ko-KR" altLang="en-US" sz="1400"/>
              <a:t>의 하위 차원 특징으로 매핑되고</a:t>
            </a:r>
            <a:r>
              <a:rPr lang="en-US" altLang="ko-KR" sz="1400"/>
              <a:t>, ReLU </a:t>
            </a:r>
            <a:r>
              <a:rPr lang="ko-KR" altLang="en-US" sz="1400"/>
              <a:t>활성화 함수를 거침</a:t>
            </a:r>
          </a:p>
        </p:txBody>
      </p:sp>
      <p:sp>
        <p:nvSpPr>
          <p:cNvPr id="3" name="제목 2">
            <a:extLst>
              <a:ext uri="{FF2B5EF4-FFF2-40B4-BE49-F238E27FC236}">
                <a16:creationId xmlns:a16="http://schemas.microsoft.com/office/drawing/2014/main" id="{02C235C0-BAFD-13D4-B523-FD3D2C3DEEA6}"/>
              </a:ext>
            </a:extLst>
          </p:cNvPr>
          <p:cNvSpPr>
            <a:spLocks noGrp="1"/>
          </p:cNvSpPr>
          <p:nvPr>
            <p:ph type="title"/>
          </p:nvPr>
        </p:nvSpPr>
        <p:spPr/>
        <p:txBody>
          <a:bodyPr/>
          <a:lstStyle/>
          <a:p>
            <a:r>
              <a:rPr lang="en-US" altLang="ko-KR">
                <a:latin typeface="PT Serif" panose="020A0603040505020204" pitchFamily="18" charset="0"/>
              </a:rPr>
              <a:t>3.1 Region Proposal Networks</a:t>
            </a:r>
            <a:endParaRPr lang="ko-KR" altLang="en-US"/>
          </a:p>
        </p:txBody>
      </p:sp>
    </p:spTree>
    <p:extLst>
      <p:ext uri="{BB962C8B-B14F-4D97-AF65-F5344CB8AC3E}">
        <p14:creationId xmlns:p14="http://schemas.microsoft.com/office/powerpoint/2010/main" val="297581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58F2E03D-B1D2-43DC-7D38-D1CF424980A1}"/>
              </a:ext>
            </a:extLst>
          </p:cNvPr>
          <p:cNvSpPr>
            <a:spLocks noGrp="1"/>
          </p:cNvSpPr>
          <p:nvPr>
            <p:ph type="body" sz="quarter" idx="10"/>
          </p:nvPr>
        </p:nvSpPr>
        <p:spPr>
          <a:xfrm>
            <a:off x="251520" y="692696"/>
            <a:ext cx="8568952" cy="4643438"/>
          </a:xfrm>
        </p:spPr>
        <p:txBody>
          <a:bodyPr/>
          <a:lstStyle/>
          <a:p>
            <a:pPr marL="0" indent="0">
              <a:lnSpc>
                <a:spcPct val="150000"/>
              </a:lnSpc>
              <a:buNone/>
            </a:pPr>
            <a:endParaRPr lang="en-US" altLang="ko-KR" sz="1400"/>
          </a:p>
          <a:p>
            <a:pPr>
              <a:lnSpc>
                <a:spcPct val="150000"/>
              </a:lnSpc>
              <a:buFont typeface="+mj-lt"/>
              <a:buAutoNum type="arabicPeriod" startAt="6"/>
            </a:pPr>
            <a:r>
              <a:rPr lang="ko-KR" altLang="en-US" sz="1400"/>
              <a:t>완전 연결 계층</a:t>
            </a:r>
            <a:r>
              <a:rPr lang="en-US" altLang="ko-KR" sz="1400"/>
              <a:t>: </a:t>
            </a:r>
            <a:r>
              <a:rPr lang="ko-KR" altLang="en-US" sz="1400"/>
              <a:t>이 특징은 두 개의 </a:t>
            </a:r>
            <a:r>
              <a:rPr lang="en-US" altLang="ko-KR" sz="1400"/>
              <a:t>sibling</a:t>
            </a:r>
            <a:r>
              <a:rPr lang="ko-KR" altLang="en-US" sz="1400"/>
              <a:t> 완전 연결 계층으로 전달되는데</a:t>
            </a:r>
            <a:r>
              <a:rPr lang="en-US" altLang="ko-KR" sz="1400"/>
              <a:t>, </a:t>
            </a:r>
            <a:r>
              <a:rPr lang="ko-KR" altLang="en-US" sz="1400"/>
              <a:t>하나는 박스 회귀</a:t>
            </a:r>
            <a:r>
              <a:rPr lang="en-US" altLang="ko-KR" sz="1400"/>
              <a:t>(reg) </a:t>
            </a:r>
            <a:r>
              <a:rPr lang="ko-KR" altLang="en-US" sz="1400"/>
              <a:t>계층이고 다른 하나는 박스 분류</a:t>
            </a:r>
            <a:r>
              <a:rPr lang="en-US" altLang="ko-KR" sz="1400"/>
              <a:t>(cls) </a:t>
            </a:r>
            <a:r>
              <a:rPr lang="ko-KR" altLang="en-US" sz="1400"/>
              <a:t>계층임</a:t>
            </a:r>
            <a:endParaRPr lang="en-US" altLang="ko-KR" sz="1400"/>
          </a:p>
          <a:p>
            <a:pPr marL="400050" lvl="1" indent="0">
              <a:lnSpc>
                <a:spcPct val="150000"/>
              </a:lnSpc>
              <a:buNone/>
            </a:pPr>
            <a:r>
              <a:rPr lang="en-US" altLang="ko-KR" sz="1400"/>
              <a:t>- </a:t>
            </a:r>
            <a:r>
              <a:rPr lang="ko-KR" altLang="en-US" sz="1400"/>
              <a:t>박스 회귀</a:t>
            </a:r>
            <a:r>
              <a:rPr lang="en-US" altLang="ko-KR" sz="1400"/>
              <a:t>(reg): </a:t>
            </a:r>
            <a:r>
              <a:rPr lang="ko-KR" altLang="en-US" sz="1400"/>
              <a:t>각 후보 영역의 위치와 크기를 조정하는 값들을 예측</a:t>
            </a:r>
            <a:r>
              <a:rPr lang="en-US" altLang="ko-KR" sz="1400"/>
              <a:t>. </a:t>
            </a:r>
            <a:r>
              <a:rPr lang="ko-KR" altLang="en-US" sz="1400"/>
              <a:t>이는 실제 객체가 존재할 것으로 예상되는 영역의 경계를 더 정확하게 만드는 데 사용됨</a:t>
            </a:r>
            <a:endParaRPr lang="en-US" altLang="ko-KR" sz="1400"/>
          </a:p>
          <a:p>
            <a:pPr marL="400050" lvl="1" indent="0">
              <a:lnSpc>
                <a:spcPct val="150000"/>
              </a:lnSpc>
              <a:buNone/>
            </a:pPr>
            <a:r>
              <a:rPr lang="en-US" altLang="ko-KR" sz="1400"/>
              <a:t>- </a:t>
            </a:r>
            <a:r>
              <a:rPr lang="ko-KR" altLang="en-US" sz="1400"/>
              <a:t>박스 분류</a:t>
            </a:r>
            <a:r>
              <a:rPr lang="en-US" altLang="ko-KR" sz="1400"/>
              <a:t>(cls): </a:t>
            </a:r>
            <a:r>
              <a:rPr lang="ko-KR" altLang="en-US" sz="1400"/>
              <a:t>각 후보 영역에 대해 객체가 존재할 확률을 계산</a:t>
            </a:r>
            <a:r>
              <a:rPr lang="en-US" altLang="ko-KR" sz="1400"/>
              <a:t>. </a:t>
            </a:r>
            <a:r>
              <a:rPr lang="ko-KR" altLang="en-US" sz="1400"/>
              <a:t>이 값은 객체의 </a:t>
            </a:r>
            <a:r>
              <a:rPr lang="en-US" altLang="ko-KR" sz="1400"/>
              <a:t>'</a:t>
            </a:r>
            <a:r>
              <a:rPr lang="ko-KR" altLang="en-US" sz="1400"/>
              <a:t>있음</a:t>
            </a:r>
            <a:r>
              <a:rPr lang="en-US" altLang="ko-KR" sz="1400"/>
              <a:t>' </a:t>
            </a:r>
            <a:r>
              <a:rPr lang="ko-KR" altLang="en-US" sz="1400"/>
              <a:t>또는 </a:t>
            </a:r>
            <a:r>
              <a:rPr lang="en-US" altLang="ko-KR" sz="1400"/>
              <a:t>'</a:t>
            </a:r>
            <a:r>
              <a:rPr lang="ko-KR" altLang="en-US" sz="1400"/>
              <a:t>없음</a:t>
            </a:r>
            <a:r>
              <a:rPr lang="en-US" altLang="ko-KR" sz="1400"/>
              <a:t>'</a:t>
            </a:r>
            <a:r>
              <a:rPr lang="ko-KR" altLang="en-US" sz="1400"/>
              <a:t>을 나타내는 점수로</a:t>
            </a:r>
            <a:r>
              <a:rPr lang="en-US" altLang="ko-KR" sz="1400"/>
              <a:t>, </a:t>
            </a:r>
            <a:r>
              <a:rPr lang="ko-KR" altLang="en-US" sz="1400"/>
              <a:t>객체 탐지의 신뢰도를 표현</a:t>
            </a:r>
            <a:endParaRPr lang="en-US" altLang="ko-KR" sz="1400"/>
          </a:p>
          <a:p>
            <a:pPr>
              <a:lnSpc>
                <a:spcPct val="150000"/>
              </a:lnSpc>
              <a:buFont typeface="+mj-lt"/>
              <a:buAutoNum type="arabicPeriod" startAt="6"/>
            </a:pPr>
            <a:endParaRPr lang="en-US" altLang="ko-KR" sz="400"/>
          </a:p>
          <a:p>
            <a:pPr>
              <a:lnSpc>
                <a:spcPct val="150000"/>
              </a:lnSpc>
              <a:buFont typeface="+mj-lt"/>
              <a:buAutoNum type="arabicPeriod" startAt="6"/>
            </a:pPr>
            <a:r>
              <a:rPr lang="ko-KR" altLang="en-US" sz="1400"/>
              <a:t>네트워크 아키텍처</a:t>
            </a:r>
            <a:r>
              <a:rPr lang="en-US" altLang="ko-KR" sz="1400"/>
              <a:t>: </a:t>
            </a:r>
            <a:r>
              <a:rPr lang="ko-KR" altLang="en-US" sz="1400"/>
              <a:t>이 아키텍처는 </a:t>
            </a:r>
            <a:r>
              <a:rPr lang="en-US" altLang="ko-KR" sz="1400"/>
              <a:t>n×n </a:t>
            </a:r>
            <a:r>
              <a:rPr lang="ko-KR" altLang="en-US" sz="1400"/>
              <a:t>합성곱 계층 다음에 두 개의 형제 </a:t>
            </a:r>
            <a:r>
              <a:rPr lang="en-US" altLang="ko-KR" sz="1400"/>
              <a:t>1×1 </a:t>
            </a:r>
            <a:r>
              <a:rPr lang="ko-KR" altLang="en-US" sz="1400"/>
              <a:t>합성곱 계층을 두어 구현되며</a:t>
            </a:r>
            <a:r>
              <a:rPr lang="en-US" altLang="ko-KR" sz="1400"/>
              <a:t>, </a:t>
            </a:r>
            <a:r>
              <a:rPr lang="ko-KR" altLang="en-US" sz="1400"/>
              <a:t>이는 </a:t>
            </a:r>
            <a:r>
              <a:rPr lang="en-US" altLang="ko-KR" sz="1400"/>
              <a:t>reg</a:t>
            </a:r>
            <a:r>
              <a:rPr lang="ko-KR" altLang="en-US" sz="1400"/>
              <a:t>와 </a:t>
            </a:r>
            <a:r>
              <a:rPr lang="en-US" altLang="ko-KR" sz="1400"/>
              <a:t>cls</a:t>
            </a:r>
            <a:r>
              <a:rPr lang="ko-KR" altLang="en-US" sz="1400"/>
              <a:t>에 각각 해당함</a:t>
            </a:r>
            <a:endParaRPr lang="en-US" altLang="ko-KR" sz="1400"/>
          </a:p>
          <a:p>
            <a:pPr>
              <a:lnSpc>
                <a:spcPct val="150000"/>
              </a:lnSpc>
              <a:buFont typeface="+mj-lt"/>
              <a:buAutoNum type="arabicPeriod" startAt="6"/>
            </a:pPr>
            <a:r>
              <a:rPr lang="ko-KR" altLang="en-US" sz="1400"/>
              <a:t>효과적인 수용 필드</a:t>
            </a:r>
            <a:r>
              <a:rPr lang="en-US" altLang="ko-KR" sz="1400"/>
              <a:t>: n = 3</a:t>
            </a:r>
            <a:r>
              <a:rPr lang="ko-KR" altLang="en-US" sz="1400"/>
              <a:t>을 사용하며</a:t>
            </a:r>
            <a:r>
              <a:rPr lang="en-US" altLang="ko-KR" sz="1400"/>
              <a:t>, </a:t>
            </a:r>
            <a:r>
              <a:rPr lang="ko-KR" altLang="en-US" sz="1400"/>
              <a:t>이는 입력 이미지에 대해 큰 효과적 수용 필드</a:t>
            </a:r>
            <a:r>
              <a:rPr lang="en-US" altLang="ko-KR" sz="1400"/>
              <a:t>(171 </a:t>
            </a:r>
            <a:r>
              <a:rPr lang="ko-KR" altLang="en-US" sz="1400"/>
              <a:t>픽셀 </a:t>
            </a:r>
            <a:r>
              <a:rPr lang="en-US" altLang="ko-KR" sz="1400"/>
              <a:t>for ZF, 228 </a:t>
            </a:r>
            <a:r>
              <a:rPr lang="ko-KR" altLang="en-US" sz="1400"/>
              <a:t>픽셀 </a:t>
            </a:r>
            <a:r>
              <a:rPr lang="en-US" altLang="ko-KR" sz="1400"/>
              <a:t>for VGG)</a:t>
            </a:r>
            <a:r>
              <a:rPr lang="ko-KR" altLang="en-US" sz="1400"/>
              <a:t>를 가짐</a:t>
            </a:r>
            <a:endParaRPr lang="en-US" altLang="ko-KR" sz="1400"/>
          </a:p>
          <a:p>
            <a:pPr>
              <a:lnSpc>
                <a:spcPct val="150000"/>
              </a:lnSpc>
              <a:buFont typeface="+mj-lt"/>
              <a:buAutoNum type="arabicPeriod" startAt="6"/>
            </a:pPr>
            <a:r>
              <a:rPr lang="ko-KR" altLang="en-US" sz="1400"/>
              <a:t>공간 위치에서의 계층 공유</a:t>
            </a:r>
            <a:r>
              <a:rPr lang="en-US" altLang="ko-KR" sz="1400"/>
              <a:t>: </a:t>
            </a:r>
            <a:r>
              <a:rPr lang="ko-KR" altLang="en-US" sz="1400"/>
              <a:t>미니 네트워크는 슬라이딩 윈도우 방식으로 작동하기 때문에</a:t>
            </a:r>
            <a:r>
              <a:rPr lang="en-US" altLang="ko-KR" sz="1400"/>
              <a:t>, </a:t>
            </a:r>
            <a:r>
              <a:rPr lang="ko-KR" altLang="en-US" sz="1400"/>
              <a:t>완전 연결 계층은 모든 공간 위치에 걸쳐 공유됨</a:t>
            </a:r>
            <a:endParaRPr lang="en-US" altLang="ko-KR" sz="1400"/>
          </a:p>
          <a:p>
            <a:pPr>
              <a:lnSpc>
                <a:spcPct val="150000"/>
              </a:lnSpc>
              <a:buFont typeface="+mj-lt"/>
              <a:buAutoNum type="arabicPeriod" startAt="6"/>
            </a:pPr>
            <a:endParaRPr lang="en-US" altLang="ko-KR" sz="200"/>
          </a:p>
          <a:p>
            <a:pPr marL="0" indent="0">
              <a:lnSpc>
                <a:spcPct val="150000"/>
              </a:lnSpc>
              <a:buNone/>
            </a:pPr>
            <a:r>
              <a:rPr lang="ko-KR" altLang="en-US" sz="1400"/>
              <a:t>이러한 구조를 통해 </a:t>
            </a:r>
            <a:r>
              <a:rPr lang="en-US" altLang="ko-KR" sz="1400"/>
              <a:t>RPN</a:t>
            </a:r>
            <a:r>
              <a:rPr lang="ko-KR" altLang="en-US" sz="1400"/>
              <a:t>은 효율적으로 이미지 내에서 객체의 후보 영역을 식별하고</a:t>
            </a:r>
            <a:r>
              <a:rPr lang="en-US" altLang="ko-KR" sz="1400"/>
              <a:t>, </a:t>
            </a:r>
          </a:p>
          <a:p>
            <a:pPr marL="0" indent="0">
              <a:lnSpc>
                <a:spcPct val="150000"/>
              </a:lnSpc>
              <a:buNone/>
            </a:pPr>
            <a:r>
              <a:rPr lang="ko-KR" altLang="en-US" sz="1400"/>
              <a:t>각 영역에 대한 객체 가능성 점수를 할당함</a:t>
            </a:r>
            <a:endParaRPr lang="en-US" altLang="ko-KR" sz="1400"/>
          </a:p>
        </p:txBody>
      </p:sp>
      <p:sp>
        <p:nvSpPr>
          <p:cNvPr id="3" name="제목 2">
            <a:extLst>
              <a:ext uri="{FF2B5EF4-FFF2-40B4-BE49-F238E27FC236}">
                <a16:creationId xmlns:a16="http://schemas.microsoft.com/office/drawing/2014/main" id="{02C235C0-BAFD-13D4-B523-FD3D2C3DEEA6}"/>
              </a:ext>
            </a:extLst>
          </p:cNvPr>
          <p:cNvSpPr>
            <a:spLocks noGrp="1"/>
          </p:cNvSpPr>
          <p:nvPr>
            <p:ph type="title"/>
          </p:nvPr>
        </p:nvSpPr>
        <p:spPr/>
        <p:txBody>
          <a:bodyPr/>
          <a:lstStyle/>
          <a:p>
            <a:r>
              <a:rPr lang="en-US" altLang="ko-KR">
                <a:latin typeface="PT Serif" panose="020A0603040505020204" pitchFamily="18" charset="0"/>
              </a:rPr>
              <a:t>3.1 Region Proposal Networks</a:t>
            </a:r>
            <a:endParaRPr lang="ko-KR" altLang="en-US"/>
          </a:p>
        </p:txBody>
      </p:sp>
    </p:spTree>
    <p:extLst>
      <p:ext uri="{BB962C8B-B14F-4D97-AF65-F5344CB8AC3E}">
        <p14:creationId xmlns:p14="http://schemas.microsoft.com/office/powerpoint/2010/main" val="143419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D648ECF2-84FA-50CE-5E35-3F06DF3FCF8A}"/>
              </a:ext>
            </a:extLst>
          </p:cNvPr>
          <p:cNvSpPr/>
          <p:nvPr/>
        </p:nvSpPr>
        <p:spPr>
          <a:xfrm>
            <a:off x="-1" y="5897463"/>
            <a:ext cx="1005259" cy="96053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endParaRPr lang="ko-KR" altLang="en-US" sz="1600" dirty="0">
              <a:solidFill>
                <a:schemeClr val="tx1"/>
              </a:solidFill>
              <a:latin typeface="휴먼매직체" pitchFamily="18" charset="-127"/>
              <a:ea typeface="휴먼매직체" pitchFamily="18" charset="-127"/>
            </a:endParaRPr>
          </a:p>
        </p:txBody>
      </p:sp>
      <p:sp>
        <p:nvSpPr>
          <p:cNvPr id="2" name="텍스트 개체 틀 1">
            <a:extLst>
              <a:ext uri="{FF2B5EF4-FFF2-40B4-BE49-F238E27FC236}">
                <a16:creationId xmlns:a16="http://schemas.microsoft.com/office/drawing/2014/main" id="{D48F467E-2794-F626-5666-591E8C51A77C}"/>
              </a:ext>
            </a:extLst>
          </p:cNvPr>
          <p:cNvSpPr>
            <a:spLocks noGrp="1"/>
          </p:cNvSpPr>
          <p:nvPr>
            <p:ph type="body" sz="quarter" idx="10"/>
          </p:nvPr>
        </p:nvSpPr>
        <p:spPr>
          <a:xfrm>
            <a:off x="253676" y="3861048"/>
            <a:ext cx="8636648" cy="2640731"/>
          </a:xfrm>
        </p:spPr>
        <p:txBody>
          <a:bodyPr/>
          <a:lstStyle/>
          <a:p>
            <a:r>
              <a:rPr lang="en-US" altLang="ko-KR" sz="1400"/>
              <a:t>Selective search</a:t>
            </a:r>
            <a:r>
              <a:rPr lang="ko-KR" altLang="en-US" sz="1400"/>
              <a:t>를 통해 </a:t>
            </a:r>
            <a:r>
              <a:rPr lang="en-US" altLang="ko-KR" sz="1400"/>
              <a:t>region proposal</a:t>
            </a:r>
            <a:r>
              <a:rPr lang="ko-KR" altLang="en-US" sz="1400"/>
              <a:t>을 추출하지 않을 경우</a:t>
            </a:r>
            <a:r>
              <a:rPr lang="en-US" altLang="ko-KR" sz="1400"/>
              <a:t>, </a:t>
            </a:r>
            <a:r>
              <a:rPr lang="ko-KR" altLang="en-US" sz="1400"/>
              <a:t>원본 이미지를 일정 간격의 </a:t>
            </a:r>
            <a:r>
              <a:rPr lang="en-US" altLang="ko-KR" sz="1400"/>
              <a:t>grid</a:t>
            </a:r>
            <a:r>
              <a:rPr lang="ko-KR" altLang="en-US" sz="1400"/>
              <a:t>로 나눠 각 </a:t>
            </a:r>
            <a:r>
              <a:rPr lang="en-US" altLang="ko-KR" sz="1400"/>
              <a:t>grid cell</a:t>
            </a:r>
            <a:r>
              <a:rPr lang="ko-KR" altLang="en-US" sz="1400"/>
              <a:t>을 </a:t>
            </a:r>
            <a:r>
              <a:rPr lang="en-US" altLang="ko-KR" sz="1400"/>
              <a:t>bounding box</a:t>
            </a:r>
            <a:r>
              <a:rPr lang="ko-KR" altLang="en-US" sz="1400"/>
              <a:t>로 간주하여 </a:t>
            </a:r>
            <a:r>
              <a:rPr lang="en-US" altLang="ko-KR" sz="1400"/>
              <a:t>feature map</a:t>
            </a:r>
            <a:r>
              <a:rPr lang="ko-KR" altLang="en-US" sz="1400"/>
              <a:t>에 </a:t>
            </a:r>
            <a:r>
              <a:rPr lang="en-US" altLang="ko-KR" sz="1400"/>
              <a:t>encode</a:t>
            </a:r>
            <a:r>
              <a:rPr lang="ko-KR" altLang="en-US" sz="1400"/>
              <a:t>하는 </a:t>
            </a:r>
            <a:r>
              <a:rPr lang="en-US" altLang="ko-KR" sz="1400"/>
              <a:t>Dense Sampling </a:t>
            </a:r>
            <a:r>
              <a:rPr lang="ko-KR" altLang="en-US" sz="1400"/>
              <a:t>방식을 사용</a:t>
            </a:r>
            <a:r>
              <a:rPr lang="en-US" altLang="ko-KR" sz="1400"/>
              <a:t>. </a:t>
            </a:r>
            <a:r>
              <a:rPr lang="ko-KR" altLang="en-US" sz="1400"/>
              <a:t>이같은 경우 </a:t>
            </a:r>
            <a:r>
              <a:rPr lang="en-US" altLang="ko-KR" sz="1400"/>
              <a:t>sub-sampling ratio</a:t>
            </a:r>
            <a:r>
              <a:rPr lang="ko-KR" altLang="en-US" sz="1400"/>
              <a:t>를 기준으로 </a:t>
            </a:r>
            <a:r>
              <a:rPr lang="en-US" altLang="ko-KR" sz="1400"/>
              <a:t>grid</a:t>
            </a:r>
            <a:r>
              <a:rPr lang="ko-KR" altLang="en-US" sz="1400"/>
              <a:t>를 나누게 됨</a:t>
            </a:r>
            <a:r>
              <a:rPr lang="en-US" altLang="ko-KR" sz="1400"/>
              <a:t>. </a:t>
            </a:r>
            <a:r>
              <a:rPr lang="ko-KR" altLang="en-US" sz="1400"/>
              <a:t>가령 원본 이미지의 크기가 </a:t>
            </a:r>
            <a:r>
              <a:rPr lang="en-US" altLang="ko-KR" sz="1400"/>
              <a:t>800x800</a:t>
            </a:r>
            <a:r>
              <a:rPr lang="ko-KR" altLang="en-US" sz="1400"/>
              <a:t>이며</a:t>
            </a:r>
            <a:r>
              <a:rPr lang="en-US" altLang="ko-KR" sz="1400"/>
              <a:t>, sub-sampling ratio</a:t>
            </a:r>
            <a:r>
              <a:rPr lang="ko-KR" altLang="en-US" sz="1400"/>
              <a:t>가 </a:t>
            </a:r>
            <a:r>
              <a:rPr lang="en-US" altLang="ko-KR" sz="1400"/>
              <a:t>1/100</a:t>
            </a:r>
            <a:r>
              <a:rPr lang="ko-KR" altLang="en-US" sz="1400"/>
              <a:t>이라고 할 때</a:t>
            </a:r>
            <a:r>
              <a:rPr lang="en-US" altLang="ko-KR" sz="1400"/>
              <a:t>, CNN </a:t>
            </a:r>
            <a:r>
              <a:rPr lang="ko-KR" altLang="en-US" sz="1400"/>
              <a:t>모델에 입력시켜 얻은 최종 </a:t>
            </a:r>
            <a:r>
              <a:rPr lang="en-US" altLang="ko-KR" sz="1400"/>
              <a:t>feature map</a:t>
            </a:r>
            <a:r>
              <a:rPr lang="ko-KR" altLang="en-US" sz="1400"/>
              <a:t>의 크기는 </a:t>
            </a:r>
            <a:r>
              <a:rPr lang="en-US" altLang="ko-KR" sz="1400"/>
              <a:t>8x8(800x1/100)</a:t>
            </a:r>
            <a:r>
              <a:rPr lang="ko-KR" altLang="en-US" sz="1400"/>
              <a:t>가 됨</a:t>
            </a:r>
            <a:r>
              <a:rPr lang="en-US" altLang="ko-KR" sz="1400"/>
              <a:t>. </a:t>
            </a:r>
            <a:r>
              <a:rPr lang="ko-KR" altLang="en-US" sz="1400"/>
              <a:t>여기서 </a:t>
            </a:r>
            <a:r>
              <a:rPr lang="en-US" altLang="ko-KR" sz="1400"/>
              <a:t>feature map</a:t>
            </a:r>
            <a:r>
              <a:rPr lang="ko-KR" altLang="en-US" sz="1400"/>
              <a:t>의 각 </a:t>
            </a:r>
            <a:r>
              <a:rPr lang="en-US" altLang="ko-KR" sz="1400"/>
              <a:t>cell</a:t>
            </a:r>
            <a:r>
              <a:rPr lang="ko-KR" altLang="en-US" sz="1400"/>
              <a:t>은 원본 이미지의 </a:t>
            </a:r>
            <a:r>
              <a:rPr lang="en-US" altLang="ko-KR" sz="1400"/>
              <a:t>100x100</a:t>
            </a:r>
            <a:r>
              <a:rPr lang="ko-KR" altLang="en-US" sz="1400"/>
              <a:t>만큼의 영역에 대한 정보를 함축하고 있다고 할 수 있음</a:t>
            </a:r>
            <a:r>
              <a:rPr lang="en-US" altLang="ko-KR" sz="1400"/>
              <a:t>. </a:t>
            </a:r>
            <a:r>
              <a:rPr lang="ko-KR" altLang="en-US" sz="1400"/>
              <a:t>원본 이미지에서는 </a:t>
            </a:r>
            <a:r>
              <a:rPr lang="en-US" altLang="ko-KR" sz="1400"/>
              <a:t>8x8</a:t>
            </a:r>
            <a:r>
              <a:rPr lang="ko-KR" altLang="en-US" sz="1400"/>
              <a:t>개만큼의 </a:t>
            </a:r>
            <a:r>
              <a:rPr lang="en-US" altLang="ko-KR" sz="1400"/>
              <a:t>bounding box</a:t>
            </a:r>
            <a:r>
              <a:rPr lang="ko-KR" altLang="en-US" sz="1400"/>
              <a:t>가 생성된다고 볼 수 있음</a:t>
            </a:r>
            <a:endParaRPr lang="en-US" altLang="ko-KR" sz="1400"/>
          </a:p>
          <a:p>
            <a:endParaRPr lang="en-US" altLang="ko-KR" sz="1400"/>
          </a:p>
          <a:p>
            <a:r>
              <a:rPr lang="ko-KR" altLang="en-US" sz="1400"/>
              <a:t>이처럼 고정된 크기</a:t>
            </a:r>
            <a:r>
              <a:rPr lang="en-US" altLang="ko-KR" sz="1400"/>
              <a:t>(fixed size)</a:t>
            </a:r>
            <a:r>
              <a:rPr lang="ko-KR" altLang="en-US" sz="1400"/>
              <a:t>의 </a:t>
            </a:r>
            <a:r>
              <a:rPr lang="en-US" altLang="ko-KR" sz="1400"/>
              <a:t>bounding box</a:t>
            </a:r>
            <a:r>
              <a:rPr lang="ko-KR" altLang="en-US" sz="1400"/>
              <a:t>를 사용할 경우</a:t>
            </a:r>
            <a:r>
              <a:rPr lang="en-US" altLang="ko-KR" sz="1400"/>
              <a:t>, </a:t>
            </a:r>
            <a:r>
              <a:rPr lang="ko-KR" altLang="en-US" sz="1400"/>
              <a:t>다양한 크기의 객체를 포착하지 못할 수 있다는 문제</a:t>
            </a:r>
            <a:r>
              <a:rPr lang="en-US" altLang="ko-KR" sz="1400"/>
              <a:t>. </a:t>
            </a:r>
            <a:r>
              <a:rPr lang="ko-KR" altLang="en-US" sz="1400"/>
              <a:t>본 논문에서는 이러한 문제를 해결하고자 지정한 위치에 사전에 정의한 서로 다른 크기</a:t>
            </a:r>
            <a:r>
              <a:rPr lang="en-US" altLang="ko-KR" sz="1400"/>
              <a:t>(scale)</a:t>
            </a:r>
            <a:r>
              <a:rPr lang="ko-KR" altLang="en-US" sz="1400"/>
              <a:t>와 가로세로비</a:t>
            </a:r>
            <a:r>
              <a:rPr lang="en-US" altLang="ko-KR" sz="1400"/>
              <a:t>(aspect ratio)</a:t>
            </a:r>
            <a:r>
              <a:rPr lang="ko-KR" altLang="en-US" sz="1400"/>
              <a:t>를 가지는 </a:t>
            </a:r>
            <a:r>
              <a:rPr lang="en-US" altLang="ko-KR" sz="1400"/>
              <a:t>bounding box</a:t>
            </a:r>
            <a:r>
              <a:rPr lang="ko-KR" altLang="en-US" sz="1400"/>
              <a:t>인 </a:t>
            </a:r>
            <a:r>
              <a:rPr lang="en-US" altLang="ko-KR" sz="1400"/>
              <a:t>Anchor box</a:t>
            </a:r>
            <a:r>
              <a:rPr lang="ko-KR" altLang="en-US" sz="1400"/>
              <a:t>를 생성하여 다양한 크기의 객체를 포착하는 방법을 제시</a:t>
            </a:r>
            <a:r>
              <a:rPr lang="en-US" altLang="ko-KR" sz="1400"/>
              <a:t>. </a:t>
            </a:r>
            <a:r>
              <a:rPr lang="ko-KR" altLang="en-US" sz="1400"/>
              <a:t>논문에서 </a:t>
            </a:r>
            <a:r>
              <a:rPr lang="en-US" altLang="ko-KR" sz="1400"/>
              <a:t>3</a:t>
            </a:r>
            <a:r>
              <a:rPr lang="ko-KR" altLang="en-US" sz="1400"/>
              <a:t>가지 </a:t>
            </a:r>
            <a:r>
              <a:rPr lang="en-US" altLang="ko-KR" sz="1400"/>
              <a:t>scale([128, 256, 512])</a:t>
            </a:r>
            <a:r>
              <a:rPr lang="ko-KR" altLang="en-US" sz="1400"/>
              <a:t>과 </a:t>
            </a:r>
            <a:r>
              <a:rPr lang="en-US" altLang="ko-KR" sz="1400"/>
              <a:t>3</a:t>
            </a:r>
            <a:r>
              <a:rPr lang="ko-KR" altLang="en-US" sz="1400"/>
              <a:t>가지 </a:t>
            </a:r>
            <a:r>
              <a:rPr lang="en-US" altLang="ko-KR" sz="1400"/>
              <a:t>aspect ratio([1:1, 1:2, 2:1])</a:t>
            </a:r>
            <a:r>
              <a:rPr lang="ko-KR" altLang="en-US" sz="1400"/>
              <a:t>를 가지는 총 </a:t>
            </a:r>
            <a:r>
              <a:rPr lang="en-US" altLang="ko-KR" sz="1400"/>
              <a:t>9</a:t>
            </a:r>
            <a:r>
              <a:rPr lang="ko-KR" altLang="en-US" sz="1400"/>
              <a:t>개의 서로 다른 </a:t>
            </a:r>
            <a:r>
              <a:rPr lang="en-US" altLang="ko-KR" sz="1400"/>
              <a:t>anchor box</a:t>
            </a:r>
            <a:r>
              <a:rPr lang="ko-KR" altLang="en-US" sz="1400"/>
              <a:t>를 사전에 정의</a:t>
            </a:r>
            <a:r>
              <a:rPr lang="en-US" altLang="ko-KR" sz="1400"/>
              <a:t>(pre-define)</a:t>
            </a:r>
            <a:endParaRPr lang="ko-KR" altLang="en-US" sz="1400"/>
          </a:p>
        </p:txBody>
      </p:sp>
      <p:sp>
        <p:nvSpPr>
          <p:cNvPr id="3" name="제목 2">
            <a:extLst>
              <a:ext uri="{FF2B5EF4-FFF2-40B4-BE49-F238E27FC236}">
                <a16:creationId xmlns:a16="http://schemas.microsoft.com/office/drawing/2014/main" id="{8A5FAC34-5244-9BA3-3933-299A4AB141D0}"/>
              </a:ext>
            </a:extLst>
          </p:cNvPr>
          <p:cNvSpPr>
            <a:spLocks noGrp="1"/>
          </p:cNvSpPr>
          <p:nvPr>
            <p:ph type="title"/>
          </p:nvPr>
        </p:nvSpPr>
        <p:spPr/>
        <p:txBody>
          <a:bodyPr/>
          <a:lstStyle/>
          <a:p>
            <a:r>
              <a:rPr lang="en-US" altLang="ko-KR">
                <a:latin typeface="PT Serif" panose="020A0603040505020204" pitchFamily="18" charset="0"/>
              </a:rPr>
              <a:t>3.1.1 Anchors</a:t>
            </a:r>
            <a:endParaRPr lang="ko-KR" altLang="en-US"/>
          </a:p>
        </p:txBody>
      </p:sp>
      <p:pic>
        <p:nvPicPr>
          <p:cNvPr id="1026" name="Picture 2">
            <a:extLst>
              <a:ext uri="{FF2B5EF4-FFF2-40B4-BE49-F238E27FC236}">
                <a16:creationId xmlns:a16="http://schemas.microsoft.com/office/drawing/2014/main" id="{865E12D7-F975-C259-A72E-7E8F9BA3E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96752"/>
            <a:ext cx="4824536" cy="2714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659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5BC52BA-AB48-CE23-9967-6ED787C3A1C5}"/>
              </a:ext>
            </a:extLst>
          </p:cNvPr>
          <p:cNvSpPr>
            <a:spLocks noGrp="1"/>
          </p:cNvSpPr>
          <p:nvPr>
            <p:ph type="body" sz="quarter" idx="10"/>
          </p:nvPr>
        </p:nvSpPr>
        <p:spPr>
          <a:xfrm>
            <a:off x="357187" y="4221089"/>
            <a:ext cx="8429625" cy="2016224"/>
          </a:xfrm>
        </p:spPr>
        <p:txBody>
          <a:bodyPr/>
          <a:lstStyle/>
          <a:p>
            <a:pPr marL="0" indent="0">
              <a:buNone/>
            </a:pPr>
            <a:r>
              <a:rPr lang="en-US" altLang="ko-KR" sz="1400"/>
              <a:t>anchor box</a:t>
            </a:r>
            <a:r>
              <a:rPr lang="ko-KR" altLang="en-US" sz="1400"/>
              <a:t>는 원본 이미지의 각 </a:t>
            </a:r>
            <a:r>
              <a:rPr lang="en-US" altLang="ko-KR" sz="1400"/>
              <a:t>grid cell</a:t>
            </a:r>
            <a:r>
              <a:rPr lang="ko-KR" altLang="en-US" sz="1400"/>
              <a:t>의 중심을 기준으로 생성</a:t>
            </a:r>
            <a:endParaRPr lang="en-US" altLang="ko-KR" sz="1400"/>
          </a:p>
          <a:p>
            <a:pPr marL="0" indent="0">
              <a:buNone/>
            </a:pPr>
            <a:r>
              <a:rPr lang="ko-KR" altLang="en-US" sz="1400"/>
              <a:t>본 이미지에서 </a:t>
            </a:r>
            <a:r>
              <a:rPr lang="en-US" altLang="ko-KR" sz="1400"/>
              <a:t>sub-sampling ratio</a:t>
            </a:r>
            <a:r>
              <a:rPr lang="ko-KR" altLang="en-US" sz="1400"/>
              <a:t>를 기준으로 </a:t>
            </a:r>
            <a:r>
              <a:rPr lang="en-US" altLang="ko-KR" sz="1400"/>
              <a:t>anchor box</a:t>
            </a:r>
            <a:r>
              <a:rPr lang="ko-KR" altLang="en-US" sz="1400"/>
              <a:t>를 생성하는 기준점인 </a:t>
            </a:r>
            <a:r>
              <a:rPr lang="en-US" altLang="ko-KR" sz="1400"/>
              <a:t>anchor</a:t>
            </a:r>
            <a:r>
              <a:rPr lang="ko-KR" altLang="en-US" sz="1400"/>
              <a:t>를 고정</a:t>
            </a:r>
            <a:endParaRPr lang="en-US" altLang="ko-KR" sz="1400"/>
          </a:p>
          <a:p>
            <a:pPr marL="0" indent="0">
              <a:buNone/>
            </a:pPr>
            <a:r>
              <a:rPr lang="ko-KR" altLang="en-US" sz="1400"/>
              <a:t>이 </a:t>
            </a:r>
            <a:r>
              <a:rPr lang="en-US" altLang="ko-KR" sz="1400"/>
              <a:t>anchor</a:t>
            </a:r>
            <a:r>
              <a:rPr lang="ko-KR" altLang="en-US" sz="1400"/>
              <a:t>를 기준으로 사전에 정의한 </a:t>
            </a:r>
            <a:r>
              <a:rPr lang="en-US" altLang="ko-KR" sz="1400"/>
              <a:t>anchor box 9</a:t>
            </a:r>
            <a:r>
              <a:rPr lang="ko-KR" altLang="en-US" sz="1400"/>
              <a:t>개를 생성</a:t>
            </a:r>
            <a:endParaRPr lang="en-US" altLang="ko-KR" sz="1400"/>
          </a:p>
          <a:p>
            <a:pPr marL="0" indent="0">
              <a:buNone/>
            </a:pPr>
            <a:r>
              <a:rPr lang="ko-KR" altLang="en-US" sz="1400"/>
              <a:t>위의 그림에서 원본 이미지의 크기는 </a:t>
            </a:r>
            <a:r>
              <a:rPr lang="en-US" altLang="ko-KR" sz="1400"/>
              <a:t>600x800</a:t>
            </a:r>
            <a:r>
              <a:rPr lang="ko-KR" altLang="en-US" sz="1400"/>
              <a:t>이며</a:t>
            </a:r>
            <a:r>
              <a:rPr lang="en-US" altLang="ko-KR" sz="1400"/>
              <a:t>, sub-sampling ratio=1/16 </a:t>
            </a:r>
          </a:p>
          <a:p>
            <a:pPr marL="0" indent="0">
              <a:buNone/>
            </a:pPr>
            <a:r>
              <a:rPr lang="ko-KR" altLang="en-US" sz="1400"/>
              <a:t>이 때 </a:t>
            </a:r>
            <a:r>
              <a:rPr lang="en-US" altLang="ko-KR" sz="1400"/>
              <a:t>anchor</a:t>
            </a:r>
            <a:r>
              <a:rPr lang="ko-KR" altLang="en-US" sz="1400"/>
              <a:t>가 생성되는 수는 </a:t>
            </a:r>
            <a:r>
              <a:rPr lang="en-US" altLang="ko-KR" sz="1400"/>
              <a:t>1900(=600/16 x 800/16)</a:t>
            </a:r>
            <a:r>
              <a:rPr lang="ko-KR" altLang="en-US" sz="1400"/>
              <a:t>이며</a:t>
            </a:r>
            <a:r>
              <a:rPr lang="en-US" altLang="ko-KR" sz="1400"/>
              <a:t>, anchor box</a:t>
            </a:r>
            <a:r>
              <a:rPr lang="ko-KR" altLang="en-US" sz="1400"/>
              <a:t>는 총 </a:t>
            </a:r>
            <a:r>
              <a:rPr lang="en-US" altLang="ko-KR" sz="1400"/>
              <a:t>17100(=1900 x 9)</a:t>
            </a:r>
            <a:r>
              <a:rPr lang="ko-KR" altLang="en-US" sz="1400"/>
              <a:t>개가 생성</a:t>
            </a:r>
            <a:endParaRPr lang="en-US" altLang="ko-KR" sz="1400"/>
          </a:p>
          <a:p>
            <a:pPr marL="0" indent="0">
              <a:buNone/>
            </a:pPr>
            <a:r>
              <a:rPr lang="ko-KR" altLang="en-US" sz="1400"/>
              <a:t>이같은 방식을 사용할 경우</a:t>
            </a:r>
            <a:r>
              <a:rPr lang="en-US" altLang="ko-KR" sz="1400"/>
              <a:t>, </a:t>
            </a:r>
            <a:r>
              <a:rPr lang="ko-KR" altLang="en-US" sz="1400"/>
              <a:t>기존에 고정된 크기의 </a:t>
            </a:r>
            <a:r>
              <a:rPr lang="en-US" altLang="ko-KR" sz="1400"/>
              <a:t>bounding box</a:t>
            </a:r>
            <a:r>
              <a:rPr lang="ko-KR" altLang="en-US" sz="1400"/>
              <a:t>를 사용할 때보다 </a:t>
            </a:r>
            <a:r>
              <a:rPr lang="en-US" altLang="ko-KR" sz="1400"/>
              <a:t>9</a:t>
            </a:r>
            <a:r>
              <a:rPr lang="ko-KR" altLang="en-US" sz="1400"/>
              <a:t>배 많은 </a:t>
            </a:r>
            <a:r>
              <a:rPr lang="en-US" altLang="ko-KR" sz="1400"/>
              <a:t>bounding box</a:t>
            </a:r>
            <a:r>
              <a:rPr lang="ko-KR" altLang="en-US" sz="1400"/>
              <a:t>를 생성하며</a:t>
            </a:r>
            <a:r>
              <a:rPr lang="en-US" altLang="ko-KR" sz="1400"/>
              <a:t>, </a:t>
            </a:r>
            <a:r>
              <a:rPr lang="ko-KR" altLang="en-US" sz="1400"/>
              <a:t>보다 다양한 크기의 객체를 포착하는 것이 가능</a:t>
            </a:r>
            <a:endParaRPr lang="en-US" altLang="ko-KR" sz="1400"/>
          </a:p>
          <a:p>
            <a:endParaRPr lang="en-US" altLang="ko-KR"/>
          </a:p>
          <a:p>
            <a:pPr marL="0" indent="0">
              <a:buNone/>
            </a:pPr>
            <a:r>
              <a:rPr lang="en-US" altLang="ko-KR"/>
              <a:t> </a:t>
            </a:r>
            <a:endParaRPr lang="ko-KR" altLang="en-US"/>
          </a:p>
        </p:txBody>
      </p:sp>
      <p:sp>
        <p:nvSpPr>
          <p:cNvPr id="3" name="제목 2">
            <a:extLst>
              <a:ext uri="{FF2B5EF4-FFF2-40B4-BE49-F238E27FC236}">
                <a16:creationId xmlns:a16="http://schemas.microsoft.com/office/drawing/2014/main" id="{3E062513-C23F-CC80-BFDA-005DF0157467}"/>
              </a:ext>
            </a:extLst>
          </p:cNvPr>
          <p:cNvSpPr>
            <a:spLocks noGrp="1"/>
          </p:cNvSpPr>
          <p:nvPr>
            <p:ph type="title"/>
          </p:nvPr>
        </p:nvSpPr>
        <p:spPr/>
        <p:txBody>
          <a:bodyPr/>
          <a:lstStyle/>
          <a:p>
            <a:r>
              <a:rPr lang="en-US" altLang="ko-KR">
                <a:latin typeface="PT Serif" panose="020A0603040505020204" pitchFamily="18" charset="0"/>
              </a:rPr>
              <a:t>3.1.1 Anchors</a:t>
            </a:r>
            <a:endParaRPr lang="ko-KR" altLang="en-US"/>
          </a:p>
        </p:txBody>
      </p:sp>
      <p:pic>
        <p:nvPicPr>
          <p:cNvPr id="2050" name="Picture 2">
            <a:extLst>
              <a:ext uri="{FF2B5EF4-FFF2-40B4-BE49-F238E27FC236}">
                <a16:creationId xmlns:a16="http://schemas.microsoft.com/office/drawing/2014/main" id="{9014887D-8653-F972-7AC7-0A2020342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1" y="1196752"/>
            <a:ext cx="4763367" cy="302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3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9F2874F-8A4A-5074-EF98-7093319E232B}"/>
              </a:ext>
            </a:extLst>
          </p:cNvPr>
          <p:cNvSpPr>
            <a:spLocks noGrp="1"/>
          </p:cNvSpPr>
          <p:nvPr>
            <p:ph type="body" sz="quarter" idx="10"/>
          </p:nvPr>
        </p:nvSpPr>
        <p:spPr>
          <a:xfrm>
            <a:off x="357187" y="1124744"/>
            <a:ext cx="8429625" cy="5184576"/>
          </a:xfrm>
        </p:spPr>
        <p:txBody>
          <a:bodyPr/>
          <a:lstStyle/>
          <a:p>
            <a:pPr marL="0" indent="0">
              <a:lnSpc>
                <a:spcPct val="150000"/>
              </a:lnSpc>
              <a:buNone/>
            </a:pPr>
            <a:r>
              <a:rPr lang="en-US" altLang="ko-KR" sz="1200"/>
              <a:t>At each sliding-window location, we simultaneously</a:t>
            </a:r>
            <a:r>
              <a:rPr lang="ko-KR" altLang="en-US" sz="1200"/>
              <a:t>동시에</a:t>
            </a:r>
            <a:r>
              <a:rPr lang="en-US" altLang="ko-KR" sz="1200"/>
              <a:t> predict multiple region proposals, </a:t>
            </a:r>
          </a:p>
          <a:p>
            <a:pPr marL="0" indent="0">
              <a:lnSpc>
                <a:spcPct val="150000"/>
              </a:lnSpc>
              <a:buNone/>
            </a:pPr>
            <a:r>
              <a:rPr lang="ko-KR" altLang="en-US" sz="1200"/>
              <a:t>각 슬라이딩 윈도우 위치에서</a:t>
            </a:r>
            <a:r>
              <a:rPr lang="en-US" altLang="ko-KR" sz="1200"/>
              <a:t>,</a:t>
            </a:r>
            <a:r>
              <a:rPr lang="ko-KR" altLang="en-US" sz="1200"/>
              <a:t> 동시에 여러 </a:t>
            </a:r>
            <a:r>
              <a:rPr lang="en-US" altLang="ko-KR" sz="1200"/>
              <a:t>region proposal</a:t>
            </a:r>
            <a:r>
              <a:rPr lang="ko-KR" altLang="en-US" sz="1200"/>
              <a:t>을 예측</a:t>
            </a:r>
            <a:endParaRPr lang="en-US" altLang="ko-KR" sz="1200"/>
          </a:p>
          <a:p>
            <a:pPr marL="0" indent="0">
              <a:lnSpc>
                <a:spcPct val="150000"/>
              </a:lnSpc>
              <a:buNone/>
            </a:pPr>
            <a:r>
              <a:rPr lang="en-US" altLang="ko-KR" sz="1200"/>
              <a:t>where the number of maximum possible proposals for each location is denoted as k. </a:t>
            </a:r>
          </a:p>
          <a:p>
            <a:pPr marL="0" indent="0">
              <a:lnSpc>
                <a:spcPct val="150000"/>
              </a:lnSpc>
              <a:buNone/>
            </a:pPr>
            <a:r>
              <a:rPr lang="en-US" altLang="ko-KR" sz="1200"/>
              <a:t>k</a:t>
            </a:r>
            <a:r>
              <a:rPr lang="ko-KR" altLang="en-US" sz="1200"/>
              <a:t> </a:t>
            </a:r>
            <a:r>
              <a:rPr lang="en-US" altLang="ko-KR" sz="1200"/>
              <a:t>:</a:t>
            </a:r>
            <a:r>
              <a:rPr lang="ko-KR" altLang="en-US" sz="1200"/>
              <a:t> 각 위치에서 가능한 최대 </a:t>
            </a:r>
            <a:r>
              <a:rPr lang="en-US" altLang="ko-KR" sz="1200"/>
              <a:t>proposal</a:t>
            </a:r>
            <a:r>
              <a:rPr lang="ko-KR" altLang="en-US" sz="1200"/>
              <a:t> 수</a:t>
            </a:r>
            <a:endParaRPr lang="en-US" altLang="ko-KR" sz="1200"/>
          </a:p>
          <a:p>
            <a:pPr marL="0" indent="0">
              <a:lnSpc>
                <a:spcPct val="150000"/>
              </a:lnSpc>
              <a:buNone/>
            </a:pPr>
            <a:r>
              <a:rPr lang="en-US" altLang="ko-KR" sz="1200"/>
              <a:t>So the reg layer has 4k outputs encoding the coordinates of k boxes, </a:t>
            </a:r>
          </a:p>
          <a:p>
            <a:pPr marL="0" indent="0">
              <a:lnSpc>
                <a:spcPct val="150000"/>
              </a:lnSpc>
              <a:buNone/>
            </a:pPr>
            <a:r>
              <a:rPr lang="ko-KR" altLang="en-US" sz="1200" b="0" i="0">
                <a:effectLst/>
              </a:rPr>
              <a:t>따라서 </a:t>
            </a:r>
            <a:r>
              <a:rPr lang="en-US" altLang="ko-KR" sz="1200" b="0" i="0">
                <a:effectLst/>
              </a:rPr>
              <a:t>reg </a:t>
            </a:r>
            <a:r>
              <a:rPr lang="ko-KR" altLang="en-US" sz="1200" b="0" i="0">
                <a:effectLst/>
              </a:rPr>
              <a:t>레이어는 </a:t>
            </a:r>
            <a:r>
              <a:rPr lang="en-US" altLang="ko-KR" sz="1200" b="0" i="0">
                <a:effectLst/>
              </a:rPr>
              <a:t>k </a:t>
            </a:r>
            <a:r>
              <a:rPr lang="ko-KR" altLang="en-US" sz="1200" b="0" i="0">
                <a:effectLst/>
              </a:rPr>
              <a:t>상자의 좌표를 인코딩하는 </a:t>
            </a:r>
            <a:r>
              <a:rPr lang="en-US" altLang="ko-KR" sz="1200" b="0" i="0">
                <a:effectLst/>
              </a:rPr>
              <a:t>4k </a:t>
            </a:r>
            <a:r>
              <a:rPr lang="ko-KR" altLang="en-US" sz="1200" b="0" i="0">
                <a:effectLst/>
              </a:rPr>
              <a:t>출력을 가지고 있고</a:t>
            </a:r>
            <a:r>
              <a:rPr lang="en-US" altLang="ko-KR" sz="1400" b="0" i="0">
                <a:effectLst/>
              </a:rPr>
              <a:t>, </a:t>
            </a:r>
          </a:p>
          <a:p>
            <a:pPr marL="0" indent="0">
              <a:lnSpc>
                <a:spcPct val="150000"/>
              </a:lnSpc>
              <a:buNone/>
            </a:pPr>
            <a:r>
              <a:rPr lang="en-US" altLang="ko-KR" sz="1200"/>
              <a:t>and the cls layer outputs 2k scores that estimate probability of object or not object for each proposal</a:t>
            </a:r>
          </a:p>
          <a:p>
            <a:pPr marL="0" indent="0">
              <a:lnSpc>
                <a:spcPct val="150000"/>
              </a:lnSpc>
              <a:buNone/>
            </a:pPr>
            <a:r>
              <a:rPr lang="en-US" altLang="ko-KR" sz="1200"/>
              <a:t>cls </a:t>
            </a:r>
            <a:r>
              <a:rPr lang="ko-KR" altLang="en-US" sz="1200"/>
              <a:t>레이어는 각 제안에 대해 객체 또는 비객체일 확률을 추정하는 </a:t>
            </a:r>
            <a:r>
              <a:rPr lang="en-US" altLang="ko-KR" sz="1200"/>
              <a:t>2k </a:t>
            </a:r>
            <a:r>
              <a:rPr lang="ko-KR" altLang="en-US" sz="1200"/>
              <a:t>점수를 출력</a:t>
            </a:r>
            <a:endParaRPr lang="en-US" altLang="ko-KR" sz="1200"/>
          </a:p>
          <a:p>
            <a:pPr marL="0" indent="0">
              <a:lnSpc>
                <a:spcPct val="150000"/>
              </a:lnSpc>
              <a:buNone/>
            </a:pPr>
            <a:r>
              <a:rPr lang="en-US" altLang="ko-KR" sz="1200"/>
              <a:t>The k proposals are parameterized relative to k reference boxes, which we call anchors. </a:t>
            </a:r>
          </a:p>
          <a:p>
            <a:pPr marL="0" indent="0">
              <a:lnSpc>
                <a:spcPct val="150000"/>
              </a:lnSpc>
              <a:buNone/>
            </a:pPr>
            <a:r>
              <a:rPr lang="ko-KR" altLang="en-US" sz="1200"/>
              <a:t>앵커라고 부르는 </a:t>
            </a:r>
            <a:r>
              <a:rPr lang="en-US" altLang="ko-KR" sz="1200"/>
              <a:t>k</a:t>
            </a:r>
            <a:r>
              <a:rPr lang="ko-KR" altLang="en-US" sz="1200"/>
              <a:t>개의 레퍼런스 박스에 상대적으로 설정되어 있다</a:t>
            </a:r>
            <a:endParaRPr lang="en-US" altLang="ko-KR" sz="1200"/>
          </a:p>
          <a:p>
            <a:pPr marL="0" indent="0">
              <a:lnSpc>
                <a:spcPct val="150000"/>
              </a:lnSpc>
              <a:buNone/>
            </a:pPr>
            <a:r>
              <a:rPr lang="en-US" altLang="ko-KR" sz="1200"/>
              <a:t>An anchor is centered at the sliding window in question, and is associated with a scale and aspect ratio (Figure 3, left). </a:t>
            </a:r>
          </a:p>
          <a:p>
            <a:pPr marL="0" indent="0">
              <a:lnSpc>
                <a:spcPct val="150000"/>
              </a:lnSpc>
              <a:buNone/>
            </a:pPr>
            <a:r>
              <a:rPr lang="en-US" altLang="ko-KR" sz="1200"/>
              <a:t>By default we use 3 scales and 3 aspect ratios</a:t>
            </a:r>
            <a:r>
              <a:rPr lang="ko-KR" altLang="en-US" sz="1200"/>
              <a:t>종횡비</a:t>
            </a:r>
            <a:r>
              <a:rPr lang="en-US" altLang="ko-KR" sz="1200"/>
              <a:t>, yielding</a:t>
            </a:r>
            <a:r>
              <a:rPr lang="ko-KR" altLang="en-US" sz="1200"/>
              <a:t>생성</a:t>
            </a:r>
            <a:r>
              <a:rPr lang="en-US" altLang="ko-KR" sz="1200"/>
              <a:t> k = 9 anchors at each sliding position. </a:t>
            </a:r>
          </a:p>
          <a:p>
            <a:pPr marL="0" indent="0">
              <a:lnSpc>
                <a:spcPct val="150000"/>
              </a:lnSpc>
              <a:buNone/>
            </a:pPr>
            <a:r>
              <a:rPr lang="en-US" altLang="ko-KR" sz="1200"/>
              <a:t>For a convolutional feature map of a size W × H (typically</a:t>
            </a:r>
            <a:r>
              <a:rPr lang="ko-KR" altLang="en-US" sz="1200"/>
              <a:t>일반적으로</a:t>
            </a:r>
            <a:r>
              <a:rPr lang="en-US" altLang="ko-KR" sz="1200"/>
              <a:t> ∼2,400), there are WHk anchors in total. </a:t>
            </a:r>
          </a:p>
          <a:p>
            <a:pPr marL="0" indent="0">
              <a:lnSpc>
                <a:spcPct val="150000"/>
              </a:lnSpc>
              <a:buNone/>
            </a:pPr>
            <a:r>
              <a:rPr lang="en-US" altLang="ko-KR" sz="1200" b="0" i="0">
                <a:effectLst/>
              </a:rPr>
              <a:t>CNN</a:t>
            </a:r>
            <a:r>
              <a:rPr lang="ko-KR" altLang="en-US" sz="1200" b="0" i="0">
                <a:effectLst/>
              </a:rPr>
              <a:t>을 통해 뽑아낸 피쳐 맵을 입력으로 받음</a:t>
            </a:r>
            <a:endParaRPr lang="ko-KR" altLang="en-US" sz="2000"/>
          </a:p>
        </p:txBody>
      </p:sp>
      <p:sp>
        <p:nvSpPr>
          <p:cNvPr id="3" name="제목 2">
            <a:extLst>
              <a:ext uri="{FF2B5EF4-FFF2-40B4-BE49-F238E27FC236}">
                <a16:creationId xmlns:a16="http://schemas.microsoft.com/office/drawing/2014/main" id="{B497EBBC-360E-50BB-1446-FCDD37196D45}"/>
              </a:ext>
            </a:extLst>
          </p:cNvPr>
          <p:cNvSpPr>
            <a:spLocks noGrp="1"/>
          </p:cNvSpPr>
          <p:nvPr>
            <p:ph type="title"/>
          </p:nvPr>
        </p:nvSpPr>
        <p:spPr/>
        <p:txBody>
          <a:bodyPr/>
          <a:lstStyle/>
          <a:p>
            <a:r>
              <a:rPr lang="en-US" altLang="ko-KR">
                <a:latin typeface="PT Serif" panose="020A0603040505020204" pitchFamily="18" charset="0"/>
              </a:rPr>
              <a:t>3.1.1 Anchors</a:t>
            </a:r>
          </a:p>
        </p:txBody>
      </p:sp>
    </p:spTree>
    <p:extLst>
      <p:ext uri="{BB962C8B-B14F-4D97-AF65-F5344CB8AC3E}">
        <p14:creationId xmlns:p14="http://schemas.microsoft.com/office/powerpoint/2010/main" val="997214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CA6EE70-08B0-E890-9696-88B28CA74DBC}"/>
              </a:ext>
            </a:extLst>
          </p:cNvPr>
          <p:cNvSpPr>
            <a:spLocks noGrp="1"/>
          </p:cNvSpPr>
          <p:nvPr>
            <p:ph type="body" sz="quarter" idx="10"/>
          </p:nvPr>
        </p:nvSpPr>
        <p:spPr>
          <a:xfrm>
            <a:off x="251521" y="692696"/>
            <a:ext cx="8535292" cy="4643438"/>
          </a:xfrm>
        </p:spPr>
        <p:txBody>
          <a:bodyPr/>
          <a:lstStyle/>
          <a:p>
            <a:pPr>
              <a:lnSpc>
                <a:spcPct val="150000"/>
              </a:lnSpc>
            </a:pPr>
            <a:endParaRPr lang="en-US" altLang="ko-KR" sz="1400"/>
          </a:p>
          <a:p>
            <a:pPr>
              <a:lnSpc>
                <a:spcPct val="150000"/>
              </a:lnSpc>
            </a:pPr>
            <a:r>
              <a:rPr lang="en-US" altLang="ko-KR" sz="1400"/>
              <a:t>Translation-Invariant </a:t>
            </a:r>
            <a:r>
              <a:rPr lang="ko-KR" altLang="en-US" sz="1400"/>
              <a:t>이동 불변성</a:t>
            </a:r>
            <a:r>
              <a:rPr lang="en-US" altLang="ko-KR" sz="1400"/>
              <a:t>: </a:t>
            </a:r>
            <a:r>
              <a:rPr lang="ko-KR" altLang="en-US" sz="1400"/>
              <a:t>접근 방식은 앵커와 앵커에 대해 제안을 계산하는 함수 모두에 있어서 이동 불변성을 가짐</a:t>
            </a:r>
            <a:r>
              <a:rPr lang="en-US" altLang="ko-KR" sz="1400"/>
              <a:t>. </a:t>
            </a:r>
            <a:r>
              <a:rPr lang="ko-KR" altLang="en-US" sz="1400"/>
              <a:t>즉</a:t>
            </a:r>
            <a:r>
              <a:rPr lang="en-US" altLang="ko-KR" sz="1400"/>
              <a:t>, </a:t>
            </a:r>
            <a:r>
              <a:rPr lang="ko-KR" altLang="en-US" sz="1400"/>
              <a:t>이미지 내 객체가 이동하더라도</a:t>
            </a:r>
            <a:r>
              <a:rPr lang="en-US" altLang="ko-KR" sz="1400"/>
              <a:t>, </a:t>
            </a:r>
            <a:r>
              <a:rPr lang="ko-KR" altLang="en-US" sz="1400"/>
              <a:t>제안된 영역도 같이 이동해야 하고</a:t>
            </a:r>
            <a:r>
              <a:rPr lang="en-US" altLang="ko-KR" sz="1400"/>
              <a:t>, </a:t>
            </a:r>
            <a:r>
              <a:rPr lang="ko-KR" altLang="en-US" sz="1400"/>
              <a:t>동일한 함수가 어느 위치에서든 제안을 예측할 수 있어야 함</a:t>
            </a:r>
            <a:endParaRPr lang="en-US" altLang="ko-KR" sz="1400"/>
          </a:p>
          <a:p>
            <a:pPr>
              <a:lnSpc>
                <a:spcPct val="150000"/>
              </a:lnSpc>
            </a:pPr>
            <a:r>
              <a:rPr lang="en-US" altLang="ko-KR" sz="1400"/>
              <a:t>MultiBox</a:t>
            </a:r>
            <a:r>
              <a:rPr lang="ko-KR" altLang="en-US" sz="1400"/>
              <a:t>와의 비교</a:t>
            </a:r>
            <a:r>
              <a:rPr lang="en-US" altLang="ko-KR" sz="1400"/>
              <a:t>: MultiBox </a:t>
            </a:r>
            <a:r>
              <a:rPr lang="ko-KR" altLang="en-US" sz="1400"/>
              <a:t>방법은 </a:t>
            </a:r>
            <a:r>
              <a:rPr lang="en-US" altLang="ko-KR" sz="1400"/>
              <a:t>800</a:t>
            </a:r>
            <a:r>
              <a:rPr lang="ko-KR" altLang="en-US" sz="1400"/>
              <a:t>개의 앵커를 생성하기 위해 </a:t>
            </a:r>
            <a:r>
              <a:rPr lang="en-US" altLang="ko-KR" sz="1400"/>
              <a:t>k-</a:t>
            </a:r>
            <a:r>
              <a:rPr lang="ko-KR" altLang="en-US" sz="1400"/>
              <a:t>평균 클러스터링을 사용하는데</a:t>
            </a:r>
            <a:r>
              <a:rPr lang="en-US" altLang="ko-KR" sz="1400"/>
              <a:t>, </a:t>
            </a:r>
            <a:r>
              <a:rPr lang="ko-KR" altLang="en-US" sz="1400"/>
              <a:t>이는 이동 불변성이 없음</a:t>
            </a:r>
            <a:r>
              <a:rPr lang="en-US" altLang="ko-KR" sz="1400"/>
              <a:t>. </a:t>
            </a:r>
            <a:r>
              <a:rPr lang="ko-KR" altLang="en-US" sz="1400"/>
              <a:t>따라서 객체가 이동했을 때 같은 제안을 보장하지 않음</a:t>
            </a:r>
            <a:endParaRPr lang="en-US" altLang="ko-KR" sz="1400"/>
          </a:p>
          <a:p>
            <a:pPr>
              <a:lnSpc>
                <a:spcPct val="150000"/>
              </a:lnSpc>
            </a:pPr>
            <a:r>
              <a:rPr lang="ko-KR" altLang="en-US" sz="1400"/>
              <a:t>모델 크기 감소</a:t>
            </a:r>
            <a:r>
              <a:rPr lang="en-US" altLang="ko-KR" sz="1400"/>
              <a:t>: </a:t>
            </a:r>
            <a:r>
              <a:rPr lang="ko-KR" altLang="en-US" sz="1400"/>
              <a:t>이동 불변성은 모델 크기를 줄이는 데에도 도움이 됨</a:t>
            </a:r>
            <a:r>
              <a:rPr lang="en-US" altLang="ko-KR" sz="1400"/>
              <a:t>. MultiBox</a:t>
            </a:r>
            <a:r>
              <a:rPr lang="ko-KR" altLang="en-US" sz="1400"/>
              <a:t>는 </a:t>
            </a:r>
            <a:r>
              <a:rPr lang="en-US" altLang="ko-KR" sz="1400"/>
              <a:t>(4 + 1) × 800 </a:t>
            </a:r>
            <a:r>
              <a:rPr lang="ko-KR" altLang="en-US" sz="1400"/>
              <a:t>차원의 완전 연결 출력 계층을 가지는 반면</a:t>
            </a:r>
            <a:r>
              <a:rPr lang="en-US" altLang="ko-KR" sz="1400"/>
              <a:t>, </a:t>
            </a:r>
            <a:r>
              <a:rPr lang="ko-KR" altLang="en-US" sz="1400"/>
              <a:t>제안된 방식은 </a:t>
            </a:r>
            <a:r>
              <a:rPr lang="en-US" altLang="ko-KR" sz="1400"/>
              <a:t>k=9 </a:t>
            </a:r>
            <a:r>
              <a:rPr lang="ko-KR" altLang="en-US" sz="1400"/>
              <a:t>앵커의 경우 </a:t>
            </a:r>
            <a:r>
              <a:rPr lang="en-US" altLang="ko-KR" sz="1400"/>
              <a:t>(4 + 2) × 9 </a:t>
            </a:r>
            <a:r>
              <a:rPr lang="ko-KR" altLang="en-US" sz="1400"/>
              <a:t>차원의 합성곱 출력 계층을 가짐</a:t>
            </a:r>
            <a:endParaRPr lang="en-US" altLang="ko-KR" sz="1400"/>
          </a:p>
          <a:p>
            <a:pPr>
              <a:lnSpc>
                <a:spcPct val="150000"/>
              </a:lnSpc>
            </a:pPr>
            <a:r>
              <a:rPr lang="ko-KR" altLang="en-US" sz="1400"/>
              <a:t>파라미터 수</a:t>
            </a:r>
            <a:r>
              <a:rPr lang="en-US" altLang="ko-KR" sz="1400"/>
              <a:t>: </a:t>
            </a:r>
            <a:r>
              <a:rPr lang="ko-KR" altLang="en-US" sz="1400"/>
              <a:t>결과적으로 제안된 방식의 출력 계층은 </a:t>
            </a:r>
            <a:r>
              <a:rPr lang="en-US" altLang="ko-KR" sz="1400"/>
              <a:t>VGG-16</a:t>
            </a:r>
            <a:r>
              <a:rPr lang="ko-KR" altLang="en-US" sz="1400"/>
              <a:t>을 사용할 때 </a:t>
            </a:r>
            <a:r>
              <a:rPr lang="en-US" altLang="ko-KR" sz="1400"/>
              <a:t>2.8 × 10^4</a:t>
            </a:r>
            <a:r>
              <a:rPr lang="ko-KR" altLang="en-US" sz="1400"/>
              <a:t>개의 파라미터를 가지며</a:t>
            </a:r>
            <a:r>
              <a:rPr lang="en-US" altLang="ko-KR" sz="1400"/>
              <a:t>, </a:t>
            </a:r>
            <a:r>
              <a:rPr lang="ko-KR" altLang="en-US" sz="1400"/>
              <a:t>이는 </a:t>
            </a:r>
            <a:r>
              <a:rPr lang="en-US" altLang="ko-KR" sz="1400"/>
              <a:t>MultiBox</a:t>
            </a:r>
            <a:r>
              <a:rPr lang="ko-KR" altLang="en-US" sz="1400"/>
              <a:t>의 출력 계층이 가진 </a:t>
            </a:r>
            <a:r>
              <a:rPr lang="en-US" altLang="ko-KR" sz="1400"/>
              <a:t>6.1 × 10^6</a:t>
            </a:r>
            <a:r>
              <a:rPr lang="ko-KR" altLang="en-US" sz="1400"/>
              <a:t>개의 파라미터보다 훨씬 적음</a:t>
            </a:r>
            <a:endParaRPr lang="en-US" altLang="ko-KR" sz="1400"/>
          </a:p>
          <a:p>
            <a:pPr>
              <a:lnSpc>
                <a:spcPct val="150000"/>
              </a:lnSpc>
            </a:pPr>
            <a:r>
              <a:rPr lang="ko-KR" altLang="en-US" sz="1400"/>
              <a:t>과적합 위험 감소</a:t>
            </a:r>
            <a:r>
              <a:rPr lang="en-US" altLang="ko-KR" sz="1400"/>
              <a:t>: </a:t>
            </a:r>
            <a:r>
              <a:rPr lang="ko-KR" altLang="en-US" sz="1400"/>
              <a:t>더 적은 수의 파라미터를 가진 제안된 방식은 작은 데이터셋에서 과적합의 위험이 더 적을 것으로 예상됨</a:t>
            </a:r>
            <a:r>
              <a:rPr lang="en-US" altLang="ko-KR" sz="1400"/>
              <a:t>. </a:t>
            </a:r>
            <a:r>
              <a:rPr lang="ko-KR" altLang="en-US" sz="1400"/>
              <a:t>예를 들어 </a:t>
            </a:r>
            <a:r>
              <a:rPr lang="en-US" altLang="ko-KR" sz="1400"/>
              <a:t>PASCAL VOC</a:t>
            </a:r>
            <a:r>
              <a:rPr lang="ko-KR" altLang="en-US" sz="1400"/>
              <a:t>와 같은 데이터셋에서 더 효과적일 수 있음</a:t>
            </a:r>
            <a:endParaRPr lang="en-US" altLang="ko-KR" sz="1400"/>
          </a:p>
          <a:p>
            <a:pPr>
              <a:lnSpc>
                <a:spcPct val="150000"/>
              </a:lnSpc>
            </a:pPr>
            <a:endParaRPr lang="en-US" altLang="ko-KR" sz="1400"/>
          </a:p>
          <a:p>
            <a:pPr>
              <a:lnSpc>
                <a:spcPct val="150000"/>
              </a:lnSpc>
            </a:pPr>
            <a:r>
              <a:rPr lang="ko-KR" altLang="en-US" sz="1400"/>
              <a:t>계산 효율성을 높이고 모델의 복잡성을 줄이며</a:t>
            </a:r>
            <a:r>
              <a:rPr lang="en-US" altLang="ko-KR" sz="1400"/>
              <a:t>, </a:t>
            </a:r>
            <a:r>
              <a:rPr lang="ko-KR" altLang="en-US" sz="1400"/>
              <a:t>작은 데이터셋에서도 잘 동작할 수 있는 구조를 제공</a:t>
            </a:r>
          </a:p>
        </p:txBody>
      </p:sp>
      <p:sp>
        <p:nvSpPr>
          <p:cNvPr id="3" name="제목 2">
            <a:extLst>
              <a:ext uri="{FF2B5EF4-FFF2-40B4-BE49-F238E27FC236}">
                <a16:creationId xmlns:a16="http://schemas.microsoft.com/office/drawing/2014/main" id="{D9A62DC4-B8B4-A354-AA70-BD8E24EB8281}"/>
              </a:ext>
            </a:extLst>
          </p:cNvPr>
          <p:cNvSpPr>
            <a:spLocks noGrp="1"/>
          </p:cNvSpPr>
          <p:nvPr>
            <p:ph type="title"/>
          </p:nvPr>
        </p:nvSpPr>
        <p:spPr/>
        <p:txBody>
          <a:bodyPr/>
          <a:lstStyle/>
          <a:p>
            <a:r>
              <a:rPr lang="en-US" altLang="ko-KR">
                <a:latin typeface="PT Serif" panose="020A0603040505020204" pitchFamily="18" charset="0"/>
              </a:rPr>
              <a:t>Translation-Invariant Anchors</a:t>
            </a:r>
            <a:endParaRPr lang="ko-KR" altLang="en-US">
              <a:latin typeface="PT Serif" panose="020A0603040505020204" pitchFamily="18" charset="0"/>
            </a:endParaRPr>
          </a:p>
        </p:txBody>
      </p:sp>
    </p:spTree>
    <p:extLst>
      <p:ext uri="{BB962C8B-B14F-4D97-AF65-F5344CB8AC3E}">
        <p14:creationId xmlns:p14="http://schemas.microsoft.com/office/powerpoint/2010/main" val="392983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B0F32D9-D997-67FB-1E5E-FF31B062C15C}"/>
              </a:ext>
            </a:extLst>
          </p:cNvPr>
          <p:cNvSpPr>
            <a:spLocks noGrp="1"/>
          </p:cNvSpPr>
          <p:nvPr>
            <p:ph type="body" sz="quarter" idx="10"/>
          </p:nvPr>
        </p:nvSpPr>
        <p:spPr>
          <a:xfrm>
            <a:off x="395536" y="1052736"/>
            <a:ext cx="8424936" cy="4643438"/>
          </a:xfrm>
        </p:spPr>
        <p:txBody>
          <a:bodyPr/>
          <a:lstStyle/>
          <a:p>
            <a:pPr marL="0" indent="0">
              <a:buNone/>
            </a:pPr>
            <a:r>
              <a:rPr lang="ko-KR" altLang="en-US" sz="1400"/>
              <a:t>다양한 스케일과 종횡비를 다루는 새로운 앵커</a:t>
            </a:r>
            <a:r>
              <a:rPr lang="en-US" altLang="ko-KR" sz="1400"/>
              <a:t>(anchor) </a:t>
            </a:r>
            <a:r>
              <a:rPr lang="ko-KR" altLang="en-US" sz="1400"/>
              <a:t>설계에 대해 설명</a:t>
            </a:r>
            <a:endParaRPr lang="en-US" altLang="ko-KR" sz="1400"/>
          </a:p>
          <a:p>
            <a:pPr marL="0" indent="0">
              <a:buNone/>
            </a:pPr>
            <a:endParaRPr lang="en-US" altLang="ko-KR" sz="1400"/>
          </a:p>
          <a:p>
            <a:pPr marL="0" indent="0">
              <a:buNone/>
            </a:pPr>
            <a:r>
              <a:rPr lang="ko-KR" altLang="en-US" sz="1400"/>
              <a:t>멀티스케일 예측을 위한 기존 방법들</a:t>
            </a:r>
            <a:r>
              <a:rPr lang="en-US" altLang="ko-KR" sz="1400"/>
              <a:t>:</a:t>
            </a:r>
          </a:p>
          <a:p>
            <a:pPr marL="0" indent="0">
              <a:buNone/>
            </a:pPr>
            <a:r>
              <a:rPr lang="ko-KR" altLang="en-US" sz="1400"/>
              <a:t>첫 번째 방법 </a:t>
            </a:r>
            <a:r>
              <a:rPr lang="en-US" altLang="ko-KR" sz="1400"/>
              <a:t>:</a:t>
            </a:r>
            <a:r>
              <a:rPr lang="ko-KR" altLang="en-US" sz="1400"/>
              <a:t> 이미지</a:t>
            </a:r>
            <a:r>
              <a:rPr lang="en-US" altLang="ko-KR" sz="1400"/>
              <a:t>/</a:t>
            </a:r>
            <a:r>
              <a:rPr lang="ko-KR" altLang="en-US" sz="1400"/>
              <a:t>특성 피라미드에 기반</a:t>
            </a:r>
            <a:r>
              <a:rPr lang="en-US" altLang="ko-KR" sz="1400"/>
              <a:t>. </a:t>
            </a:r>
            <a:r>
              <a:rPr lang="ko-KR" altLang="en-US" sz="1400"/>
              <a:t>여러 스케일에서 이미지를 재조정하고 각 스케일에 대해 특성 맵</a:t>
            </a:r>
            <a:r>
              <a:rPr lang="en-US" altLang="ko-KR" sz="1400"/>
              <a:t>(</a:t>
            </a:r>
            <a:r>
              <a:rPr lang="ko-KR" altLang="en-US" sz="1400"/>
              <a:t>예</a:t>
            </a:r>
            <a:r>
              <a:rPr lang="en-US" altLang="ko-KR" sz="1400"/>
              <a:t>: HOG </a:t>
            </a:r>
            <a:r>
              <a:rPr lang="ko-KR" altLang="en-US" sz="1400"/>
              <a:t>또는 심층 합성곱 특성</a:t>
            </a:r>
            <a:r>
              <a:rPr lang="en-US" altLang="ko-KR" sz="1400"/>
              <a:t>)</a:t>
            </a:r>
            <a:r>
              <a:rPr lang="ko-KR" altLang="en-US" sz="1400"/>
              <a:t>을 계산</a:t>
            </a:r>
            <a:r>
              <a:rPr lang="en-US" altLang="ko-KR" sz="1400"/>
              <a:t>. </a:t>
            </a:r>
            <a:r>
              <a:rPr lang="ko-KR" altLang="en-US" sz="1400"/>
              <a:t>이 방법은 유용하지만 시간이 많이 소요</a:t>
            </a:r>
            <a:endParaRPr lang="en-US" altLang="ko-KR" sz="1400"/>
          </a:p>
          <a:p>
            <a:pPr marL="0" indent="0">
              <a:buNone/>
            </a:pPr>
            <a:r>
              <a:rPr lang="ko-KR" altLang="en-US" sz="1400"/>
              <a:t>두 번째 방법 </a:t>
            </a:r>
            <a:r>
              <a:rPr lang="en-US" altLang="ko-KR" sz="1400"/>
              <a:t>:</a:t>
            </a:r>
            <a:r>
              <a:rPr lang="ko-KR" altLang="en-US" sz="1400"/>
              <a:t> 특성 맵 위에서 다양한 스케일</a:t>
            </a:r>
            <a:r>
              <a:rPr lang="en-US" altLang="ko-KR" sz="1400"/>
              <a:t>(and/or aspect ratios)</a:t>
            </a:r>
            <a:r>
              <a:rPr lang="ko-KR" altLang="en-US" sz="1400"/>
              <a:t>의 슬라이딩 윈도우를 사용</a:t>
            </a:r>
            <a:r>
              <a:rPr lang="en-US" altLang="ko-KR" sz="1400"/>
              <a:t>. DPM</a:t>
            </a:r>
            <a:r>
              <a:rPr lang="ko-KR" altLang="en-US" sz="1400"/>
              <a:t>과 같은 모델에서는 다른 종횡비를 가진 모델을 다른 필터 크기를 사용하여 별도로 훈련</a:t>
            </a:r>
            <a:endParaRPr lang="en-US" altLang="ko-KR" sz="1400"/>
          </a:p>
          <a:p>
            <a:pPr marL="0" indent="0">
              <a:buNone/>
            </a:pPr>
            <a:endParaRPr lang="en-US" altLang="ko-KR" sz="1400"/>
          </a:p>
          <a:p>
            <a:pPr marL="0" indent="0">
              <a:buNone/>
            </a:pPr>
            <a:r>
              <a:rPr lang="ko-KR" altLang="en-US" sz="1400"/>
              <a:t>앵커 기반 방법의 비교</a:t>
            </a:r>
            <a:r>
              <a:rPr lang="en-US" altLang="ko-KR" sz="1400"/>
              <a:t>:</a:t>
            </a:r>
          </a:p>
          <a:p>
            <a:pPr marL="0" indent="0">
              <a:buNone/>
            </a:pPr>
            <a:r>
              <a:rPr lang="ko-KR" altLang="en-US" sz="1400"/>
              <a:t>앵커 기반 방법은 앵커의 피라미드 위에 구축되며</a:t>
            </a:r>
            <a:r>
              <a:rPr lang="en-US" altLang="ko-KR" sz="1400"/>
              <a:t>, </a:t>
            </a:r>
            <a:r>
              <a:rPr lang="ko-KR" altLang="en-US" sz="1400"/>
              <a:t>비용 효율적</a:t>
            </a:r>
            <a:endParaRPr lang="en-US" altLang="ko-KR" sz="1400"/>
          </a:p>
          <a:p>
            <a:pPr marL="0" indent="0">
              <a:buNone/>
            </a:pPr>
            <a:r>
              <a:rPr lang="ko-KR" altLang="en-US" sz="1400"/>
              <a:t>이 방법은 단일 스케일의 이미지와 특성 맵에 의존하고</a:t>
            </a:r>
            <a:r>
              <a:rPr lang="en-US" altLang="ko-KR" sz="1400"/>
              <a:t>, </a:t>
            </a:r>
            <a:r>
              <a:rPr lang="ko-KR" altLang="en-US" sz="1400"/>
              <a:t>단일 크기의 필터</a:t>
            </a:r>
            <a:r>
              <a:rPr lang="en-US" altLang="ko-KR" sz="1400"/>
              <a:t>(</a:t>
            </a:r>
            <a:r>
              <a:rPr lang="ko-KR" altLang="en-US" sz="1400"/>
              <a:t>특성 맵 위의 슬라이딩 윈도우</a:t>
            </a:r>
            <a:r>
              <a:rPr lang="en-US" altLang="ko-KR" sz="1400"/>
              <a:t>)</a:t>
            </a:r>
            <a:r>
              <a:rPr lang="ko-KR" altLang="en-US" sz="1400"/>
              <a:t>를 사용</a:t>
            </a:r>
            <a:endParaRPr lang="en-US" altLang="ko-KR" sz="1400"/>
          </a:p>
          <a:p>
            <a:pPr marL="0" indent="0">
              <a:buNone/>
            </a:pPr>
            <a:endParaRPr lang="en-US" altLang="ko-KR" sz="1400"/>
          </a:p>
          <a:p>
            <a:pPr marL="0" indent="0">
              <a:buNone/>
            </a:pPr>
            <a:r>
              <a:rPr lang="ko-KR" altLang="en-US" sz="1400"/>
              <a:t>다양한 스케일의 앵커 디자인</a:t>
            </a:r>
            <a:r>
              <a:rPr lang="en-US" altLang="ko-KR" sz="1400"/>
              <a:t>:</a:t>
            </a:r>
          </a:p>
          <a:p>
            <a:pPr marL="0" indent="0">
              <a:buNone/>
            </a:pPr>
            <a:r>
              <a:rPr lang="ko-KR" altLang="en-US" sz="1400"/>
              <a:t>다양한 스케일과 종횡비의 앵커 박스에 대한 참조를 통해 경계 상자를 분류하고 회귀</a:t>
            </a:r>
            <a:endParaRPr lang="en-US" altLang="ko-KR" sz="1400"/>
          </a:p>
          <a:p>
            <a:pPr marL="0" indent="0">
              <a:buNone/>
            </a:pPr>
            <a:r>
              <a:rPr lang="ko-KR" altLang="en-US" sz="1400"/>
              <a:t>이 멀티스케일 앵커 설계는 추가적인 비용 없이 스케일을 처리하기 위해 특성을 공유하는 핵심 구성 요소</a:t>
            </a:r>
            <a:endParaRPr lang="en-US" altLang="ko-KR" sz="1400"/>
          </a:p>
          <a:p>
            <a:pPr marL="0" indent="0">
              <a:buNone/>
            </a:pPr>
            <a:r>
              <a:rPr lang="ko-KR" altLang="en-US" sz="1400"/>
              <a:t>실험을 통해 이 설계가 다양한 스케일과 크기를 다루는 효과를 확인</a:t>
            </a:r>
            <a:endParaRPr lang="en-US" altLang="ko-KR" sz="1400"/>
          </a:p>
          <a:p>
            <a:pPr marL="0" indent="0">
              <a:buNone/>
            </a:pPr>
            <a:r>
              <a:rPr lang="ko-KR" altLang="en-US" sz="1400"/>
              <a:t>따라서</a:t>
            </a:r>
            <a:r>
              <a:rPr lang="en-US" altLang="ko-KR" sz="1400"/>
              <a:t>, </a:t>
            </a:r>
            <a:r>
              <a:rPr lang="ko-KR" altLang="en-US" sz="1400"/>
              <a:t>이 앵커 기반 접근법은 다양한 크기와 종횡비를 효율적으로 다루면서</a:t>
            </a:r>
            <a:r>
              <a:rPr lang="en-US" altLang="ko-KR" sz="1400"/>
              <a:t>, Fast R-CNN </a:t>
            </a:r>
            <a:r>
              <a:rPr lang="ko-KR" altLang="en-US" sz="1400"/>
              <a:t>탐지기와 같이 단일 스케일 이미지에서 계산된 합성곱 특성을 활용할 수 있는 방법을 제공</a:t>
            </a:r>
          </a:p>
        </p:txBody>
      </p:sp>
      <p:sp>
        <p:nvSpPr>
          <p:cNvPr id="3" name="제목 2">
            <a:extLst>
              <a:ext uri="{FF2B5EF4-FFF2-40B4-BE49-F238E27FC236}">
                <a16:creationId xmlns:a16="http://schemas.microsoft.com/office/drawing/2014/main" id="{A66D6807-AA78-A712-BD2D-CD61B6F53D43}"/>
              </a:ext>
            </a:extLst>
          </p:cNvPr>
          <p:cNvSpPr>
            <a:spLocks noGrp="1"/>
          </p:cNvSpPr>
          <p:nvPr>
            <p:ph type="title"/>
          </p:nvPr>
        </p:nvSpPr>
        <p:spPr/>
        <p:txBody>
          <a:bodyPr/>
          <a:lstStyle/>
          <a:p>
            <a:r>
              <a:rPr lang="en-US" altLang="ko-KR" sz="2800">
                <a:latin typeface="PT Serif" panose="020A0603040505020204" pitchFamily="18" charset="0"/>
              </a:rPr>
              <a:t>Multi-Scale Anchors as Regression References</a:t>
            </a:r>
            <a:endParaRPr lang="ko-KR" altLang="en-US" sz="2800">
              <a:latin typeface="PT Serif" panose="020A0603040505020204" pitchFamily="18" charset="0"/>
            </a:endParaRPr>
          </a:p>
        </p:txBody>
      </p:sp>
    </p:spTree>
    <p:extLst>
      <p:ext uri="{BB962C8B-B14F-4D97-AF65-F5344CB8AC3E}">
        <p14:creationId xmlns:p14="http://schemas.microsoft.com/office/powerpoint/2010/main" val="330158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CA6EE70-08B0-E890-9696-88B28CA74DBC}"/>
              </a:ext>
            </a:extLst>
          </p:cNvPr>
          <p:cNvSpPr>
            <a:spLocks noGrp="1"/>
          </p:cNvSpPr>
          <p:nvPr>
            <p:ph type="body" sz="quarter" idx="10"/>
          </p:nvPr>
        </p:nvSpPr>
        <p:spPr>
          <a:xfrm>
            <a:off x="357187" y="1107281"/>
            <a:ext cx="8429625" cy="4643438"/>
          </a:xfrm>
        </p:spPr>
        <p:txBody>
          <a:bodyPr/>
          <a:lstStyle/>
          <a:p>
            <a:endParaRPr lang="ko-KR" altLang="en-US" sz="1400"/>
          </a:p>
        </p:txBody>
      </p:sp>
      <p:sp>
        <p:nvSpPr>
          <p:cNvPr id="3" name="제목 2">
            <a:extLst>
              <a:ext uri="{FF2B5EF4-FFF2-40B4-BE49-F238E27FC236}">
                <a16:creationId xmlns:a16="http://schemas.microsoft.com/office/drawing/2014/main" id="{D9A62DC4-B8B4-A354-AA70-BD8E24EB8281}"/>
              </a:ext>
            </a:extLst>
          </p:cNvPr>
          <p:cNvSpPr>
            <a:spLocks noGrp="1"/>
          </p:cNvSpPr>
          <p:nvPr>
            <p:ph type="title"/>
          </p:nvPr>
        </p:nvSpPr>
        <p:spPr/>
        <p:txBody>
          <a:bodyPr/>
          <a:lstStyle/>
          <a:p>
            <a:r>
              <a:rPr lang="en-US" altLang="ko-KR">
                <a:latin typeface="PT Serif" panose="020A0603040505020204" pitchFamily="18" charset="0"/>
              </a:rPr>
              <a:t>3.1.2 Loss Function</a:t>
            </a:r>
            <a:endParaRPr lang="ko-KR" altLang="en-US">
              <a:latin typeface="PT Serif" panose="020A0603040505020204" pitchFamily="18" charset="0"/>
            </a:endParaRPr>
          </a:p>
        </p:txBody>
      </p:sp>
      <p:pic>
        <p:nvPicPr>
          <p:cNvPr id="8" name="그림 7" descr="폰트, 텍스트, 화이트, 친필이(가) 표시된 사진&#10;&#10;자동 생성된 설명">
            <a:extLst>
              <a:ext uri="{FF2B5EF4-FFF2-40B4-BE49-F238E27FC236}">
                <a16:creationId xmlns:a16="http://schemas.microsoft.com/office/drawing/2014/main" id="{67FC8B84-99E0-A671-1037-F4ADC6626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07281"/>
            <a:ext cx="7198021" cy="1025575"/>
          </a:xfrm>
          <a:prstGeom prst="rect">
            <a:avLst/>
          </a:prstGeom>
        </p:spPr>
      </p:pic>
      <p:pic>
        <p:nvPicPr>
          <p:cNvPr id="11" name="그림 10" descr="텍스트, 스크린샷, 폰트이(가) 표시된 사진&#10;&#10;자동 생성된 설명">
            <a:extLst>
              <a:ext uri="{FF2B5EF4-FFF2-40B4-BE49-F238E27FC236}">
                <a16:creationId xmlns:a16="http://schemas.microsoft.com/office/drawing/2014/main" id="{4E7D7A37-4ED1-1A85-9F69-94C3CC783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187" y="2592520"/>
            <a:ext cx="4673327" cy="3158199"/>
          </a:xfrm>
          <a:prstGeom prst="rect">
            <a:avLst/>
          </a:prstGeom>
        </p:spPr>
      </p:pic>
      <p:sp>
        <p:nvSpPr>
          <p:cNvPr id="16" name="TextBox 15">
            <a:extLst>
              <a:ext uri="{FF2B5EF4-FFF2-40B4-BE49-F238E27FC236}">
                <a16:creationId xmlns:a16="http://schemas.microsoft.com/office/drawing/2014/main" id="{7B15FBD9-A732-7904-400D-D8D895796013}"/>
              </a:ext>
            </a:extLst>
          </p:cNvPr>
          <p:cNvSpPr txBox="1"/>
          <p:nvPr/>
        </p:nvSpPr>
        <p:spPr>
          <a:xfrm>
            <a:off x="1619672" y="2052557"/>
            <a:ext cx="6048672" cy="461665"/>
          </a:xfrm>
          <a:prstGeom prst="rect">
            <a:avLst/>
          </a:prstGeom>
          <a:noFill/>
        </p:spPr>
        <p:txBody>
          <a:bodyPr wrap="square" rtlCol="0">
            <a:spAutoFit/>
          </a:bodyPr>
          <a:lstStyle/>
          <a:p>
            <a:r>
              <a:rPr lang="en-US" altLang="ko-KR" sz="1200">
                <a:latin typeface="+mn-ea"/>
                <a:ea typeface="+mn-ea"/>
              </a:rPr>
              <a:t>rpn_loss     =          rpn_cls_loss                   + ( rpn_lambda  *  rpn_loc_loss)</a:t>
            </a:r>
          </a:p>
          <a:p>
            <a:r>
              <a:rPr lang="en-US" altLang="ko-KR" sz="1200">
                <a:latin typeface="+mn-ea"/>
                <a:ea typeface="+mn-ea"/>
              </a:rPr>
              <a:t> </a:t>
            </a:r>
          </a:p>
        </p:txBody>
      </p:sp>
      <p:sp>
        <p:nvSpPr>
          <p:cNvPr id="4" name="TextBox 3">
            <a:extLst>
              <a:ext uri="{FF2B5EF4-FFF2-40B4-BE49-F238E27FC236}">
                <a16:creationId xmlns:a16="http://schemas.microsoft.com/office/drawing/2014/main" id="{5E061DB0-1F17-194F-8555-057458F921E6}"/>
              </a:ext>
            </a:extLst>
          </p:cNvPr>
          <p:cNvSpPr txBox="1"/>
          <p:nvPr/>
        </p:nvSpPr>
        <p:spPr>
          <a:xfrm>
            <a:off x="2039802" y="4437112"/>
            <a:ext cx="4764446" cy="461665"/>
          </a:xfrm>
          <a:prstGeom prst="rect">
            <a:avLst/>
          </a:prstGeom>
          <a:noFill/>
        </p:spPr>
        <p:txBody>
          <a:bodyPr wrap="none" rtlCol="0">
            <a:spAutoFit/>
          </a:bodyPr>
          <a:lstStyle/>
          <a:p>
            <a:r>
              <a:rPr lang="en-US" altLang="ko-KR" sz="1200">
                <a:latin typeface="+mn-ea"/>
                <a:ea typeface="+mn-ea"/>
              </a:rPr>
              <a:t>2400</a:t>
            </a:r>
            <a:r>
              <a:rPr lang="ko-KR" altLang="en-US" sz="1200">
                <a:latin typeface="+mn-ea"/>
                <a:ea typeface="+mn-ea"/>
              </a:rPr>
              <a:t>제한이유 </a:t>
            </a:r>
            <a:r>
              <a:rPr lang="en-US" altLang="ko-KR" sz="1200">
                <a:latin typeface="+mn-ea"/>
                <a:ea typeface="+mn-ea"/>
              </a:rPr>
              <a:t>: object</a:t>
            </a:r>
            <a:r>
              <a:rPr lang="ko-KR" altLang="en-US" sz="1200">
                <a:latin typeface="+mn-ea"/>
                <a:ea typeface="+mn-ea"/>
              </a:rPr>
              <a:t>보다 배경으로 검출되는 개수 더 많음</a:t>
            </a:r>
            <a:endParaRPr lang="en-US" altLang="ko-KR" sz="1200">
              <a:latin typeface="+mn-ea"/>
              <a:ea typeface="+mn-ea"/>
            </a:endParaRPr>
          </a:p>
          <a:p>
            <a:r>
              <a:rPr lang="ko-KR" altLang="en-US" sz="1200">
                <a:latin typeface="+mn-ea"/>
                <a:ea typeface="+mn-ea"/>
              </a:rPr>
              <a:t>제한 안 두면 배경 위주로 학습</a:t>
            </a:r>
            <a:r>
              <a:rPr lang="en-US" altLang="ko-KR" sz="1200">
                <a:latin typeface="+mn-ea"/>
                <a:ea typeface="+mn-ea"/>
              </a:rPr>
              <a:t>, </a:t>
            </a:r>
            <a:r>
              <a:rPr lang="ko-KR" altLang="en-US" sz="1200">
                <a:latin typeface="+mn-ea"/>
                <a:ea typeface="+mn-ea"/>
              </a:rPr>
              <a:t>배경의 개수를 제한하기 위한 목적</a:t>
            </a:r>
            <a:endParaRPr lang="en-US" altLang="ko-KR" sz="1200">
              <a:latin typeface="+mn-ea"/>
              <a:ea typeface="+mn-ea"/>
            </a:endParaRPr>
          </a:p>
        </p:txBody>
      </p:sp>
    </p:spTree>
    <p:extLst>
      <p:ext uri="{BB962C8B-B14F-4D97-AF65-F5344CB8AC3E}">
        <p14:creationId xmlns:p14="http://schemas.microsoft.com/office/powerpoint/2010/main" val="1462877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9F2874F-8A4A-5074-EF98-7093319E232B}"/>
              </a:ext>
            </a:extLst>
          </p:cNvPr>
          <p:cNvSpPr>
            <a:spLocks noGrp="1"/>
          </p:cNvSpPr>
          <p:nvPr>
            <p:ph type="body" sz="quarter" idx="10"/>
          </p:nvPr>
        </p:nvSpPr>
        <p:spPr>
          <a:xfrm>
            <a:off x="179512" y="1124744"/>
            <a:ext cx="8712967" cy="5184576"/>
          </a:xfrm>
        </p:spPr>
        <p:txBody>
          <a:bodyPr/>
          <a:lstStyle/>
          <a:p>
            <a:pPr>
              <a:lnSpc>
                <a:spcPct val="150000"/>
              </a:lnSpc>
            </a:pPr>
            <a:r>
              <a:rPr lang="ko-KR" altLang="en-US" sz="1400">
                <a:latin typeface="+mn-ea"/>
              </a:rPr>
              <a:t>훈련 방법</a:t>
            </a:r>
            <a:r>
              <a:rPr lang="en-US" altLang="ko-KR" sz="1400">
                <a:latin typeface="+mn-ea"/>
              </a:rPr>
              <a:t>: RPN</a:t>
            </a:r>
            <a:r>
              <a:rPr lang="ko-KR" altLang="en-US" sz="1400">
                <a:latin typeface="+mn-ea"/>
              </a:rPr>
              <a:t>은 역전파</a:t>
            </a:r>
            <a:r>
              <a:rPr lang="en-US" altLang="ko-KR" sz="1400">
                <a:latin typeface="+mn-ea"/>
              </a:rPr>
              <a:t>(backpropagation)</a:t>
            </a:r>
            <a:r>
              <a:rPr lang="ko-KR" altLang="en-US" sz="1400">
                <a:latin typeface="+mn-ea"/>
              </a:rPr>
              <a:t>와 확률적 경사 하강법</a:t>
            </a:r>
            <a:r>
              <a:rPr lang="en-US" altLang="ko-KR" sz="1400">
                <a:latin typeface="+mn-ea"/>
              </a:rPr>
              <a:t>(SGD)</a:t>
            </a:r>
            <a:r>
              <a:rPr lang="ko-KR" altLang="en-US" sz="1400">
                <a:latin typeface="+mn-ea"/>
              </a:rPr>
              <a:t>을 통해 종단간</a:t>
            </a:r>
            <a:r>
              <a:rPr lang="en-US" altLang="ko-KR" sz="1400">
                <a:latin typeface="+mn-ea"/>
              </a:rPr>
              <a:t>(end-to-end) </a:t>
            </a:r>
            <a:r>
              <a:rPr lang="ko-KR" altLang="en-US" sz="1400">
                <a:latin typeface="+mn-ea"/>
              </a:rPr>
              <a:t>훈련될 수 있음</a:t>
            </a:r>
            <a:endParaRPr lang="en-US" altLang="ko-KR" sz="1400">
              <a:latin typeface="+mn-ea"/>
            </a:endParaRPr>
          </a:p>
          <a:p>
            <a:pPr>
              <a:lnSpc>
                <a:spcPct val="150000"/>
              </a:lnSpc>
            </a:pPr>
            <a:r>
              <a:rPr lang="ko-KR" altLang="en-US" sz="1400">
                <a:latin typeface="+mn-ea"/>
              </a:rPr>
              <a:t>샘플링 전략</a:t>
            </a:r>
            <a:r>
              <a:rPr lang="en-US" altLang="ko-KR" sz="1400">
                <a:latin typeface="+mn-ea"/>
              </a:rPr>
              <a:t>: '</a:t>
            </a:r>
            <a:r>
              <a:rPr lang="ko-KR" altLang="en-US" sz="1400">
                <a:latin typeface="+mn-ea"/>
              </a:rPr>
              <a:t>이미지 중심</a:t>
            </a:r>
            <a:r>
              <a:rPr lang="en-US" altLang="ko-KR" sz="1400">
                <a:latin typeface="+mn-ea"/>
              </a:rPr>
              <a:t>' </a:t>
            </a:r>
            <a:r>
              <a:rPr lang="ko-KR" altLang="en-US" sz="1400">
                <a:latin typeface="+mn-ea"/>
              </a:rPr>
              <a:t>샘플링 전략을 따르며</a:t>
            </a:r>
            <a:r>
              <a:rPr lang="en-US" altLang="ko-KR" sz="1400">
                <a:latin typeface="+mn-ea"/>
              </a:rPr>
              <a:t>, </a:t>
            </a:r>
            <a:r>
              <a:rPr lang="ko-KR" altLang="en-US" sz="1400">
                <a:latin typeface="+mn-ea"/>
              </a:rPr>
              <a:t>각 미니 배치는 많은 긍정 및 부정 예제 앵커를 포함하는 단일 이미지에서 생성됨</a:t>
            </a:r>
            <a:endParaRPr lang="en-US" altLang="ko-KR" sz="1400">
              <a:latin typeface="+mn-ea"/>
            </a:endParaRPr>
          </a:p>
          <a:p>
            <a:pPr>
              <a:lnSpc>
                <a:spcPct val="150000"/>
              </a:lnSpc>
            </a:pPr>
            <a:r>
              <a:rPr lang="ko-KR" altLang="en-US" sz="1400">
                <a:latin typeface="+mn-ea"/>
              </a:rPr>
              <a:t>앵커 샘플링</a:t>
            </a:r>
            <a:r>
              <a:rPr lang="en-US" altLang="ko-KR" sz="1400">
                <a:latin typeface="+mn-ea"/>
              </a:rPr>
              <a:t>: </a:t>
            </a:r>
            <a:r>
              <a:rPr lang="ko-KR" altLang="en-US" sz="1400">
                <a:latin typeface="+mn-ea"/>
              </a:rPr>
              <a:t>모든 앵커에 대한 손실 함수를 최적화할 수 있지만</a:t>
            </a:r>
            <a:r>
              <a:rPr lang="en-US" altLang="ko-KR" sz="1400">
                <a:latin typeface="+mn-ea"/>
              </a:rPr>
              <a:t>, </a:t>
            </a:r>
            <a:r>
              <a:rPr lang="ko-KR" altLang="en-US" sz="1400">
                <a:latin typeface="+mn-ea"/>
              </a:rPr>
              <a:t>부정적인 샘플이 지배적이기 때문에 편향될 수 있음</a:t>
            </a:r>
            <a:r>
              <a:rPr lang="en-US" altLang="ko-KR" sz="1400">
                <a:latin typeface="+mn-ea"/>
              </a:rPr>
              <a:t>. </a:t>
            </a:r>
            <a:r>
              <a:rPr lang="ko-KR" altLang="en-US" sz="1400">
                <a:latin typeface="+mn-ea"/>
              </a:rPr>
              <a:t>대신</a:t>
            </a:r>
            <a:r>
              <a:rPr lang="en-US" altLang="ko-KR" sz="1400">
                <a:latin typeface="+mn-ea"/>
              </a:rPr>
              <a:t>, </a:t>
            </a:r>
            <a:r>
              <a:rPr lang="ko-KR" altLang="en-US" sz="1400">
                <a:latin typeface="+mn-ea"/>
              </a:rPr>
              <a:t>손실을 계산하기 위해 이미지에서 무작위로 </a:t>
            </a:r>
            <a:r>
              <a:rPr lang="en-US" altLang="ko-KR" sz="1400">
                <a:latin typeface="+mn-ea"/>
              </a:rPr>
              <a:t>256</a:t>
            </a:r>
            <a:r>
              <a:rPr lang="ko-KR" altLang="en-US" sz="1400">
                <a:latin typeface="+mn-ea"/>
              </a:rPr>
              <a:t>개의 앵커를 샘플링하고</a:t>
            </a:r>
            <a:r>
              <a:rPr lang="en-US" altLang="ko-KR" sz="1400">
                <a:latin typeface="+mn-ea"/>
              </a:rPr>
              <a:t>, </a:t>
            </a:r>
            <a:r>
              <a:rPr lang="ko-KR" altLang="en-US" sz="1400">
                <a:latin typeface="+mn-ea"/>
              </a:rPr>
              <a:t>이 중 긍정과 부정 샘플의 비율은 최대 </a:t>
            </a:r>
            <a:r>
              <a:rPr lang="en-US" altLang="ko-KR" sz="1400">
                <a:latin typeface="+mn-ea"/>
              </a:rPr>
              <a:t>1:1, </a:t>
            </a:r>
            <a:r>
              <a:rPr lang="ko-KR" altLang="en-US" sz="1400">
                <a:latin typeface="+mn-ea"/>
              </a:rPr>
              <a:t>긍정 샘플이 </a:t>
            </a:r>
            <a:r>
              <a:rPr lang="en-US" altLang="ko-KR" sz="1400">
                <a:latin typeface="+mn-ea"/>
              </a:rPr>
              <a:t>128</a:t>
            </a:r>
            <a:r>
              <a:rPr lang="ko-KR" altLang="en-US" sz="1400">
                <a:latin typeface="+mn-ea"/>
              </a:rPr>
              <a:t>개 미만인 경우</a:t>
            </a:r>
            <a:r>
              <a:rPr lang="en-US" altLang="ko-KR" sz="1400">
                <a:latin typeface="+mn-ea"/>
              </a:rPr>
              <a:t>(</a:t>
            </a:r>
            <a:r>
              <a:rPr lang="ko-KR" altLang="en-US" sz="1400">
                <a:latin typeface="+mn-ea"/>
              </a:rPr>
              <a:t>보통 객체가 배경보다 적기때문에</a:t>
            </a:r>
            <a:r>
              <a:rPr lang="en-US" altLang="ko-KR" sz="1400">
                <a:latin typeface="+mn-ea"/>
              </a:rPr>
              <a:t>)</a:t>
            </a:r>
            <a:r>
              <a:rPr lang="ko-KR" altLang="en-US" sz="1400">
                <a:latin typeface="+mn-ea"/>
              </a:rPr>
              <a:t> 부정 샘플로 미니 배치를 채움</a:t>
            </a:r>
            <a:endParaRPr lang="en-US" altLang="ko-KR" sz="1400">
              <a:latin typeface="+mn-ea"/>
            </a:endParaRPr>
          </a:p>
          <a:p>
            <a:pPr>
              <a:lnSpc>
                <a:spcPct val="150000"/>
              </a:lnSpc>
            </a:pPr>
            <a:r>
              <a:rPr lang="ko-KR" altLang="en-US" sz="1400">
                <a:latin typeface="+mn-ea"/>
              </a:rPr>
              <a:t>초기화</a:t>
            </a:r>
            <a:r>
              <a:rPr lang="en-US" altLang="ko-KR" sz="1400">
                <a:latin typeface="+mn-ea"/>
              </a:rPr>
              <a:t>: </a:t>
            </a:r>
            <a:r>
              <a:rPr lang="ko-KR" altLang="en-US" sz="1400">
                <a:latin typeface="+mn-ea"/>
              </a:rPr>
              <a:t>새로운 계층은 표준편차가 </a:t>
            </a:r>
            <a:r>
              <a:rPr lang="en-US" altLang="ko-KR" sz="1400">
                <a:latin typeface="+mn-ea"/>
              </a:rPr>
              <a:t>0.01</a:t>
            </a:r>
            <a:r>
              <a:rPr lang="ko-KR" altLang="en-US" sz="1400">
                <a:latin typeface="+mn-ea"/>
              </a:rPr>
              <a:t>인 </a:t>
            </a:r>
            <a:r>
              <a:rPr lang="en-US" altLang="ko-KR" sz="1400"/>
              <a:t>zero-mean</a:t>
            </a:r>
            <a:r>
              <a:rPr lang="ko-KR" altLang="en-US" sz="1400">
                <a:latin typeface="+mn-ea"/>
              </a:rPr>
              <a:t> 가우시안 분포</a:t>
            </a:r>
            <a:r>
              <a:rPr lang="en-US" altLang="ko-KR" sz="1400">
                <a:latin typeface="+mn-ea"/>
              </a:rPr>
              <a:t>(</a:t>
            </a:r>
            <a:r>
              <a:rPr lang="ko-KR" altLang="en-US" sz="1400">
                <a:latin typeface="+mn-ea"/>
              </a:rPr>
              <a:t>분포의 평균값이 </a:t>
            </a:r>
            <a:r>
              <a:rPr lang="en-US" altLang="ko-KR" sz="1400">
                <a:latin typeface="+mn-ea"/>
              </a:rPr>
              <a:t>0)</a:t>
            </a:r>
            <a:r>
              <a:rPr lang="ko-KR" altLang="en-US" sz="1400">
                <a:latin typeface="+mn-ea"/>
              </a:rPr>
              <a:t>에서 추출한 가중치로 무작위 초기화되며</a:t>
            </a:r>
            <a:r>
              <a:rPr lang="en-US" altLang="ko-KR" sz="1400">
                <a:latin typeface="+mn-ea"/>
              </a:rPr>
              <a:t>, </a:t>
            </a:r>
            <a:r>
              <a:rPr lang="ko-KR" altLang="en-US" sz="1400">
                <a:latin typeface="+mn-ea"/>
              </a:rPr>
              <a:t>다른 모든 계층</a:t>
            </a:r>
            <a:r>
              <a:rPr lang="en-US" altLang="ko-KR" sz="1400">
                <a:latin typeface="+mn-ea"/>
              </a:rPr>
              <a:t>(</a:t>
            </a:r>
            <a:r>
              <a:rPr lang="ko-KR" altLang="en-US" sz="1400">
                <a:latin typeface="+mn-ea"/>
              </a:rPr>
              <a:t>공유 합성곱 계층</a:t>
            </a:r>
            <a:r>
              <a:rPr lang="en-US" altLang="ko-KR" sz="1400">
                <a:latin typeface="+mn-ea"/>
              </a:rPr>
              <a:t>)</a:t>
            </a:r>
            <a:r>
              <a:rPr lang="ko-KR" altLang="en-US" sz="1400">
                <a:latin typeface="+mn-ea"/>
              </a:rPr>
              <a:t>은 </a:t>
            </a:r>
            <a:r>
              <a:rPr lang="en-US" altLang="ko-KR" sz="1400">
                <a:latin typeface="+mn-ea"/>
              </a:rPr>
              <a:t>ImageNet </a:t>
            </a:r>
            <a:r>
              <a:rPr lang="ko-KR" altLang="en-US" sz="1400">
                <a:latin typeface="+mn-ea"/>
              </a:rPr>
              <a:t>분류를 위한 모델 사전 훈련을 통해 초기화됨</a:t>
            </a:r>
            <a:endParaRPr lang="en-US" altLang="ko-KR" sz="1400">
              <a:latin typeface="+mn-ea"/>
            </a:endParaRPr>
          </a:p>
          <a:p>
            <a:pPr>
              <a:lnSpc>
                <a:spcPct val="150000"/>
              </a:lnSpc>
            </a:pPr>
            <a:r>
              <a:rPr lang="ko-KR" altLang="en-US" sz="1400">
                <a:latin typeface="+mn-ea"/>
              </a:rPr>
              <a:t>학습률 설정</a:t>
            </a:r>
            <a:r>
              <a:rPr lang="en-US" altLang="ko-KR" sz="1400">
                <a:latin typeface="+mn-ea"/>
              </a:rPr>
              <a:t>: PASCAL VOC </a:t>
            </a:r>
            <a:r>
              <a:rPr lang="ko-KR" altLang="en-US" sz="1400">
                <a:latin typeface="+mn-ea"/>
              </a:rPr>
              <a:t>데이터셋에서는 처음 </a:t>
            </a:r>
            <a:r>
              <a:rPr lang="en-US" altLang="ko-KR" sz="1400">
                <a:latin typeface="+mn-ea"/>
              </a:rPr>
              <a:t>60k </a:t>
            </a:r>
            <a:r>
              <a:rPr lang="ko-KR" altLang="en-US" sz="1400">
                <a:latin typeface="+mn-ea"/>
              </a:rPr>
              <a:t>미니 배치에 대해 학습률을 </a:t>
            </a:r>
            <a:r>
              <a:rPr lang="en-US" altLang="ko-KR" sz="1400">
                <a:latin typeface="+mn-ea"/>
              </a:rPr>
              <a:t>0.001</a:t>
            </a:r>
            <a:r>
              <a:rPr lang="ko-KR" altLang="en-US" sz="1400">
                <a:latin typeface="+mn-ea"/>
              </a:rPr>
              <a:t>로 설정하고</a:t>
            </a:r>
            <a:r>
              <a:rPr lang="en-US" altLang="ko-KR" sz="1400">
                <a:latin typeface="+mn-ea"/>
              </a:rPr>
              <a:t>, </a:t>
            </a:r>
            <a:r>
              <a:rPr lang="ko-KR" altLang="en-US" sz="1400">
                <a:latin typeface="+mn-ea"/>
              </a:rPr>
              <a:t>이후 </a:t>
            </a:r>
            <a:r>
              <a:rPr lang="en-US" altLang="ko-KR" sz="1400">
                <a:latin typeface="+mn-ea"/>
              </a:rPr>
              <a:t>20k </a:t>
            </a:r>
            <a:r>
              <a:rPr lang="ko-KR" altLang="en-US" sz="1400">
                <a:latin typeface="+mn-ea"/>
              </a:rPr>
              <a:t>미니 배치에 대해서는 </a:t>
            </a:r>
            <a:r>
              <a:rPr lang="en-US" altLang="ko-KR" sz="1400">
                <a:latin typeface="+mn-ea"/>
              </a:rPr>
              <a:t>0.0001</a:t>
            </a:r>
            <a:r>
              <a:rPr lang="ko-KR" altLang="en-US" sz="1400">
                <a:latin typeface="+mn-ea"/>
              </a:rPr>
              <a:t>로 조정</a:t>
            </a:r>
            <a:endParaRPr lang="en-US" altLang="ko-KR" sz="1400">
              <a:latin typeface="+mn-ea"/>
            </a:endParaRPr>
          </a:p>
          <a:p>
            <a:pPr>
              <a:lnSpc>
                <a:spcPct val="150000"/>
              </a:lnSpc>
            </a:pPr>
            <a:r>
              <a:rPr lang="ko-KR" altLang="en-US" sz="1400">
                <a:latin typeface="+mn-ea"/>
              </a:rPr>
              <a:t>모멘텀과 가중치 감소</a:t>
            </a:r>
            <a:r>
              <a:rPr lang="en-US" altLang="ko-KR" sz="1400">
                <a:latin typeface="+mn-ea"/>
              </a:rPr>
              <a:t>: </a:t>
            </a:r>
            <a:r>
              <a:rPr lang="ko-KR" altLang="en-US" sz="1400">
                <a:latin typeface="+mn-ea"/>
              </a:rPr>
              <a:t>모멘텀은 </a:t>
            </a:r>
            <a:r>
              <a:rPr lang="en-US" altLang="ko-KR" sz="1400">
                <a:latin typeface="+mn-ea"/>
              </a:rPr>
              <a:t>0.9</a:t>
            </a:r>
            <a:r>
              <a:rPr lang="ko-KR" altLang="en-US" sz="1400">
                <a:latin typeface="+mn-ea"/>
              </a:rPr>
              <a:t>로</a:t>
            </a:r>
            <a:r>
              <a:rPr lang="en-US" altLang="ko-KR" sz="1400">
                <a:latin typeface="+mn-ea"/>
              </a:rPr>
              <a:t>, </a:t>
            </a:r>
            <a:r>
              <a:rPr lang="ko-KR" altLang="en-US" sz="1400">
                <a:latin typeface="+mn-ea"/>
              </a:rPr>
              <a:t>가중치 감소는 </a:t>
            </a:r>
            <a:r>
              <a:rPr lang="en-US" altLang="ko-KR" sz="1400">
                <a:latin typeface="+mn-ea"/>
              </a:rPr>
              <a:t>0.0005</a:t>
            </a:r>
            <a:r>
              <a:rPr lang="ko-KR" altLang="en-US" sz="1400">
                <a:latin typeface="+mn-ea"/>
              </a:rPr>
              <a:t>로 설정</a:t>
            </a:r>
            <a:endParaRPr lang="en-US" altLang="ko-KR" sz="1400">
              <a:latin typeface="+mn-ea"/>
            </a:endParaRPr>
          </a:p>
          <a:p>
            <a:pPr>
              <a:lnSpc>
                <a:spcPct val="150000"/>
              </a:lnSpc>
            </a:pPr>
            <a:r>
              <a:rPr lang="ko-KR" altLang="en-US" sz="1400">
                <a:latin typeface="+mn-ea"/>
              </a:rPr>
              <a:t>구현</a:t>
            </a:r>
            <a:r>
              <a:rPr lang="en-US" altLang="ko-KR" sz="1400">
                <a:latin typeface="+mn-ea"/>
              </a:rPr>
              <a:t>: Caffe </a:t>
            </a:r>
            <a:r>
              <a:rPr lang="ko-KR" altLang="en-US" sz="1400">
                <a:latin typeface="+mn-ea"/>
              </a:rPr>
              <a:t>프레임워크를 사용</a:t>
            </a:r>
          </a:p>
        </p:txBody>
      </p:sp>
      <p:sp>
        <p:nvSpPr>
          <p:cNvPr id="3" name="제목 2">
            <a:extLst>
              <a:ext uri="{FF2B5EF4-FFF2-40B4-BE49-F238E27FC236}">
                <a16:creationId xmlns:a16="http://schemas.microsoft.com/office/drawing/2014/main" id="{B497EBBC-360E-50BB-1446-FCDD37196D45}"/>
              </a:ext>
            </a:extLst>
          </p:cNvPr>
          <p:cNvSpPr>
            <a:spLocks noGrp="1"/>
          </p:cNvSpPr>
          <p:nvPr>
            <p:ph type="title"/>
          </p:nvPr>
        </p:nvSpPr>
        <p:spPr/>
        <p:txBody>
          <a:bodyPr/>
          <a:lstStyle/>
          <a:p>
            <a:r>
              <a:rPr lang="en-US" altLang="ko-KR">
                <a:latin typeface="PT Serif" panose="020A0603040505020204" pitchFamily="18" charset="0"/>
              </a:rPr>
              <a:t>3.1.3 Training RPNs</a:t>
            </a:r>
          </a:p>
        </p:txBody>
      </p:sp>
    </p:spTree>
    <p:extLst>
      <p:ext uri="{BB962C8B-B14F-4D97-AF65-F5344CB8AC3E}">
        <p14:creationId xmlns:p14="http://schemas.microsoft.com/office/powerpoint/2010/main" val="560436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18E245A3-019F-1E30-6078-59E57FEBE561}"/>
              </a:ext>
            </a:extLst>
          </p:cNvPr>
          <p:cNvSpPr/>
          <p:nvPr/>
        </p:nvSpPr>
        <p:spPr>
          <a:xfrm>
            <a:off x="38349" y="5877272"/>
            <a:ext cx="1005259" cy="96053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endParaRPr lang="ko-KR" altLang="en-US" sz="1600" dirty="0">
              <a:solidFill>
                <a:schemeClr val="tx1"/>
              </a:solidFill>
              <a:latin typeface="휴먼매직체" pitchFamily="18" charset="-127"/>
              <a:ea typeface="휴먼매직체" pitchFamily="18" charset="-127"/>
            </a:endParaRPr>
          </a:p>
        </p:txBody>
      </p:sp>
      <p:sp>
        <p:nvSpPr>
          <p:cNvPr id="2" name="텍스트 개체 틀 1">
            <a:extLst>
              <a:ext uri="{FF2B5EF4-FFF2-40B4-BE49-F238E27FC236}">
                <a16:creationId xmlns:a16="http://schemas.microsoft.com/office/drawing/2014/main" id="{76A0BA55-493A-84A4-9D54-39CDC32A2014}"/>
              </a:ext>
            </a:extLst>
          </p:cNvPr>
          <p:cNvSpPr>
            <a:spLocks noGrp="1"/>
          </p:cNvSpPr>
          <p:nvPr>
            <p:ph type="body" sz="quarter" idx="10"/>
          </p:nvPr>
        </p:nvSpPr>
        <p:spPr>
          <a:xfrm>
            <a:off x="357188" y="945802"/>
            <a:ext cx="8429625" cy="4643438"/>
          </a:xfrm>
        </p:spPr>
        <p:txBody>
          <a:bodyPr/>
          <a:lstStyle/>
          <a:p>
            <a:pPr marL="0" indent="0">
              <a:lnSpc>
                <a:spcPct val="150000"/>
              </a:lnSpc>
              <a:buNone/>
            </a:pPr>
            <a:r>
              <a:rPr lang="en-US" altLang="ko-KR" sz="1400"/>
              <a:t>RPN</a:t>
            </a:r>
            <a:r>
              <a:rPr lang="ko-KR" altLang="en-US" sz="1400"/>
              <a:t>과 </a:t>
            </a:r>
            <a:r>
              <a:rPr lang="en-US" altLang="ko-KR" sz="1400"/>
              <a:t>Fast R-CNN</a:t>
            </a:r>
            <a:r>
              <a:rPr lang="ko-KR" altLang="en-US" sz="1400"/>
              <a:t>을 공유 합성곱 계층을 가지고 통합적으로 학습하는 방법에 대해 설명</a:t>
            </a:r>
            <a:endParaRPr lang="en-US" altLang="ko-KR" sz="1400"/>
          </a:p>
          <a:p>
            <a:pPr marL="0" indent="0">
              <a:lnSpc>
                <a:spcPct val="150000"/>
              </a:lnSpc>
              <a:buNone/>
            </a:pPr>
            <a:r>
              <a:rPr lang="ko-KR" altLang="en-US" sz="1400"/>
              <a:t>세 가지 주요 훈련 방법 제시</a:t>
            </a:r>
            <a:r>
              <a:rPr lang="en-US" altLang="ko-KR" sz="1400"/>
              <a:t>:</a:t>
            </a:r>
          </a:p>
          <a:p>
            <a:pPr marL="0" indent="0">
              <a:lnSpc>
                <a:spcPct val="150000"/>
              </a:lnSpc>
              <a:buNone/>
            </a:pPr>
            <a:r>
              <a:rPr lang="en-US" altLang="ko-KR" sz="1400"/>
              <a:t>1. </a:t>
            </a:r>
            <a:r>
              <a:rPr lang="ko-KR" altLang="en-US" sz="1400"/>
              <a:t>교대 훈련</a:t>
            </a:r>
            <a:r>
              <a:rPr lang="en-US" altLang="ko-KR" sz="1400"/>
              <a:t>(Alternating training): </a:t>
            </a:r>
            <a:r>
              <a:rPr lang="ko-KR" altLang="en-US" sz="1400"/>
              <a:t>먼저 </a:t>
            </a:r>
            <a:r>
              <a:rPr lang="en-US" altLang="ko-KR" sz="1400"/>
              <a:t>RPN</a:t>
            </a:r>
            <a:r>
              <a:rPr lang="ko-KR" altLang="en-US" sz="1400"/>
              <a:t>을 훈련하고</a:t>
            </a:r>
            <a:r>
              <a:rPr lang="en-US" altLang="ko-KR" sz="1400"/>
              <a:t>, </a:t>
            </a:r>
            <a:r>
              <a:rPr lang="ko-KR" altLang="en-US" sz="1400"/>
              <a:t>그 제안을 사용하여 </a:t>
            </a:r>
            <a:r>
              <a:rPr lang="en-US" altLang="ko-KR" sz="1400"/>
              <a:t>Fast R-CNN</a:t>
            </a:r>
            <a:r>
              <a:rPr lang="ko-KR" altLang="en-US" sz="1400"/>
              <a:t>을 훈련</a:t>
            </a:r>
            <a:r>
              <a:rPr lang="en-US" altLang="ko-KR" sz="1400"/>
              <a:t>. Fast R-CNN</a:t>
            </a:r>
            <a:r>
              <a:rPr lang="ko-KR" altLang="en-US" sz="1400"/>
              <a:t>에 의해 조정된 네트워크가 다시 </a:t>
            </a:r>
            <a:r>
              <a:rPr lang="en-US" altLang="ko-KR" sz="1400"/>
              <a:t>RPN </a:t>
            </a:r>
            <a:r>
              <a:rPr lang="ko-KR" altLang="en-US" sz="1400"/>
              <a:t>초기화에 사용되고</a:t>
            </a:r>
            <a:r>
              <a:rPr lang="en-US" altLang="ko-KR" sz="1400"/>
              <a:t>, </a:t>
            </a:r>
            <a:r>
              <a:rPr lang="ko-KR" altLang="en-US" sz="1400"/>
              <a:t>이 과정을 반복</a:t>
            </a:r>
            <a:r>
              <a:rPr lang="en-US" altLang="ko-KR" sz="1400"/>
              <a:t>. </a:t>
            </a:r>
            <a:r>
              <a:rPr lang="ko-KR" altLang="en-US" sz="1400"/>
              <a:t>이 방법은 이 논문의 모든 실험에서 사용</a:t>
            </a:r>
            <a:endParaRPr lang="en-US" altLang="ko-KR" sz="1400"/>
          </a:p>
          <a:p>
            <a:pPr marL="0" indent="0">
              <a:lnSpc>
                <a:spcPct val="150000"/>
              </a:lnSpc>
              <a:buNone/>
            </a:pPr>
            <a:r>
              <a:rPr lang="en-US" altLang="ko-KR" sz="1400"/>
              <a:t>2. </a:t>
            </a:r>
            <a:r>
              <a:rPr lang="ko-KR" altLang="en-US" sz="1400"/>
              <a:t>근사적 결합 훈련</a:t>
            </a:r>
            <a:r>
              <a:rPr lang="en-US" altLang="ko-KR" sz="1400"/>
              <a:t>(Approximate joint training): RPN</a:t>
            </a:r>
            <a:r>
              <a:rPr lang="ko-KR" altLang="en-US" sz="1400"/>
              <a:t>과 </a:t>
            </a:r>
            <a:r>
              <a:rPr lang="en-US" altLang="ko-KR" sz="1400"/>
              <a:t>Fast R-CNN</a:t>
            </a:r>
            <a:r>
              <a:rPr lang="ko-KR" altLang="en-US" sz="1400"/>
              <a:t>을 하나의 네트워크로 합쳐서 훈련</a:t>
            </a:r>
            <a:r>
              <a:rPr lang="en-US" altLang="ko-KR" sz="1400"/>
              <a:t>. </a:t>
            </a:r>
            <a:r>
              <a:rPr lang="ko-KR" altLang="en-US" sz="1400"/>
              <a:t>각 </a:t>
            </a:r>
            <a:r>
              <a:rPr lang="en-US" altLang="ko-KR" sz="1400"/>
              <a:t>SGD(Stochastic Gradient Descent) </a:t>
            </a:r>
            <a:r>
              <a:rPr lang="ko-KR" altLang="en-US" sz="1400"/>
              <a:t>반복에서</a:t>
            </a:r>
            <a:r>
              <a:rPr lang="en-US" altLang="ko-KR" sz="1400"/>
              <a:t>, </a:t>
            </a:r>
            <a:r>
              <a:rPr lang="ko-KR" altLang="en-US" sz="1400"/>
              <a:t>순방향 패스는 영역 제안을 생성하고</a:t>
            </a:r>
            <a:r>
              <a:rPr lang="en-US" altLang="ko-KR" sz="1400"/>
              <a:t>, </a:t>
            </a:r>
            <a:r>
              <a:rPr lang="ko-KR" altLang="en-US" sz="1400"/>
              <a:t>이를 </a:t>
            </a:r>
            <a:r>
              <a:rPr lang="en-US" altLang="ko-KR" sz="1400"/>
              <a:t>Fast R-CNN </a:t>
            </a:r>
            <a:r>
              <a:rPr lang="ko-KR" altLang="en-US" sz="1400"/>
              <a:t>탐지기를 훈련할 때와 같이 고정된</a:t>
            </a:r>
            <a:r>
              <a:rPr lang="en-US" altLang="ko-KR" sz="1400"/>
              <a:t>, </a:t>
            </a:r>
            <a:r>
              <a:rPr lang="ko-KR" altLang="en-US" sz="1400"/>
              <a:t>사전 계산된 제안처럼 다룸</a:t>
            </a:r>
            <a:r>
              <a:rPr lang="en-US" altLang="ko-KR" sz="1400"/>
              <a:t>. </a:t>
            </a:r>
            <a:r>
              <a:rPr lang="ko-KR" altLang="en-US" sz="1400"/>
              <a:t>역전파는 공유 계층에 대해 </a:t>
            </a:r>
            <a:r>
              <a:rPr lang="en-US" altLang="ko-KR" sz="1400"/>
              <a:t>RPN </a:t>
            </a:r>
            <a:r>
              <a:rPr lang="ko-KR" altLang="en-US" sz="1400"/>
              <a:t>손실과 </a:t>
            </a:r>
            <a:r>
              <a:rPr lang="en-US" altLang="ko-KR" sz="1400"/>
              <a:t>Fast R-CNN </a:t>
            </a:r>
            <a:r>
              <a:rPr lang="ko-KR" altLang="en-US" sz="1400"/>
              <a:t>손실의 신호를 결합하여 일반적으로 진행됨</a:t>
            </a:r>
            <a:r>
              <a:rPr lang="en-US" altLang="ko-KR" sz="1400"/>
              <a:t>. </a:t>
            </a:r>
            <a:r>
              <a:rPr lang="ko-KR" altLang="en-US" sz="1400"/>
              <a:t>이 방법은 구현이 쉽지만</a:t>
            </a:r>
            <a:r>
              <a:rPr lang="en-US" altLang="ko-KR" sz="1400"/>
              <a:t>, </a:t>
            </a:r>
            <a:r>
              <a:rPr lang="ko-KR" altLang="en-US" sz="1400"/>
              <a:t>제안된 박스의 좌표에 대한 미분을 무시하기 때문에 근사적임</a:t>
            </a:r>
            <a:r>
              <a:rPr lang="en-US" altLang="ko-KR" sz="1400"/>
              <a:t>. </a:t>
            </a:r>
            <a:r>
              <a:rPr lang="ko-KR" altLang="en-US" sz="1400"/>
              <a:t>실험에서는 이 방법이 </a:t>
            </a:r>
            <a:r>
              <a:rPr lang="ko-KR" altLang="en-US" sz="1400" b="1"/>
              <a:t>비슷한 결과</a:t>
            </a:r>
            <a:r>
              <a:rPr lang="ko-KR" altLang="en-US" sz="1400"/>
              <a:t>를 내면서 교대 훈련 대비 훈련 </a:t>
            </a:r>
            <a:r>
              <a:rPr lang="ko-KR" altLang="en-US" sz="1400" b="1"/>
              <a:t>시간을 </a:t>
            </a:r>
            <a:r>
              <a:rPr lang="en-US" altLang="ko-KR" sz="1400" b="1"/>
              <a:t>25-50% </a:t>
            </a:r>
            <a:r>
              <a:rPr lang="ko-KR" altLang="en-US" sz="1400" b="1"/>
              <a:t>절약</a:t>
            </a:r>
            <a:r>
              <a:rPr lang="ko-KR" altLang="en-US" sz="1400"/>
              <a:t>한다는 것을 발견</a:t>
            </a:r>
            <a:endParaRPr lang="en-US" altLang="ko-KR" sz="1400"/>
          </a:p>
          <a:p>
            <a:pPr marL="0" indent="0">
              <a:lnSpc>
                <a:spcPct val="150000"/>
              </a:lnSpc>
              <a:buNone/>
            </a:pPr>
            <a:r>
              <a:rPr lang="en-US" altLang="ko-KR" sz="1400"/>
              <a:t>3. </a:t>
            </a:r>
            <a:r>
              <a:rPr lang="ko-KR" altLang="en-US" sz="1400"/>
              <a:t>비근사적 결합 훈련</a:t>
            </a:r>
            <a:r>
              <a:rPr lang="en-US" altLang="ko-KR" sz="1400"/>
              <a:t>(Non-approximate joint training): RPN</a:t>
            </a:r>
            <a:r>
              <a:rPr lang="ko-KR" altLang="en-US" sz="1400"/>
              <a:t>에 의해 예측된 경계 상자</a:t>
            </a:r>
            <a:r>
              <a:rPr lang="en-US" altLang="ko-KR" sz="1400"/>
              <a:t>bounding box</a:t>
            </a:r>
            <a:r>
              <a:rPr lang="ko-KR" altLang="en-US" sz="1400"/>
              <a:t>도 입력의 함수</a:t>
            </a:r>
            <a:r>
              <a:rPr lang="en-US" altLang="ko-KR" sz="1400"/>
              <a:t>(also functions of the input)</a:t>
            </a:r>
            <a:r>
              <a:rPr lang="ko-KR" altLang="en-US" sz="1400"/>
              <a:t>이므로</a:t>
            </a:r>
            <a:r>
              <a:rPr lang="en-US" altLang="ko-KR" sz="1400"/>
              <a:t>, </a:t>
            </a:r>
            <a:r>
              <a:rPr lang="ko-KR" altLang="en-US" sz="1400"/>
              <a:t>이론적으로 유효한 역전파 </a:t>
            </a:r>
            <a:r>
              <a:rPr lang="en-US" altLang="ko-KR" sz="1400"/>
              <a:t>solver</a:t>
            </a:r>
            <a:r>
              <a:rPr lang="ko-KR" altLang="en-US" sz="1400"/>
              <a:t>는 박스 좌표에 대한 그래디언트를 포함해야 함</a:t>
            </a:r>
            <a:r>
              <a:rPr lang="en-US" altLang="ko-KR" sz="1200"/>
              <a:t>(</a:t>
            </a:r>
            <a:r>
              <a:rPr lang="ko-KR" altLang="en-US" sz="1200"/>
              <a:t>위의 근사적 결합 훈련에서는 이 그래디언트를 무시함</a:t>
            </a:r>
            <a:r>
              <a:rPr lang="en-US" altLang="ko-KR" sz="1200"/>
              <a:t>) </a:t>
            </a:r>
            <a:r>
              <a:rPr lang="ko-KR" altLang="en-US" sz="1400"/>
              <a:t>비근사적 결합 훈련에서는 박스 좌표에 대해 미분 가능한 </a:t>
            </a:r>
            <a:r>
              <a:rPr lang="en-US" altLang="ko-KR" sz="1400"/>
              <a:t>RoI </a:t>
            </a:r>
            <a:r>
              <a:rPr lang="ko-KR" altLang="en-US" sz="1400"/>
              <a:t>풀링 계층이 필요</a:t>
            </a:r>
            <a:r>
              <a:rPr lang="en-US" altLang="ko-KR" sz="1400"/>
              <a:t>. </a:t>
            </a:r>
            <a:r>
              <a:rPr lang="ko-KR" altLang="en-US" sz="1400"/>
              <a:t>이는 복잡한 문제이며</a:t>
            </a:r>
            <a:r>
              <a:rPr lang="en-US" altLang="ko-KR" sz="1400"/>
              <a:t>, "RoI warping" </a:t>
            </a:r>
            <a:r>
              <a:rPr lang="ko-KR" altLang="en-US" sz="1400"/>
              <a:t>계층을 통해 해결할 수 있지만</a:t>
            </a:r>
            <a:r>
              <a:rPr lang="en-US" altLang="ko-KR" sz="1400"/>
              <a:t>, </a:t>
            </a:r>
            <a:r>
              <a:rPr lang="ko-KR" altLang="en-US" sz="1400"/>
              <a:t>이 논문의 범위를 벗어남</a:t>
            </a:r>
            <a:r>
              <a:rPr lang="en-US" altLang="ko-KR" sz="1400"/>
              <a:t>(beyond the scope)</a:t>
            </a:r>
          </a:p>
          <a:p>
            <a:pPr marL="0" indent="0">
              <a:lnSpc>
                <a:spcPct val="150000"/>
              </a:lnSpc>
              <a:buNone/>
            </a:pPr>
            <a:r>
              <a:rPr lang="en-US" altLang="ko-KR" sz="1200"/>
              <a:t>solver : </a:t>
            </a:r>
            <a:r>
              <a:rPr lang="ko-KR" altLang="en-US" sz="1200"/>
              <a:t>주어진 수학적 모델의 파라미터를 최적화하기 위해 사용되는 알고리즘을 지칭</a:t>
            </a:r>
          </a:p>
        </p:txBody>
      </p:sp>
      <p:sp>
        <p:nvSpPr>
          <p:cNvPr id="3" name="제목 2">
            <a:extLst>
              <a:ext uri="{FF2B5EF4-FFF2-40B4-BE49-F238E27FC236}">
                <a16:creationId xmlns:a16="http://schemas.microsoft.com/office/drawing/2014/main" id="{B30ABB80-6C80-76C2-9663-68171E3AFE92}"/>
              </a:ext>
            </a:extLst>
          </p:cNvPr>
          <p:cNvSpPr>
            <a:spLocks noGrp="1"/>
          </p:cNvSpPr>
          <p:nvPr>
            <p:ph type="title"/>
          </p:nvPr>
        </p:nvSpPr>
        <p:spPr/>
        <p:txBody>
          <a:bodyPr/>
          <a:lstStyle/>
          <a:p>
            <a:r>
              <a:rPr lang="en-US" altLang="ko-KR" sz="2800">
                <a:latin typeface="PT Serif" panose="020A0603040505020204" pitchFamily="18" charset="0"/>
              </a:rPr>
              <a:t>3.2 Sharing Features for RPN and Fast R-CNN</a:t>
            </a:r>
            <a:br>
              <a:rPr lang="en-US" altLang="ko-KR">
                <a:latin typeface="PT Serif" panose="020A0603040505020204" pitchFamily="18" charset="0"/>
              </a:rPr>
            </a:br>
            <a:endParaRPr lang="ko-KR" altLang="en-US">
              <a:latin typeface="PT Serif" panose="020A0603040505020204" pitchFamily="18" charset="0"/>
            </a:endParaRPr>
          </a:p>
        </p:txBody>
      </p:sp>
    </p:spTree>
    <p:extLst>
      <p:ext uri="{BB962C8B-B14F-4D97-AF65-F5344CB8AC3E}">
        <p14:creationId xmlns:p14="http://schemas.microsoft.com/office/powerpoint/2010/main" val="427678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C347B545-0231-1B50-6F8D-5B3D5D12C7AC}"/>
              </a:ext>
            </a:extLst>
          </p:cNvPr>
          <p:cNvSpPr>
            <a:spLocks noGrp="1"/>
          </p:cNvSpPr>
          <p:nvPr>
            <p:ph type="body" sz="quarter" idx="10"/>
          </p:nvPr>
        </p:nvSpPr>
        <p:spPr>
          <a:xfrm>
            <a:off x="357186" y="1107281"/>
            <a:ext cx="8429625" cy="4643438"/>
          </a:xfrm>
        </p:spPr>
        <p:txBody>
          <a:bodyPr/>
          <a:lstStyle/>
          <a:p>
            <a:pPr marL="0" indent="0">
              <a:buNone/>
            </a:pPr>
            <a:r>
              <a:rPr lang="en-US" altLang="ko-KR" sz="1400" b="1"/>
              <a:t>Object Detection</a:t>
            </a:r>
            <a:r>
              <a:rPr lang="ko-KR" altLang="en-US" sz="1400"/>
              <a:t>이란 한 물체</a:t>
            </a:r>
            <a:r>
              <a:rPr lang="en-US" altLang="ko-KR" sz="1400"/>
              <a:t>(single object)</a:t>
            </a:r>
            <a:r>
              <a:rPr lang="ko-KR" altLang="en-US" sz="1400"/>
              <a:t>가 아닌 여러 물체</a:t>
            </a:r>
            <a:r>
              <a:rPr lang="en-US" altLang="ko-KR" sz="1400"/>
              <a:t>(Multiple objects)</a:t>
            </a:r>
            <a:r>
              <a:rPr lang="ko-KR" altLang="en-US" sz="1400"/>
              <a:t>에 대해 어떤 물체인지 클래스를 분류하는 </a:t>
            </a:r>
            <a:r>
              <a:rPr lang="en-US" altLang="ko-KR" sz="1400" b="1"/>
              <a:t>Classification</a:t>
            </a:r>
            <a:r>
              <a:rPr lang="en-US" altLang="ko-KR" sz="1400"/>
              <a:t> </a:t>
            </a:r>
            <a:r>
              <a:rPr lang="ko-KR" altLang="en-US" sz="1400"/>
              <a:t>문제와</a:t>
            </a:r>
            <a:r>
              <a:rPr lang="en-US" altLang="ko-KR" sz="1400"/>
              <a:t>, </a:t>
            </a:r>
            <a:r>
              <a:rPr lang="ko-KR" altLang="en-US" sz="1400"/>
              <a:t>그 물체가 어디 있는지 박스를 </a:t>
            </a:r>
            <a:r>
              <a:rPr lang="en-US" altLang="ko-KR" sz="1400"/>
              <a:t>(Bounding box) </a:t>
            </a:r>
            <a:r>
              <a:rPr lang="ko-KR" altLang="en-US" sz="1400"/>
              <a:t>통해 위치 정보를 나타내는 </a:t>
            </a:r>
            <a:r>
              <a:rPr lang="en-US" altLang="ko-KR" sz="1400" b="1"/>
              <a:t>Localization</a:t>
            </a:r>
            <a:r>
              <a:rPr lang="en-US" altLang="ko-KR" sz="1400"/>
              <a:t> </a:t>
            </a:r>
            <a:r>
              <a:rPr lang="ko-KR" altLang="en-US" sz="1400"/>
              <a:t>문제를 모두 포함</a:t>
            </a:r>
            <a:endParaRPr lang="en-US" altLang="ko-KR" sz="1400"/>
          </a:p>
          <a:p>
            <a:endParaRPr lang="en-US" altLang="ko-KR" sz="1400"/>
          </a:p>
          <a:p>
            <a:pPr marL="0" indent="0">
              <a:buNone/>
            </a:pPr>
            <a:r>
              <a:rPr lang="ko-KR" altLang="en-US" sz="1400"/>
              <a:t>즉 </a:t>
            </a:r>
            <a:r>
              <a:rPr lang="en-US" altLang="ko-KR" sz="1400"/>
              <a:t>Object Detection = Multiple Object</a:t>
            </a:r>
            <a:r>
              <a:rPr lang="ko-KR" altLang="en-US" sz="1400"/>
              <a:t>에 대한 </a:t>
            </a:r>
            <a:r>
              <a:rPr lang="en-US" altLang="ko-KR" sz="1400"/>
              <a:t>Multi-Labeled Classification + Bounding Box Regression(Localization) </a:t>
            </a:r>
            <a:r>
              <a:rPr lang="ko-KR" altLang="en-US" sz="1400"/>
              <a:t>라고 정리할 수 있다</a:t>
            </a:r>
            <a:r>
              <a:rPr lang="en-US" altLang="ko-KR" sz="1400"/>
              <a:t>.</a:t>
            </a:r>
          </a:p>
          <a:p>
            <a:endParaRPr lang="en-US" altLang="ko-KR" sz="1400"/>
          </a:p>
          <a:p>
            <a:pPr marL="0" indent="0" algn="l">
              <a:buNone/>
            </a:pPr>
            <a:r>
              <a:rPr lang="ko-KR" altLang="en-US" sz="1400" b="0" i="0">
                <a:solidFill>
                  <a:srgbClr val="212529"/>
                </a:solidFill>
                <a:effectLst/>
                <a:latin typeface="-apple-system"/>
              </a:rPr>
              <a:t>  </a:t>
            </a:r>
            <a:endParaRPr lang="en-US" altLang="ko-KR" sz="1400" b="0" i="0">
              <a:solidFill>
                <a:srgbClr val="212529"/>
              </a:solidFill>
              <a:effectLst/>
              <a:latin typeface="-apple-system"/>
            </a:endParaRPr>
          </a:p>
          <a:p>
            <a:pPr marL="0" indent="0" algn="l">
              <a:buNone/>
            </a:pPr>
            <a:endParaRPr lang="en-US" altLang="ko-KR" sz="1400" b="0" i="0">
              <a:solidFill>
                <a:srgbClr val="212529"/>
              </a:solidFill>
              <a:effectLst/>
              <a:latin typeface="-apple-system"/>
            </a:endParaRPr>
          </a:p>
          <a:p>
            <a:pPr marL="0" indent="0" algn="l">
              <a:buNone/>
            </a:pPr>
            <a:endParaRPr lang="en-US" altLang="ko-KR" sz="1400">
              <a:solidFill>
                <a:srgbClr val="212529"/>
              </a:solidFill>
              <a:latin typeface="-apple-system"/>
            </a:endParaRPr>
          </a:p>
          <a:p>
            <a:pPr marL="0" indent="0" algn="l">
              <a:buNone/>
            </a:pPr>
            <a:endParaRPr lang="en-US" altLang="ko-KR" sz="1400" b="0" i="0">
              <a:solidFill>
                <a:srgbClr val="212529"/>
              </a:solidFill>
              <a:effectLst/>
              <a:latin typeface="-apple-system"/>
            </a:endParaRPr>
          </a:p>
          <a:p>
            <a:pPr marL="0" indent="0" algn="l">
              <a:buNone/>
            </a:pPr>
            <a:r>
              <a:rPr lang="en-US" altLang="ko-KR" sz="1400">
                <a:solidFill>
                  <a:srgbClr val="212529"/>
                </a:solidFill>
                <a:latin typeface="-apple-system"/>
              </a:rPr>
              <a:t>                                                                                                                                            </a:t>
            </a:r>
            <a:endParaRPr lang="ko-KR" altLang="en-US" sz="1400" b="0" i="0">
              <a:solidFill>
                <a:srgbClr val="212529"/>
              </a:solidFill>
              <a:effectLst/>
              <a:latin typeface="-apple-system"/>
            </a:endParaRPr>
          </a:p>
          <a:p>
            <a:endParaRPr lang="en-US" altLang="ko-KR" sz="1400"/>
          </a:p>
          <a:p>
            <a:endParaRPr lang="en-US" altLang="ko-KR" sz="1400"/>
          </a:p>
          <a:p>
            <a:endParaRPr lang="en-US" altLang="ko-KR" sz="1400"/>
          </a:p>
          <a:p>
            <a:endParaRPr lang="en-US" altLang="ko-KR" sz="1400"/>
          </a:p>
          <a:p>
            <a:endParaRPr lang="en-US" altLang="ko-KR" sz="1400"/>
          </a:p>
          <a:p>
            <a:endParaRPr lang="en-US" altLang="ko-KR" sz="1400"/>
          </a:p>
          <a:p>
            <a:pPr marL="0" indent="0">
              <a:buNone/>
            </a:pPr>
            <a:endParaRPr lang="en-US" altLang="ko-KR" sz="1400"/>
          </a:p>
          <a:p>
            <a:pPr marL="0" indent="0">
              <a:buNone/>
            </a:pPr>
            <a:r>
              <a:rPr lang="en-US" altLang="ko-KR" sz="1400" b="0" i="0">
                <a:solidFill>
                  <a:srgbClr val="212529"/>
                </a:solidFill>
                <a:effectLst/>
                <a:latin typeface="-apple-system"/>
              </a:rPr>
              <a:t>	1-stage Detector</a:t>
            </a:r>
            <a:r>
              <a:rPr lang="ko-KR" altLang="en-US" sz="1400">
                <a:solidFill>
                  <a:srgbClr val="212529"/>
                </a:solidFill>
                <a:latin typeface="-apple-system"/>
              </a:rPr>
              <a:t> </a:t>
            </a:r>
            <a:r>
              <a:rPr lang="en-US" altLang="ko-KR" sz="1400">
                <a:solidFill>
                  <a:srgbClr val="212529"/>
                </a:solidFill>
                <a:latin typeface="-apple-system"/>
              </a:rPr>
              <a:t>:</a:t>
            </a:r>
            <a:r>
              <a:rPr lang="ko-KR" altLang="en-US" sz="1400" b="0" i="0">
                <a:solidFill>
                  <a:srgbClr val="212529"/>
                </a:solidFill>
                <a:effectLst/>
                <a:latin typeface="-apple-system"/>
              </a:rPr>
              <a:t> 비교적 빠르지만 정확도 낮음 </a:t>
            </a:r>
            <a:endParaRPr lang="en-US" altLang="ko-KR" sz="1400" b="0" i="0">
              <a:solidFill>
                <a:srgbClr val="212529"/>
              </a:solidFill>
              <a:effectLst/>
              <a:latin typeface="-apple-system"/>
            </a:endParaRPr>
          </a:p>
          <a:p>
            <a:pPr marL="0" indent="0">
              <a:buNone/>
            </a:pPr>
            <a:r>
              <a:rPr lang="en-US" altLang="ko-KR" sz="1400" b="0" i="0">
                <a:solidFill>
                  <a:srgbClr val="212529"/>
                </a:solidFill>
                <a:effectLst/>
                <a:latin typeface="-apple-system"/>
              </a:rPr>
              <a:t>	2-stage Detector</a:t>
            </a:r>
            <a:r>
              <a:rPr lang="ko-KR" altLang="en-US" sz="1400">
                <a:solidFill>
                  <a:srgbClr val="212529"/>
                </a:solidFill>
                <a:latin typeface="-apple-system"/>
              </a:rPr>
              <a:t> </a:t>
            </a:r>
            <a:r>
              <a:rPr lang="en-US" altLang="ko-KR" sz="1400">
                <a:solidFill>
                  <a:srgbClr val="212529"/>
                </a:solidFill>
                <a:latin typeface="-apple-system"/>
              </a:rPr>
              <a:t>:</a:t>
            </a:r>
            <a:r>
              <a:rPr lang="ko-KR" altLang="en-US" sz="1400" b="0" i="0">
                <a:solidFill>
                  <a:srgbClr val="212529"/>
                </a:solidFill>
                <a:effectLst/>
                <a:latin typeface="-apple-system"/>
              </a:rPr>
              <a:t> 비교적 느리지만 정확도 높음</a:t>
            </a:r>
            <a:endParaRPr lang="en-US" altLang="ko-KR" sz="2400"/>
          </a:p>
        </p:txBody>
      </p:sp>
      <p:sp>
        <p:nvSpPr>
          <p:cNvPr id="3" name="제목 2">
            <a:extLst>
              <a:ext uri="{FF2B5EF4-FFF2-40B4-BE49-F238E27FC236}">
                <a16:creationId xmlns:a16="http://schemas.microsoft.com/office/drawing/2014/main" id="{D1C54BDF-1782-A5C7-687B-BEA1C24C74EA}"/>
              </a:ext>
            </a:extLst>
          </p:cNvPr>
          <p:cNvSpPr>
            <a:spLocks noGrp="1"/>
          </p:cNvSpPr>
          <p:nvPr>
            <p:ph type="title"/>
          </p:nvPr>
        </p:nvSpPr>
        <p:spPr/>
        <p:txBody>
          <a:bodyPr/>
          <a:lstStyle/>
          <a:p>
            <a:r>
              <a:rPr lang="en-US" altLang="ko-KR" i="0">
                <a:solidFill>
                  <a:srgbClr val="212529"/>
                </a:solidFill>
                <a:effectLst/>
                <a:latin typeface="PT Serif" panose="020A0603040505020204" pitchFamily="18" charset="0"/>
              </a:rPr>
              <a:t>Object Detection</a:t>
            </a:r>
            <a:br>
              <a:rPr lang="ko-KR" altLang="en-US" i="0">
                <a:solidFill>
                  <a:srgbClr val="212529"/>
                </a:solidFill>
                <a:effectLst/>
                <a:latin typeface="+mn-ea"/>
                <a:ea typeface="+mn-ea"/>
              </a:rPr>
            </a:br>
            <a:endParaRPr lang="ko-KR" altLang="en-US">
              <a:latin typeface="+mn-ea"/>
              <a:ea typeface="+mn-ea"/>
            </a:endParaRPr>
          </a:p>
        </p:txBody>
      </p:sp>
      <p:pic>
        <p:nvPicPr>
          <p:cNvPr id="5" name="그림 4" descr="텍스트, 도표, 폰트, 라인이(가) 표시된 사진&#10;&#10;자동 생성된 설명">
            <a:extLst>
              <a:ext uri="{FF2B5EF4-FFF2-40B4-BE49-F238E27FC236}">
                <a16:creationId xmlns:a16="http://schemas.microsoft.com/office/drawing/2014/main" id="{60011F96-FA28-2F47-C794-C8E206E6FB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186" y="3427918"/>
            <a:ext cx="5184576" cy="2407432"/>
          </a:xfrm>
          <a:prstGeom prst="rect">
            <a:avLst/>
          </a:prstGeom>
        </p:spPr>
      </p:pic>
      <p:sp>
        <p:nvSpPr>
          <p:cNvPr id="7" name="TextBox 6">
            <a:extLst>
              <a:ext uri="{FF2B5EF4-FFF2-40B4-BE49-F238E27FC236}">
                <a16:creationId xmlns:a16="http://schemas.microsoft.com/office/drawing/2014/main" id="{39C4B423-0F47-D263-B3DD-D6ADA4F883BF}"/>
              </a:ext>
            </a:extLst>
          </p:cNvPr>
          <p:cNvSpPr txBox="1"/>
          <p:nvPr/>
        </p:nvSpPr>
        <p:spPr>
          <a:xfrm>
            <a:off x="2411760" y="2852936"/>
            <a:ext cx="6552728" cy="1292662"/>
          </a:xfrm>
          <a:prstGeom prst="rect">
            <a:avLst/>
          </a:prstGeom>
          <a:noFill/>
        </p:spPr>
        <p:txBody>
          <a:bodyPr wrap="square" rtlCol="0">
            <a:spAutoFit/>
          </a:bodyPr>
          <a:lstStyle/>
          <a:p>
            <a:r>
              <a:rPr lang="ko-KR" altLang="en-US" sz="1200" b="0" i="0">
                <a:effectLst/>
                <a:latin typeface="+mn-ea"/>
                <a:ea typeface="+mn-ea"/>
              </a:rPr>
              <a:t>위쪽이 </a:t>
            </a:r>
            <a:r>
              <a:rPr lang="en-US" altLang="ko-KR" sz="1200" b="1" i="0">
                <a:effectLst/>
                <a:latin typeface="+mn-ea"/>
                <a:ea typeface="+mn-ea"/>
              </a:rPr>
              <a:t>2-stage Detector</a:t>
            </a:r>
            <a:r>
              <a:rPr lang="ko-KR" altLang="en-US" sz="1200" b="0" i="0">
                <a:effectLst/>
                <a:latin typeface="+mn-ea"/>
                <a:ea typeface="+mn-ea"/>
              </a:rPr>
              <a:t> 논문</a:t>
            </a:r>
            <a:endParaRPr lang="en-US" altLang="ko-KR" sz="1200" b="0" i="0">
              <a:effectLst/>
              <a:latin typeface="+mn-ea"/>
              <a:ea typeface="+mn-ea"/>
            </a:endParaRPr>
          </a:p>
          <a:p>
            <a:r>
              <a:rPr lang="ko-KR" altLang="en-US" sz="1200" b="0" i="0">
                <a:effectLst/>
                <a:latin typeface="+mn-ea"/>
                <a:ea typeface="+mn-ea"/>
              </a:rPr>
              <a:t>물체를 식별하는 </a:t>
            </a:r>
            <a:r>
              <a:rPr lang="en-US" altLang="ko-KR" sz="1200" b="1" i="0">
                <a:effectLst/>
                <a:latin typeface="+mn-ea"/>
                <a:ea typeface="+mn-ea"/>
              </a:rPr>
              <a:t>Classification</a:t>
            </a:r>
            <a:r>
              <a:rPr lang="ko-KR" altLang="en-US" sz="1200" b="0" i="0">
                <a:effectLst/>
                <a:latin typeface="+mn-ea"/>
                <a:ea typeface="+mn-ea"/>
              </a:rPr>
              <a:t> 문제와</a:t>
            </a:r>
            <a:r>
              <a:rPr lang="en-US" altLang="ko-KR" sz="1200" b="0" i="0">
                <a:effectLst/>
                <a:latin typeface="+mn-ea"/>
                <a:ea typeface="+mn-ea"/>
              </a:rPr>
              <a:t>, </a:t>
            </a:r>
            <a:r>
              <a:rPr lang="ko-KR" altLang="en-US" sz="1200" b="0" i="0">
                <a:effectLst/>
                <a:latin typeface="+mn-ea"/>
                <a:ea typeface="+mn-ea"/>
              </a:rPr>
              <a:t>물체의 위치를 찾는 </a:t>
            </a:r>
            <a:r>
              <a:rPr lang="en-US" altLang="ko-KR" sz="1200" b="1" i="0">
                <a:effectLst/>
                <a:latin typeface="+mn-ea"/>
                <a:ea typeface="+mn-ea"/>
              </a:rPr>
              <a:t>Localization </a:t>
            </a:r>
            <a:r>
              <a:rPr lang="ko-KR" altLang="en-US" sz="1200" i="0">
                <a:effectLst/>
                <a:latin typeface="+mn-ea"/>
                <a:ea typeface="+mn-ea"/>
              </a:rPr>
              <a:t>문제</a:t>
            </a:r>
            <a:endParaRPr lang="en-US" altLang="ko-KR" sz="1200" i="0">
              <a:effectLst/>
              <a:latin typeface="+mn-ea"/>
              <a:ea typeface="+mn-ea"/>
            </a:endParaRPr>
          </a:p>
          <a:p>
            <a:r>
              <a:rPr lang="ko-KR" altLang="en-US" sz="1200" b="0" i="0">
                <a:effectLst/>
                <a:latin typeface="+mn-ea"/>
                <a:ea typeface="+mn-ea"/>
              </a:rPr>
              <a:t>두 가지 </a:t>
            </a:r>
            <a:r>
              <a:rPr lang="en-US" altLang="ko-KR" sz="1200" b="0" i="0">
                <a:effectLst/>
                <a:latin typeface="+mn-ea"/>
                <a:ea typeface="+mn-ea"/>
              </a:rPr>
              <a:t>task</a:t>
            </a:r>
            <a:r>
              <a:rPr lang="ko-KR" altLang="en-US" sz="1200" b="0" i="0">
                <a:effectLst/>
                <a:latin typeface="+mn-ea"/>
                <a:ea typeface="+mn-ea"/>
              </a:rPr>
              <a:t>를 동시에 행하는 방법</a:t>
            </a:r>
            <a:endParaRPr lang="en-US" altLang="ko-KR" sz="1200" b="0" i="0">
              <a:effectLst/>
              <a:latin typeface="+mn-ea"/>
              <a:ea typeface="+mn-ea"/>
            </a:endParaRPr>
          </a:p>
          <a:p>
            <a:endParaRPr lang="en-US" altLang="ko-KR" sz="1400" b="0" i="0">
              <a:effectLst/>
              <a:latin typeface="+mn-ea"/>
              <a:ea typeface="+mn-ea"/>
            </a:endParaRPr>
          </a:p>
          <a:p>
            <a:r>
              <a:rPr lang="en-US" altLang="ko-KR" sz="1400" b="0" i="0">
                <a:effectLst/>
                <a:latin typeface="+mn-ea"/>
                <a:ea typeface="+mn-ea"/>
              </a:rPr>
              <a:t>                                                 </a:t>
            </a:r>
            <a:r>
              <a:rPr lang="en-US" altLang="ko-KR" sz="1200" b="0" i="0">
                <a:effectLst/>
                <a:latin typeface="+mn-ea"/>
                <a:ea typeface="+mn-ea"/>
              </a:rPr>
              <a:t>R-CNN</a:t>
            </a:r>
            <a:r>
              <a:rPr lang="ko-KR" altLang="en-US" sz="1200" b="0" i="0">
                <a:effectLst/>
                <a:latin typeface="+mn-ea"/>
                <a:ea typeface="+mn-ea"/>
              </a:rPr>
              <a:t>부터 </a:t>
            </a:r>
            <a:r>
              <a:rPr lang="en-US" altLang="ko-KR" sz="1200" b="0" i="0">
                <a:effectLst/>
                <a:latin typeface="+mn-ea"/>
                <a:ea typeface="+mn-ea"/>
              </a:rPr>
              <a:t>Fast R-CNN, </a:t>
            </a:r>
          </a:p>
          <a:p>
            <a:r>
              <a:rPr lang="en-US" altLang="ko-KR" sz="1200" b="0" i="0">
                <a:effectLst/>
                <a:latin typeface="+mn-ea"/>
                <a:ea typeface="+mn-ea"/>
              </a:rPr>
              <a:t>                                                        Faster R-CNN</a:t>
            </a:r>
            <a:r>
              <a:rPr lang="ko-KR" altLang="en-US" sz="1200" b="0" i="0">
                <a:effectLst/>
                <a:latin typeface="+mn-ea"/>
                <a:ea typeface="+mn-ea"/>
              </a:rPr>
              <a:t>같은 </a:t>
            </a:r>
            <a:r>
              <a:rPr lang="en-US" altLang="ko-KR" sz="1200" b="0" i="0">
                <a:effectLst/>
                <a:latin typeface="+mn-ea"/>
                <a:ea typeface="+mn-ea"/>
              </a:rPr>
              <a:t>R-CNN </a:t>
            </a:r>
            <a:r>
              <a:rPr lang="ko-KR" altLang="en-US" sz="1200" b="0" i="0">
                <a:effectLst/>
                <a:latin typeface="+mn-ea"/>
                <a:ea typeface="+mn-ea"/>
              </a:rPr>
              <a:t>계열이 대표적</a:t>
            </a:r>
            <a:endParaRPr lang="ko-KR" altLang="en-US" sz="1200">
              <a:latin typeface="+mn-ea"/>
              <a:ea typeface="+mn-ea"/>
            </a:endParaRPr>
          </a:p>
        </p:txBody>
      </p:sp>
      <p:sp>
        <p:nvSpPr>
          <p:cNvPr id="8" name="TextBox 7">
            <a:extLst>
              <a:ext uri="{FF2B5EF4-FFF2-40B4-BE49-F238E27FC236}">
                <a16:creationId xmlns:a16="http://schemas.microsoft.com/office/drawing/2014/main" id="{74837572-4BEB-785E-589F-FC65D8FB4658}"/>
              </a:ext>
            </a:extLst>
          </p:cNvPr>
          <p:cNvSpPr txBox="1"/>
          <p:nvPr/>
        </p:nvSpPr>
        <p:spPr>
          <a:xfrm>
            <a:off x="5436096" y="4501569"/>
            <a:ext cx="2568460" cy="1015663"/>
          </a:xfrm>
          <a:prstGeom prst="rect">
            <a:avLst/>
          </a:prstGeom>
          <a:noFill/>
        </p:spPr>
        <p:txBody>
          <a:bodyPr wrap="none" rtlCol="0">
            <a:spAutoFit/>
          </a:bodyPr>
          <a:lstStyle/>
          <a:p>
            <a:r>
              <a:rPr lang="ko-KR" altLang="en-US" sz="1200">
                <a:solidFill>
                  <a:srgbClr val="212529"/>
                </a:solidFill>
                <a:latin typeface="+mn-ea"/>
                <a:ea typeface="+mn-ea"/>
              </a:rPr>
              <a:t>아래</a:t>
            </a:r>
            <a:r>
              <a:rPr lang="ko-KR" altLang="en-US" sz="1200" b="0" i="0">
                <a:solidFill>
                  <a:srgbClr val="212529"/>
                </a:solidFill>
                <a:effectLst/>
                <a:latin typeface="+mn-ea"/>
                <a:ea typeface="+mn-ea"/>
              </a:rPr>
              <a:t>쪽은 </a:t>
            </a:r>
            <a:r>
              <a:rPr lang="en-US" altLang="ko-KR" sz="1200" b="1">
                <a:solidFill>
                  <a:srgbClr val="212529"/>
                </a:solidFill>
                <a:latin typeface="+mn-ea"/>
                <a:ea typeface="+mn-ea"/>
              </a:rPr>
              <a:t>1</a:t>
            </a:r>
            <a:r>
              <a:rPr lang="en-US" altLang="ko-KR" sz="1200" b="1" i="0">
                <a:solidFill>
                  <a:srgbClr val="212529"/>
                </a:solidFill>
                <a:effectLst/>
                <a:latin typeface="+mn-ea"/>
                <a:ea typeface="+mn-ea"/>
              </a:rPr>
              <a:t>-stage Detector</a:t>
            </a:r>
            <a:r>
              <a:rPr lang="ko-KR" altLang="en-US" sz="1200" b="0" i="0">
                <a:solidFill>
                  <a:srgbClr val="212529"/>
                </a:solidFill>
                <a:effectLst/>
                <a:latin typeface="+mn-ea"/>
                <a:ea typeface="+mn-ea"/>
              </a:rPr>
              <a:t> 논문</a:t>
            </a:r>
            <a:endParaRPr lang="en-US" altLang="ko-KR" sz="1200" b="0" i="0">
              <a:solidFill>
                <a:srgbClr val="212529"/>
              </a:solidFill>
              <a:effectLst/>
              <a:latin typeface="+mn-ea"/>
              <a:ea typeface="+mn-ea"/>
            </a:endParaRPr>
          </a:p>
          <a:p>
            <a:r>
              <a:rPr lang="ko-KR" altLang="en-US" sz="1200" b="0" i="0">
                <a:solidFill>
                  <a:srgbClr val="212529"/>
                </a:solidFill>
                <a:effectLst/>
                <a:latin typeface="+mn-ea"/>
                <a:ea typeface="+mn-ea"/>
              </a:rPr>
              <a:t>두 문제를 순차적으로 행하는 방법</a:t>
            </a:r>
            <a:endParaRPr lang="en-US" altLang="ko-KR" sz="1200" b="0" i="0">
              <a:solidFill>
                <a:srgbClr val="212529"/>
              </a:solidFill>
              <a:effectLst/>
              <a:latin typeface="+mn-ea"/>
              <a:ea typeface="+mn-ea"/>
            </a:endParaRPr>
          </a:p>
          <a:p>
            <a:endParaRPr lang="en-US" altLang="ko-KR" sz="1200" b="0" i="0">
              <a:solidFill>
                <a:srgbClr val="212529"/>
              </a:solidFill>
              <a:effectLst/>
              <a:latin typeface="+mn-ea"/>
              <a:ea typeface="+mn-ea"/>
            </a:endParaRPr>
          </a:p>
          <a:p>
            <a:r>
              <a:rPr lang="en-US" altLang="ko-KR" sz="1200" b="0" i="0">
                <a:solidFill>
                  <a:srgbClr val="212529"/>
                </a:solidFill>
                <a:effectLst/>
                <a:latin typeface="+mn-ea"/>
                <a:ea typeface="+mn-ea"/>
              </a:rPr>
              <a:t>YOLO(You Only Look Once)</a:t>
            </a:r>
            <a:r>
              <a:rPr lang="ko-KR" altLang="en-US" sz="1200" b="0" i="0">
                <a:solidFill>
                  <a:srgbClr val="212529"/>
                </a:solidFill>
                <a:effectLst/>
                <a:latin typeface="+mn-ea"/>
                <a:ea typeface="+mn-ea"/>
              </a:rPr>
              <a:t>계열과</a:t>
            </a:r>
            <a:endParaRPr lang="en-US" altLang="ko-KR" sz="1200" b="0" i="0">
              <a:solidFill>
                <a:srgbClr val="212529"/>
              </a:solidFill>
              <a:effectLst/>
              <a:latin typeface="+mn-ea"/>
              <a:ea typeface="+mn-ea"/>
            </a:endParaRPr>
          </a:p>
          <a:p>
            <a:r>
              <a:rPr lang="ko-KR" altLang="en-US" sz="1200" b="0" i="0">
                <a:solidFill>
                  <a:srgbClr val="212529"/>
                </a:solidFill>
                <a:effectLst/>
                <a:latin typeface="+mn-ea"/>
                <a:ea typeface="+mn-ea"/>
              </a:rPr>
              <a:t> </a:t>
            </a:r>
            <a:r>
              <a:rPr lang="en-US" altLang="ko-KR" sz="1200" b="0" i="0">
                <a:solidFill>
                  <a:srgbClr val="212529"/>
                </a:solidFill>
                <a:effectLst/>
                <a:latin typeface="+mn-ea"/>
                <a:ea typeface="+mn-ea"/>
              </a:rPr>
              <a:t>SSD </a:t>
            </a:r>
            <a:r>
              <a:rPr lang="ko-KR" altLang="en-US" sz="1200" b="0" i="0">
                <a:solidFill>
                  <a:srgbClr val="212529"/>
                </a:solidFill>
                <a:effectLst/>
                <a:latin typeface="+mn-ea"/>
                <a:ea typeface="+mn-ea"/>
              </a:rPr>
              <a:t>계열 등이 포함</a:t>
            </a:r>
            <a:endParaRPr lang="ko-KR" altLang="en-US" sz="1200">
              <a:latin typeface="+mn-ea"/>
              <a:ea typeface="+mn-ea"/>
            </a:endParaRPr>
          </a:p>
        </p:txBody>
      </p:sp>
    </p:spTree>
    <p:extLst>
      <p:ext uri="{BB962C8B-B14F-4D97-AF65-F5344CB8AC3E}">
        <p14:creationId xmlns:p14="http://schemas.microsoft.com/office/powerpoint/2010/main" val="3051311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58735CF4-4B39-70AF-1714-C4E4F8936D41}"/>
              </a:ext>
            </a:extLst>
          </p:cNvPr>
          <p:cNvSpPr/>
          <p:nvPr/>
        </p:nvSpPr>
        <p:spPr>
          <a:xfrm>
            <a:off x="35496" y="5877272"/>
            <a:ext cx="1005259" cy="960537"/>
          </a:xfrm>
          <a:prstGeom prst="rect">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endParaRPr lang="ko-KR" altLang="en-US" sz="1600" dirty="0">
              <a:solidFill>
                <a:schemeClr val="tx1"/>
              </a:solidFill>
              <a:latin typeface="휴먼매직체" pitchFamily="18" charset="-127"/>
              <a:ea typeface="휴먼매직체" pitchFamily="18" charset="-127"/>
            </a:endParaRPr>
          </a:p>
        </p:txBody>
      </p:sp>
      <p:sp>
        <p:nvSpPr>
          <p:cNvPr id="2" name="텍스트 개체 틀 1">
            <a:extLst>
              <a:ext uri="{FF2B5EF4-FFF2-40B4-BE49-F238E27FC236}">
                <a16:creationId xmlns:a16="http://schemas.microsoft.com/office/drawing/2014/main" id="{7411A1DB-8419-D463-C3A1-4443C09DF37E}"/>
              </a:ext>
            </a:extLst>
          </p:cNvPr>
          <p:cNvSpPr>
            <a:spLocks noGrp="1"/>
          </p:cNvSpPr>
          <p:nvPr>
            <p:ph type="body" sz="quarter" idx="10"/>
          </p:nvPr>
        </p:nvSpPr>
        <p:spPr>
          <a:xfrm>
            <a:off x="357188" y="1196752"/>
            <a:ext cx="8429625" cy="4643438"/>
          </a:xfrm>
        </p:spPr>
        <p:txBody>
          <a:bodyPr/>
          <a:lstStyle/>
          <a:p>
            <a:pPr marL="0" indent="0">
              <a:lnSpc>
                <a:spcPct val="150000"/>
              </a:lnSpc>
              <a:buNone/>
            </a:pPr>
            <a:r>
              <a:rPr lang="en-US" altLang="ko-KR" sz="1400"/>
              <a:t>RPN</a:t>
            </a:r>
            <a:r>
              <a:rPr lang="ko-KR" altLang="en-US" sz="1400"/>
              <a:t>과 </a:t>
            </a:r>
            <a:r>
              <a:rPr lang="en-US" altLang="ko-KR" sz="1400"/>
              <a:t>Fast R-CNN</a:t>
            </a:r>
            <a:r>
              <a:rPr lang="ko-KR" altLang="en-US" sz="1400"/>
              <a:t>을 번갈아가며 학습시키는 </a:t>
            </a:r>
            <a:r>
              <a:rPr lang="en-US" altLang="ko-KR" sz="1400"/>
              <a:t>Alternating Training </a:t>
            </a:r>
            <a:r>
              <a:rPr lang="ko-KR" altLang="en-US" sz="1400"/>
              <a:t>방법을 사용</a:t>
            </a:r>
            <a:endParaRPr lang="en-US" altLang="ko-KR" sz="1400"/>
          </a:p>
          <a:p>
            <a:pPr marL="0" indent="0">
              <a:lnSpc>
                <a:spcPct val="150000"/>
              </a:lnSpc>
              <a:buNone/>
            </a:pPr>
            <a:r>
              <a:rPr lang="en-US" altLang="ko-KR" sz="1400"/>
              <a:t>1) </a:t>
            </a:r>
            <a:r>
              <a:rPr lang="ko-KR" altLang="en-US" sz="1400"/>
              <a:t>먼저 </a:t>
            </a:r>
            <a:r>
              <a:rPr lang="en-US" altLang="ko-KR" sz="1400"/>
              <a:t>Anchor generation layer</a:t>
            </a:r>
            <a:r>
              <a:rPr lang="ko-KR" altLang="en-US" sz="1400"/>
              <a:t>에서 생성된 </a:t>
            </a:r>
            <a:r>
              <a:rPr lang="en-US" altLang="ko-KR" sz="1400"/>
              <a:t>anchor box</a:t>
            </a:r>
            <a:r>
              <a:rPr lang="ko-KR" altLang="en-US" sz="1400"/>
              <a:t>와 원본 이미지의 </a:t>
            </a:r>
            <a:r>
              <a:rPr lang="en-US" altLang="ko-KR" sz="1400"/>
              <a:t>ground truth box</a:t>
            </a:r>
            <a:r>
              <a:rPr lang="ko-KR" altLang="en-US" sz="1400"/>
              <a:t>를 사용하여 </a:t>
            </a:r>
            <a:r>
              <a:rPr lang="en-US" altLang="ko-KR" sz="1400"/>
              <a:t>Anchor target layer</a:t>
            </a:r>
            <a:r>
              <a:rPr lang="ko-KR" altLang="en-US" sz="1400"/>
              <a:t>에서 </a:t>
            </a:r>
            <a:r>
              <a:rPr lang="en-US" altLang="ko-KR" sz="1400"/>
              <a:t>RPN</a:t>
            </a:r>
            <a:r>
              <a:rPr lang="ko-KR" altLang="en-US" sz="1400"/>
              <a:t>을 학습시킬 </a:t>
            </a:r>
            <a:r>
              <a:rPr lang="en-US" altLang="ko-KR" sz="1400"/>
              <a:t>positive/negative </a:t>
            </a:r>
            <a:r>
              <a:rPr lang="ko-KR" altLang="en-US" sz="1400"/>
              <a:t>데이터셋을 구성함</a:t>
            </a:r>
            <a:r>
              <a:rPr lang="en-US" altLang="ko-KR" sz="1400"/>
              <a:t>. </a:t>
            </a:r>
            <a:r>
              <a:rPr lang="ko-KR" altLang="en-US" sz="1400"/>
              <a:t>이를 활용하여 </a:t>
            </a:r>
            <a:r>
              <a:rPr lang="en-US" altLang="ko-KR" sz="1400" b="1"/>
              <a:t>RPN</a:t>
            </a:r>
            <a:r>
              <a:rPr lang="ko-KR" altLang="en-US" sz="1400" b="1"/>
              <a:t>을 학습</a:t>
            </a:r>
            <a:r>
              <a:rPr lang="ko-KR" altLang="en-US" sz="1400"/>
              <a:t>시킴</a:t>
            </a:r>
            <a:r>
              <a:rPr lang="en-US" altLang="ko-KR" sz="1400"/>
              <a:t>. </a:t>
            </a:r>
            <a:r>
              <a:rPr lang="ko-KR" altLang="en-US" sz="1400"/>
              <a:t>이 과정에서 </a:t>
            </a:r>
            <a:r>
              <a:rPr lang="en-US" altLang="ko-KR" sz="1400"/>
              <a:t>pre-trained</a:t>
            </a:r>
            <a:r>
              <a:rPr lang="ko-KR" altLang="en-US" sz="1400"/>
              <a:t>된 </a:t>
            </a:r>
            <a:r>
              <a:rPr lang="en-US" altLang="ko-KR" sz="1400"/>
              <a:t>VGG16 </a:t>
            </a:r>
            <a:r>
              <a:rPr lang="ko-KR" altLang="en-US" sz="1400"/>
              <a:t>역시 학습됨</a:t>
            </a:r>
            <a:r>
              <a:rPr lang="en-US" altLang="ko-KR" sz="1400"/>
              <a:t> </a:t>
            </a:r>
          </a:p>
          <a:p>
            <a:pPr marL="0" indent="0">
              <a:lnSpc>
                <a:spcPct val="150000"/>
              </a:lnSpc>
              <a:buNone/>
            </a:pPr>
            <a:r>
              <a:rPr lang="en-US" altLang="ko-KR" sz="1400"/>
              <a:t>2) Anchor generation layer</a:t>
            </a:r>
            <a:r>
              <a:rPr lang="ko-KR" altLang="en-US" sz="1400"/>
              <a:t>에서 생성한 </a:t>
            </a:r>
            <a:r>
              <a:rPr lang="en-US" altLang="ko-KR" sz="1400"/>
              <a:t>anchor box</a:t>
            </a:r>
            <a:r>
              <a:rPr lang="ko-KR" altLang="en-US" sz="1400"/>
              <a:t>와 학습된 </a:t>
            </a:r>
            <a:r>
              <a:rPr lang="en-US" altLang="ko-KR" sz="1400"/>
              <a:t>RPN</a:t>
            </a:r>
            <a:r>
              <a:rPr lang="ko-KR" altLang="en-US" sz="1400"/>
              <a:t>에 원본 이미지를 입력하여 얻은 </a:t>
            </a:r>
            <a:r>
              <a:rPr lang="en-US" altLang="ko-KR" sz="1400"/>
              <a:t>feature maps</a:t>
            </a:r>
            <a:r>
              <a:rPr lang="ko-KR" altLang="en-US" sz="1400"/>
              <a:t>를 사용하여 </a:t>
            </a:r>
            <a:r>
              <a:rPr lang="en-US" altLang="ko-KR" sz="1400"/>
              <a:t>proposals layer</a:t>
            </a:r>
            <a:r>
              <a:rPr lang="ko-KR" altLang="en-US" sz="1400"/>
              <a:t>에서 </a:t>
            </a:r>
            <a:r>
              <a:rPr lang="en-US" altLang="ko-KR" sz="1400"/>
              <a:t>region proposals</a:t>
            </a:r>
            <a:r>
              <a:rPr lang="ko-KR" altLang="en-US" sz="1400"/>
              <a:t>를 추출함</a:t>
            </a:r>
            <a:r>
              <a:rPr lang="en-US" altLang="ko-KR" sz="1400"/>
              <a:t>. </a:t>
            </a:r>
            <a:r>
              <a:rPr lang="ko-KR" altLang="en-US" sz="1400"/>
              <a:t>이를 </a:t>
            </a:r>
            <a:r>
              <a:rPr lang="en-US" altLang="ko-KR" sz="1400"/>
              <a:t>Proposal target layer</a:t>
            </a:r>
            <a:r>
              <a:rPr lang="ko-KR" altLang="en-US" sz="1400"/>
              <a:t>에 전달하여 </a:t>
            </a:r>
            <a:r>
              <a:rPr lang="en-US" altLang="ko-KR" sz="1400"/>
              <a:t>Fast R-CNN </a:t>
            </a:r>
            <a:r>
              <a:rPr lang="ko-KR" altLang="en-US" sz="1400"/>
              <a:t>모델을 학습시킬 </a:t>
            </a:r>
            <a:r>
              <a:rPr lang="en-US" altLang="ko-KR" sz="1400"/>
              <a:t>positive/negative </a:t>
            </a:r>
            <a:r>
              <a:rPr lang="ko-KR" altLang="en-US" sz="1400"/>
              <a:t>데이터셋을 구성함</a:t>
            </a:r>
            <a:r>
              <a:rPr lang="en-US" altLang="ko-KR" sz="1400"/>
              <a:t>. </a:t>
            </a:r>
            <a:r>
              <a:rPr lang="ko-KR" altLang="en-US" sz="1400"/>
              <a:t>이를 활용하여 </a:t>
            </a:r>
            <a:r>
              <a:rPr lang="en-US" altLang="ko-KR" sz="1400" b="1"/>
              <a:t>Fast R-CNN</a:t>
            </a:r>
            <a:r>
              <a:rPr lang="ko-KR" altLang="en-US" sz="1400" b="1"/>
              <a:t>을 학습</a:t>
            </a:r>
            <a:r>
              <a:rPr lang="ko-KR" altLang="en-US" sz="1400"/>
              <a:t>시킴</a:t>
            </a:r>
            <a:r>
              <a:rPr lang="en-US" altLang="ko-KR" sz="1400"/>
              <a:t>. </a:t>
            </a:r>
            <a:r>
              <a:rPr lang="ko-KR" altLang="en-US" sz="1400"/>
              <a:t>이 때 </a:t>
            </a:r>
            <a:r>
              <a:rPr lang="en-US" altLang="ko-KR" sz="1400"/>
              <a:t>pre-trained</a:t>
            </a:r>
            <a:r>
              <a:rPr lang="ko-KR" altLang="en-US" sz="1400"/>
              <a:t>된 </a:t>
            </a:r>
            <a:r>
              <a:rPr lang="en-US" altLang="ko-KR" sz="1400"/>
              <a:t>VGG16 </a:t>
            </a:r>
            <a:r>
              <a:rPr lang="ko-KR" altLang="en-US" sz="1400"/>
              <a:t>역시 학습됨</a:t>
            </a:r>
            <a:endParaRPr lang="en-US" altLang="ko-KR" sz="1400"/>
          </a:p>
          <a:p>
            <a:pPr marL="0" indent="0">
              <a:lnSpc>
                <a:spcPct val="150000"/>
              </a:lnSpc>
              <a:buNone/>
            </a:pPr>
            <a:r>
              <a:rPr lang="en-US" altLang="ko-KR" sz="1400"/>
              <a:t>3) </a:t>
            </a:r>
            <a:r>
              <a:rPr lang="ko-KR" altLang="en-US" sz="1400"/>
              <a:t>앞서 학습시킨 </a:t>
            </a:r>
            <a:r>
              <a:rPr lang="en-US" altLang="ko-KR" sz="1400"/>
              <a:t>RPN</a:t>
            </a:r>
            <a:r>
              <a:rPr lang="ko-KR" altLang="en-US" sz="1400"/>
              <a:t>과 </a:t>
            </a:r>
            <a:r>
              <a:rPr lang="en-US" altLang="ko-KR" sz="1400"/>
              <a:t>Fast R-CNN</a:t>
            </a:r>
            <a:r>
              <a:rPr lang="ko-KR" altLang="en-US" sz="1400"/>
              <a:t>에서 </a:t>
            </a:r>
            <a:r>
              <a:rPr lang="en-US" altLang="ko-KR" sz="1400" b="1"/>
              <a:t>RPN</a:t>
            </a:r>
            <a:r>
              <a:rPr lang="ko-KR" altLang="en-US" sz="1400" b="1"/>
              <a:t>에 해당하는 부분만 학습</a:t>
            </a:r>
            <a:r>
              <a:rPr lang="en-US" altLang="ko-KR" sz="1400" b="1"/>
              <a:t>(fine tune)</a:t>
            </a:r>
            <a:r>
              <a:rPr lang="ko-KR" altLang="en-US" sz="1400"/>
              <a:t>시킴</a:t>
            </a:r>
            <a:r>
              <a:rPr lang="en-US" altLang="ko-KR" sz="1400"/>
              <a:t>. </a:t>
            </a:r>
            <a:r>
              <a:rPr lang="ko-KR" altLang="en-US" sz="1400"/>
              <a:t>세부적인 학습 과정은 </a:t>
            </a:r>
            <a:r>
              <a:rPr lang="en-US" altLang="ko-KR" sz="1400"/>
              <a:t>1)</a:t>
            </a:r>
            <a:r>
              <a:rPr lang="ko-KR" altLang="en-US" sz="1400"/>
              <a:t>과 같음</a:t>
            </a:r>
            <a:r>
              <a:rPr lang="en-US" altLang="ko-KR" sz="1400"/>
              <a:t>. </a:t>
            </a:r>
            <a:r>
              <a:rPr lang="ko-KR" altLang="en-US" sz="1400"/>
              <a:t>이 과정에서 두 네트워크끼리 공유하는 </a:t>
            </a:r>
            <a:r>
              <a:rPr lang="en-US" altLang="ko-KR" sz="1400"/>
              <a:t>convolutional layer, </a:t>
            </a:r>
            <a:r>
              <a:rPr lang="ko-KR" altLang="en-US" sz="1400"/>
              <a:t>즉 </a:t>
            </a:r>
            <a:r>
              <a:rPr lang="en-US" altLang="ko-KR" sz="1400" b="1"/>
              <a:t>pre-trained</a:t>
            </a:r>
            <a:r>
              <a:rPr lang="ko-KR" altLang="en-US" sz="1400" b="1"/>
              <a:t>된 </a:t>
            </a:r>
            <a:r>
              <a:rPr lang="en-US" altLang="ko-KR" sz="1400" b="1"/>
              <a:t>VGG16</a:t>
            </a:r>
            <a:r>
              <a:rPr lang="ko-KR" altLang="en-US" sz="1400" b="1"/>
              <a:t>은 고정</a:t>
            </a:r>
            <a:r>
              <a:rPr lang="en-US" altLang="ko-KR" sz="1400" b="1"/>
              <a:t>(freeze)</a:t>
            </a:r>
            <a:r>
              <a:rPr lang="ko-KR" altLang="en-US" sz="1400"/>
              <a:t>함</a:t>
            </a:r>
            <a:endParaRPr lang="en-US" altLang="ko-KR" sz="1400"/>
          </a:p>
          <a:p>
            <a:pPr marL="0" indent="0">
              <a:lnSpc>
                <a:spcPct val="150000"/>
              </a:lnSpc>
              <a:buNone/>
            </a:pPr>
            <a:r>
              <a:rPr lang="en-US" altLang="ko-KR" sz="1400"/>
              <a:t>4) </a:t>
            </a:r>
            <a:r>
              <a:rPr lang="ko-KR" altLang="en-US" sz="1400"/>
              <a:t>학습시킨 </a:t>
            </a:r>
            <a:r>
              <a:rPr lang="en-US" altLang="ko-KR" sz="1400"/>
              <a:t>RPN(3)</a:t>
            </a:r>
            <a:r>
              <a:rPr lang="ko-KR" altLang="en-US" sz="1400"/>
              <a:t>번 과정</a:t>
            </a:r>
            <a:r>
              <a:rPr lang="en-US" altLang="ko-KR" sz="1400"/>
              <a:t>)</a:t>
            </a:r>
            <a:r>
              <a:rPr lang="ko-KR" altLang="en-US" sz="1400"/>
              <a:t>을 활용하여 추출한 </a:t>
            </a:r>
            <a:r>
              <a:rPr lang="en-US" altLang="ko-KR" sz="1400"/>
              <a:t>region proposals</a:t>
            </a:r>
            <a:r>
              <a:rPr lang="ko-KR" altLang="en-US" sz="1400"/>
              <a:t>를 활용하여</a:t>
            </a:r>
            <a:r>
              <a:rPr lang="ko-KR" altLang="en-US" sz="1400" b="1"/>
              <a:t> </a:t>
            </a:r>
            <a:r>
              <a:rPr lang="en-US" altLang="ko-KR" sz="1400" b="1"/>
              <a:t>Fast R-CNN</a:t>
            </a:r>
            <a:r>
              <a:rPr lang="ko-KR" altLang="en-US" sz="1400" b="1"/>
              <a:t>을 학습</a:t>
            </a:r>
            <a:r>
              <a:rPr lang="en-US" altLang="ko-KR" sz="1400" b="1"/>
              <a:t>(fine tune)</a:t>
            </a:r>
            <a:r>
              <a:rPr lang="ko-KR" altLang="en-US" sz="1400"/>
              <a:t>시킴</a:t>
            </a:r>
            <a:r>
              <a:rPr lang="en-US" altLang="ko-KR" sz="1400"/>
              <a:t>. </a:t>
            </a:r>
            <a:r>
              <a:rPr lang="ko-KR" altLang="en-US" sz="1400"/>
              <a:t>이 때</a:t>
            </a:r>
            <a:r>
              <a:rPr lang="ko-KR" altLang="en-US" sz="1400" b="1"/>
              <a:t> </a:t>
            </a:r>
            <a:r>
              <a:rPr lang="en-US" altLang="ko-KR" sz="1400" b="1"/>
              <a:t>RPN</a:t>
            </a:r>
            <a:r>
              <a:rPr lang="ko-KR" altLang="en-US" sz="1400" b="1"/>
              <a:t>과 </a:t>
            </a:r>
            <a:r>
              <a:rPr lang="en-US" altLang="ko-KR" sz="1400" b="1"/>
              <a:t>pre-trained</a:t>
            </a:r>
            <a:r>
              <a:rPr lang="ko-KR" altLang="en-US" sz="1400" b="1"/>
              <a:t>된 </a:t>
            </a:r>
            <a:r>
              <a:rPr lang="en-US" altLang="ko-KR" sz="1400" b="1"/>
              <a:t>VGG16</a:t>
            </a:r>
            <a:r>
              <a:rPr lang="ko-KR" altLang="en-US" sz="1400" b="1"/>
              <a:t>은 고정</a:t>
            </a:r>
            <a:r>
              <a:rPr lang="en-US" altLang="ko-KR" sz="1400" b="1"/>
              <a:t>(freeze)</a:t>
            </a:r>
          </a:p>
          <a:p>
            <a:pPr marL="0" indent="0">
              <a:lnSpc>
                <a:spcPct val="150000"/>
              </a:lnSpc>
              <a:buNone/>
            </a:pPr>
            <a:endParaRPr lang="en-US" altLang="ko-KR" sz="800"/>
          </a:p>
          <a:p>
            <a:pPr marL="0" indent="0">
              <a:lnSpc>
                <a:spcPct val="150000"/>
              </a:lnSpc>
              <a:buNone/>
            </a:pPr>
            <a:r>
              <a:rPr lang="ko-KR" altLang="en-US" sz="1400"/>
              <a:t>실제 학습 절차가 상당히 복잡하여 이후 두 네트워크를 병합하여 학습시키는 </a:t>
            </a:r>
            <a:r>
              <a:rPr lang="en-US" altLang="ko-KR" sz="1400"/>
              <a:t>Approximate Joint Training </a:t>
            </a:r>
            <a:r>
              <a:rPr lang="ko-KR" altLang="en-US" sz="1400"/>
              <a:t>방법으로 대체됨</a:t>
            </a:r>
          </a:p>
        </p:txBody>
      </p:sp>
      <p:sp>
        <p:nvSpPr>
          <p:cNvPr id="3" name="제목 2">
            <a:extLst>
              <a:ext uri="{FF2B5EF4-FFF2-40B4-BE49-F238E27FC236}">
                <a16:creationId xmlns:a16="http://schemas.microsoft.com/office/drawing/2014/main" id="{E356DF05-F40B-3015-4159-C70FAEAA4C8D}"/>
              </a:ext>
            </a:extLst>
          </p:cNvPr>
          <p:cNvSpPr>
            <a:spLocks noGrp="1"/>
          </p:cNvSpPr>
          <p:nvPr>
            <p:ph type="title"/>
          </p:nvPr>
        </p:nvSpPr>
        <p:spPr/>
        <p:txBody>
          <a:bodyPr/>
          <a:lstStyle/>
          <a:p>
            <a:r>
              <a:rPr lang="en-US" altLang="ko-KR">
                <a:latin typeface="PT Serif" panose="020A0603040505020204" pitchFamily="18" charset="0"/>
              </a:rPr>
              <a:t>4-Step Alternating Training</a:t>
            </a:r>
            <a:endParaRPr lang="ko-KR" altLang="en-US">
              <a:latin typeface="PT Serif" panose="020A0603040505020204" pitchFamily="18" charset="0"/>
            </a:endParaRPr>
          </a:p>
        </p:txBody>
      </p:sp>
    </p:spTree>
    <p:extLst>
      <p:ext uri="{BB962C8B-B14F-4D97-AF65-F5344CB8AC3E}">
        <p14:creationId xmlns:p14="http://schemas.microsoft.com/office/powerpoint/2010/main" val="71698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C74B2E98-74B1-B91F-219D-B84E60993E56}"/>
              </a:ext>
            </a:extLst>
          </p:cNvPr>
          <p:cNvSpPr/>
          <p:nvPr/>
        </p:nvSpPr>
        <p:spPr>
          <a:xfrm>
            <a:off x="28636" y="5805264"/>
            <a:ext cx="1224136" cy="1052736"/>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endParaRPr lang="ko-KR" altLang="en-US" sz="1600" dirty="0">
              <a:solidFill>
                <a:schemeClr val="tx1"/>
              </a:solidFill>
              <a:latin typeface="휴먼매직체" pitchFamily="18" charset="-127"/>
              <a:ea typeface="휴먼매직체" pitchFamily="18" charset="-127"/>
            </a:endParaRPr>
          </a:p>
        </p:txBody>
      </p:sp>
      <p:sp>
        <p:nvSpPr>
          <p:cNvPr id="2" name="텍스트 개체 틀 1">
            <a:extLst>
              <a:ext uri="{FF2B5EF4-FFF2-40B4-BE49-F238E27FC236}">
                <a16:creationId xmlns:a16="http://schemas.microsoft.com/office/drawing/2014/main" id="{7F3345DB-439F-AAA6-BB2F-8C757BEB741A}"/>
              </a:ext>
            </a:extLst>
          </p:cNvPr>
          <p:cNvSpPr>
            <a:spLocks noGrp="1"/>
          </p:cNvSpPr>
          <p:nvPr>
            <p:ph type="body" sz="quarter" idx="10"/>
          </p:nvPr>
        </p:nvSpPr>
        <p:spPr>
          <a:xfrm>
            <a:off x="251520" y="1052736"/>
            <a:ext cx="8750122" cy="2952328"/>
          </a:xfrm>
        </p:spPr>
        <p:txBody>
          <a:bodyPr/>
          <a:lstStyle/>
          <a:p>
            <a:pPr marL="0" indent="0" algn="l">
              <a:buNone/>
            </a:pPr>
            <a:endParaRPr lang="en-US" altLang="ko-KR" sz="1400">
              <a:latin typeface="Pretendard"/>
            </a:endParaRPr>
          </a:p>
          <a:p>
            <a:pPr marL="0" indent="0" algn="l">
              <a:buNone/>
            </a:pPr>
            <a:endParaRPr lang="ko-KR" altLang="en-US"/>
          </a:p>
        </p:txBody>
      </p:sp>
      <p:sp>
        <p:nvSpPr>
          <p:cNvPr id="3" name="제목 2">
            <a:extLst>
              <a:ext uri="{FF2B5EF4-FFF2-40B4-BE49-F238E27FC236}">
                <a16:creationId xmlns:a16="http://schemas.microsoft.com/office/drawing/2014/main" id="{D44510D7-2B5D-FB30-9F01-00FDF533C4C9}"/>
              </a:ext>
            </a:extLst>
          </p:cNvPr>
          <p:cNvSpPr>
            <a:spLocks noGrp="1"/>
          </p:cNvSpPr>
          <p:nvPr>
            <p:ph type="title"/>
          </p:nvPr>
        </p:nvSpPr>
        <p:spPr/>
        <p:txBody>
          <a:bodyPr/>
          <a:lstStyle/>
          <a:p>
            <a:r>
              <a:rPr lang="en-US" altLang="ko-KR">
                <a:latin typeface="PT Serif" panose="020A0603040505020204" pitchFamily="18" charset="0"/>
              </a:rPr>
              <a:t>3.3 Implementation Details</a:t>
            </a:r>
            <a:endParaRPr lang="ko-KR" altLang="en-US">
              <a:latin typeface="PT Serif" panose="020A0603040505020204" pitchFamily="18" charset="0"/>
            </a:endParaRPr>
          </a:p>
        </p:txBody>
      </p:sp>
      <p:sp>
        <p:nvSpPr>
          <p:cNvPr id="4" name="TextBox 3">
            <a:extLst>
              <a:ext uri="{FF2B5EF4-FFF2-40B4-BE49-F238E27FC236}">
                <a16:creationId xmlns:a16="http://schemas.microsoft.com/office/drawing/2014/main" id="{316740CE-7A09-B546-39B8-7C49ECB0882A}"/>
              </a:ext>
            </a:extLst>
          </p:cNvPr>
          <p:cNvSpPr txBox="1"/>
          <p:nvPr/>
        </p:nvSpPr>
        <p:spPr>
          <a:xfrm>
            <a:off x="142358" y="820881"/>
            <a:ext cx="8859284" cy="5701561"/>
          </a:xfrm>
          <a:prstGeom prst="rect">
            <a:avLst/>
          </a:prstGeom>
          <a:noFill/>
        </p:spPr>
        <p:txBody>
          <a:bodyPr wrap="square" rtlCol="0">
            <a:spAutoFit/>
          </a:bodyPr>
          <a:lstStyle/>
          <a:p>
            <a:pPr>
              <a:spcAft>
                <a:spcPts val="300"/>
              </a:spcAft>
            </a:pP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이미지 스케일링</a:t>
            </a:r>
            <a:r>
              <a:rPr lang="en-US" altLang="ko-KR" sz="1400">
                <a:latin typeface="+mn-ea"/>
                <a:ea typeface="+mn-ea"/>
              </a:rPr>
              <a:t>: </a:t>
            </a:r>
            <a:r>
              <a:rPr lang="ko-KR" altLang="en-US" sz="1400">
                <a:latin typeface="+mn-ea"/>
                <a:ea typeface="+mn-ea"/>
              </a:rPr>
              <a:t>학습과 테스트 모두 단일 스케일의 이미지를 사용</a:t>
            </a:r>
            <a:r>
              <a:rPr lang="en-US" altLang="ko-KR" sz="1400">
                <a:latin typeface="+mn-ea"/>
                <a:ea typeface="+mn-ea"/>
              </a:rPr>
              <a:t>. </a:t>
            </a:r>
            <a:r>
              <a:rPr lang="ko-KR" altLang="en-US" sz="1400">
                <a:latin typeface="+mn-ea"/>
                <a:ea typeface="+mn-ea"/>
              </a:rPr>
              <a:t>이미지는 짧은 쪽이 </a:t>
            </a:r>
            <a:r>
              <a:rPr lang="en-US" altLang="ko-KR" sz="1400">
                <a:latin typeface="+mn-ea"/>
                <a:ea typeface="+mn-ea"/>
              </a:rPr>
              <a:t>600</a:t>
            </a:r>
            <a:r>
              <a:rPr lang="ko-KR" altLang="en-US" sz="1400">
                <a:latin typeface="+mn-ea"/>
                <a:ea typeface="+mn-ea"/>
              </a:rPr>
              <a:t>픽셀이 되도록 재조정</a:t>
            </a:r>
            <a:endParaRPr lang="en-US" altLang="ko-KR" sz="1400">
              <a:latin typeface="+mn-ea"/>
              <a:ea typeface="+mn-ea"/>
            </a:endParaRPr>
          </a:p>
          <a:p>
            <a:pPr marL="285750" indent="-285750">
              <a:spcAft>
                <a:spcPts val="0"/>
              </a:spcAft>
              <a:buFont typeface="Arial" panose="020B0604020202020204" pitchFamily="34" charset="0"/>
              <a:buChar char="•"/>
            </a:pPr>
            <a:r>
              <a:rPr lang="ko-KR" altLang="en-US" sz="1400">
                <a:latin typeface="+mn-ea"/>
                <a:ea typeface="+mn-ea"/>
              </a:rPr>
              <a:t>멀티스케일 특성 추출</a:t>
            </a:r>
            <a:r>
              <a:rPr lang="en-US" altLang="ko-KR" sz="1400">
                <a:latin typeface="+mn-ea"/>
                <a:ea typeface="+mn-ea"/>
              </a:rPr>
              <a:t>: </a:t>
            </a:r>
            <a:r>
              <a:rPr lang="ko-KR" altLang="en-US" sz="1400">
                <a:latin typeface="+mn-ea"/>
                <a:ea typeface="+mn-ea"/>
              </a:rPr>
              <a:t>이미지 피라미드를 사용한 다양한 스케일의 특성 추출은 정확도를 향상시킬 수 있지만</a:t>
            </a:r>
            <a:r>
              <a:rPr lang="en-US" altLang="ko-KR" sz="1400">
                <a:latin typeface="+mn-ea"/>
                <a:ea typeface="+mn-ea"/>
              </a:rPr>
              <a:t>, </a:t>
            </a:r>
            <a:r>
              <a:rPr lang="ko-KR" altLang="en-US" sz="1400">
                <a:latin typeface="+mn-ea"/>
                <a:ea typeface="+mn-ea"/>
              </a:rPr>
              <a:t>속도와 정확도 사이에서 좋은 트레이드오프를 보여주지 않음</a:t>
            </a:r>
            <a:endParaRPr lang="en-US" altLang="ko-KR" sz="1400">
              <a:latin typeface="+mn-ea"/>
              <a:ea typeface="+mn-ea"/>
            </a:endParaRPr>
          </a:p>
          <a:p>
            <a:pPr>
              <a:spcAft>
                <a:spcPts val="0"/>
              </a:spcAft>
            </a:pPr>
            <a:r>
              <a:rPr lang="en-US" altLang="ko-KR" sz="1400">
                <a:latin typeface="+mn-ea"/>
                <a:ea typeface="+mn-ea"/>
              </a:rPr>
              <a:t>     : </a:t>
            </a:r>
            <a:r>
              <a:rPr lang="ko-KR" altLang="en-US" sz="1400">
                <a:latin typeface="+mn-ea"/>
                <a:ea typeface="+mn-ea"/>
              </a:rPr>
              <a:t>정확도는 향상시킬 수 있지만</a:t>
            </a:r>
            <a:r>
              <a:rPr lang="en-US" altLang="ko-KR" sz="1400">
                <a:latin typeface="+mn-ea"/>
                <a:ea typeface="+mn-ea"/>
              </a:rPr>
              <a:t>, </a:t>
            </a:r>
            <a:r>
              <a:rPr lang="ko-KR" altLang="en-US" sz="1400">
                <a:latin typeface="+mn-ea"/>
                <a:ea typeface="+mn-ea"/>
              </a:rPr>
              <a:t>그 과정에서 소요되는 시간이 많아져서 전체적인 성능</a:t>
            </a:r>
            <a:r>
              <a:rPr lang="en-US" altLang="ko-KR" sz="1400">
                <a:latin typeface="+mn-ea"/>
                <a:ea typeface="+mn-ea"/>
              </a:rPr>
              <a:t>(</a:t>
            </a:r>
            <a:r>
              <a:rPr lang="ko-KR" altLang="en-US" sz="1400">
                <a:latin typeface="+mn-ea"/>
                <a:ea typeface="+mn-ea"/>
              </a:rPr>
              <a:t>속도 대비 정확도</a:t>
            </a:r>
            <a:r>
              <a:rPr lang="en-US" altLang="ko-KR" sz="1400">
                <a:latin typeface="+mn-ea"/>
                <a:ea typeface="+mn-ea"/>
              </a:rPr>
              <a:t>)</a:t>
            </a:r>
          </a:p>
          <a:p>
            <a:pPr>
              <a:spcAft>
                <a:spcPts val="600"/>
              </a:spcAft>
            </a:pPr>
            <a:r>
              <a:rPr lang="en-US" altLang="ko-KR" sz="1400">
                <a:latin typeface="+mn-ea"/>
                <a:ea typeface="+mn-ea"/>
              </a:rPr>
              <a:t>      </a:t>
            </a:r>
            <a:r>
              <a:rPr lang="ko-KR" altLang="en-US" sz="1400">
                <a:latin typeface="+mn-ea"/>
                <a:ea typeface="+mn-ea"/>
              </a:rPr>
              <a:t>이 크게 향상되지 않음</a:t>
            </a: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총 보폭 </a:t>
            </a:r>
            <a:r>
              <a:rPr lang="en-US" altLang="ko-KR" sz="1400">
                <a:latin typeface="+mn-ea"/>
                <a:ea typeface="+mn-ea"/>
              </a:rPr>
              <a:t>: </a:t>
            </a:r>
            <a:r>
              <a:rPr lang="ko-KR" altLang="en-US" sz="1400">
                <a:latin typeface="+mn-ea"/>
                <a:ea typeface="+mn-ea"/>
              </a:rPr>
              <a:t>재조정된 이미지에서 </a:t>
            </a:r>
            <a:r>
              <a:rPr lang="en-US" altLang="ko-KR" sz="1400">
                <a:latin typeface="+mn-ea"/>
                <a:ea typeface="+mn-ea"/>
              </a:rPr>
              <a:t>ZF</a:t>
            </a:r>
            <a:r>
              <a:rPr lang="ko-KR" altLang="en-US" sz="1400">
                <a:latin typeface="+mn-ea"/>
                <a:ea typeface="+mn-ea"/>
              </a:rPr>
              <a:t>와 </a:t>
            </a:r>
            <a:r>
              <a:rPr lang="en-US" altLang="ko-KR" sz="1400">
                <a:latin typeface="+mn-ea"/>
                <a:ea typeface="+mn-ea"/>
              </a:rPr>
              <a:t>VGG </a:t>
            </a:r>
            <a:r>
              <a:rPr lang="ko-KR" altLang="en-US" sz="1400">
                <a:latin typeface="+mn-ea"/>
                <a:ea typeface="+mn-ea"/>
              </a:rPr>
              <a:t>네트워크의 마지막 합성곱 계층의 총 보폭 </a:t>
            </a:r>
            <a:r>
              <a:rPr lang="en-US" altLang="ko-KR" sz="1400">
                <a:latin typeface="+mn-ea"/>
                <a:ea typeface="+mn-ea"/>
              </a:rPr>
              <a:t>16</a:t>
            </a:r>
            <a:r>
              <a:rPr lang="ko-KR" altLang="en-US" sz="1400">
                <a:latin typeface="+mn-ea"/>
                <a:ea typeface="+mn-ea"/>
              </a:rPr>
              <a:t>픽셀</a:t>
            </a:r>
            <a:r>
              <a:rPr lang="en-US" altLang="ko-KR" sz="1400">
                <a:latin typeface="+mn-ea"/>
                <a:ea typeface="+mn-ea"/>
              </a:rPr>
              <a:t>. </a:t>
            </a:r>
            <a:r>
              <a:rPr lang="ko-KR" altLang="en-US" sz="1400">
                <a:latin typeface="+mn-ea"/>
                <a:ea typeface="+mn-ea"/>
              </a:rPr>
              <a:t>이는 일반적인 </a:t>
            </a:r>
            <a:r>
              <a:rPr lang="en-US" altLang="ko-KR" sz="1400">
                <a:latin typeface="+mn-ea"/>
                <a:ea typeface="+mn-ea"/>
              </a:rPr>
              <a:t>PASCAL </a:t>
            </a:r>
            <a:r>
              <a:rPr lang="ko-KR" altLang="en-US" sz="1400">
                <a:latin typeface="+mn-ea"/>
                <a:ea typeface="+mn-ea"/>
              </a:rPr>
              <a:t>이미지</a:t>
            </a:r>
            <a:r>
              <a:rPr lang="en-US" altLang="ko-KR" sz="1400">
                <a:latin typeface="+mn-ea"/>
                <a:ea typeface="+mn-ea"/>
              </a:rPr>
              <a:t>(</a:t>
            </a:r>
            <a:r>
              <a:rPr lang="ko-KR" altLang="en-US" sz="1400">
                <a:latin typeface="+mn-ea"/>
                <a:ea typeface="+mn-ea"/>
              </a:rPr>
              <a:t>대략 </a:t>
            </a:r>
            <a:r>
              <a:rPr lang="en-US" altLang="ko-KR" sz="1400">
                <a:latin typeface="+mn-ea"/>
                <a:ea typeface="+mn-ea"/>
              </a:rPr>
              <a:t>500×375)</a:t>
            </a:r>
            <a:r>
              <a:rPr lang="ko-KR" altLang="en-US" sz="1400">
                <a:latin typeface="+mn-ea"/>
                <a:ea typeface="+mn-ea"/>
              </a:rPr>
              <a:t>에서 재조정 전 약 </a:t>
            </a:r>
            <a:r>
              <a:rPr lang="en-US" altLang="ko-KR" sz="1400">
                <a:latin typeface="+mn-ea"/>
                <a:ea typeface="+mn-ea"/>
              </a:rPr>
              <a:t>10</a:t>
            </a:r>
            <a:r>
              <a:rPr lang="ko-KR" altLang="en-US" sz="1400">
                <a:latin typeface="+mn-ea"/>
                <a:ea typeface="+mn-ea"/>
              </a:rPr>
              <a:t>픽셀에 해당</a:t>
            </a: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앵커 박스</a:t>
            </a:r>
            <a:r>
              <a:rPr lang="en-US" altLang="ko-KR" sz="1400">
                <a:latin typeface="+mn-ea"/>
                <a:ea typeface="+mn-ea"/>
              </a:rPr>
              <a:t>: 3</a:t>
            </a:r>
            <a:r>
              <a:rPr lang="ko-KR" altLang="en-US" sz="1400">
                <a:latin typeface="+mn-ea"/>
                <a:ea typeface="+mn-ea"/>
              </a:rPr>
              <a:t>가지 스케일</a:t>
            </a:r>
            <a:r>
              <a:rPr lang="en-US" altLang="ko-KR" sz="1400">
                <a:latin typeface="+mn-ea"/>
                <a:ea typeface="+mn-ea"/>
              </a:rPr>
              <a:t>(128², 256², 512² </a:t>
            </a:r>
            <a:r>
              <a:rPr lang="ko-KR" altLang="en-US" sz="1400">
                <a:latin typeface="+mn-ea"/>
                <a:ea typeface="+mn-ea"/>
              </a:rPr>
              <a:t>픽셀의 박스 영역</a:t>
            </a:r>
            <a:r>
              <a:rPr lang="en-US" altLang="ko-KR" sz="1400">
                <a:latin typeface="+mn-ea"/>
                <a:ea typeface="+mn-ea"/>
              </a:rPr>
              <a:t>)</a:t>
            </a:r>
            <a:r>
              <a:rPr lang="ko-KR" altLang="en-US" sz="1400">
                <a:latin typeface="+mn-ea"/>
                <a:ea typeface="+mn-ea"/>
              </a:rPr>
              <a:t>과 </a:t>
            </a:r>
            <a:r>
              <a:rPr lang="en-US" altLang="ko-KR" sz="1400">
                <a:latin typeface="+mn-ea"/>
                <a:ea typeface="+mn-ea"/>
              </a:rPr>
              <a:t>3</a:t>
            </a:r>
            <a:r>
              <a:rPr lang="ko-KR" altLang="en-US" sz="1400">
                <a:latin typeface="+mn-ea"/>
                <a:ea typeface="+mn-ea"/>
              </a:rPr>
              <a:t>가지 종횡비</a:t>
            </a:r>
            <a:r>
              <a:rPr lang="en-US" altLang="ko-KR" sz="1400">
                <a:latin typeface="+mn-ea"/>
                <a:ea typeface="+mn-ea"/>
              </a:rPr>
              <a:t>(1:1, 1:2, 2:1)</a:t>
            </a:r>
            <a:r>
              <a:rPr lang="ko-KR" altLang="en-US" sz="1400">
                <a:latin typeface="+mn-ea"/>
                <a:ea typeface="+mn-ea"/>
              </a:rPr>
              <a:t>를 사용하는 앵커 박스를 사용</a:t>
            </a:r>
            <a:endParaRPr lang="en-US" altLang="ko-KR" sz="1400">
              <a:latin typeface="+mn-ea"/>
              <a:ea typeface="+mn-ea"/>
            </a:endParaRPr>
          </a:p>
          <a:p>
            <a:pPr marL="285750" indent="-285750">
              <a:spcAft>
                <a:spcPts val="0"/>
              </a:spcAft>
              <a:buFont typeface="Arial" panose="020B0604020202020204" pitchFamily="34" charset="0"/>
              <a:buChar char="•"/>
            </a:pPr>
            <a:r>
              <a:rPr lang="ko-KR" altLang="en-US" sz="1400">
                <a:latin typeface="+mn-ea"/>
                <a:ea typeface="+mn-ea"/>
              </a:rPr>
              <a:t>하이퍼파라미터</a:t>
            </a:r>
            <a:r>
              <a:rPr lang="en-US" altLang="ko-KR" sz="1400">
                <a:latin typeface="+mn-ea"/>
                <a:ea typeface="+mn-ea"/>
              </a:rPr>
              <a:t>: </a:t>
            </a:r>
            <a:r>
              <a:rPr lang="ko-KR" altLang="en-US" sz="1400">
                <a:latin typeface="+mn-ea"/>
                <a:ea typeface="+mn-ea"/>
              </a:rPr>
              <a:t>이 하이퍼파라미터들은 특정 데이터셋에 대해 </a:t>
            </a:r>
            <a:r>
              <a:rPr lang="en-US" altLang="ko-KR" sz="1400">
                <a:latin typeface="+mn-ea"/>
                <a:ea typeface="+mn-ea"/>
              </a:rPr>
              <a:t>not carefully chosen</a:t>
            </a:r>
            <a:r>
              <a:rPr lang="ko-KR" altLang="en-US" sz="1400">
                <a:latin typeface="+mn-ea"/>
                <a:ea typeface="+mn-ea"/>
              </a:rPr>
              <a:t>세심하게 선택되지 않았으며</a:t>
            </a:r>
            <a:r>
              <a:rPr lang="en-US" altLang="ko-KR" sz="1400">
                <a:latin typeface="+mn-ea"/>
                <a:ea typeface="+mn-ea"/>
              </a:rPr>
              <a:t>, </a:t>
            </a:r>
            <a:r>
              <a:rPr lang="ko-KR" altLang="en-US" sz="1400">
                <a:latin typeface="+mn-ea"/>
                <a:ea typeface="+mn-ea"/>
              </a:rPr>
              <a:t>그 영향에 대한 </a:t>
            </a:r>
            <a:r>
              <a:rPr lang="en-US" altLang="ko-KR" sz="1400">
                <a:latin typeface="+mn-ea"/>
                <a:ea typeface="+mn-ea"/>
              </a:rPr>
              <a:t>ablation </a:t>
            </a:r>
            <a:r>
              <a:rPr lang="ko-KR" altLang="en-US" sz="1400">
                <a:latin typeface="+mn-ea"/>
                <a:ea typeface="+mn-ea"/>
              </a:rPr>
              <a:t>실험을 다음 섹션에서 제공</a:t>
            </a:r>
            <a:endParaRPr lang="en-US" altLang="ko-KR" sz="1400">
              <a:latin typeface="+mn-ea"/>
              <a:ea typeface="+mn-ea"/>
            </a:endParaRPr>
          </a:p>
          <a:p>
            <a:pPr>
              <a:spcAft>
                <a:spcPts val="0"/>
              </a:spcAft>
            </a:pPr>
            <a:r>
              <a:rPr lang="ko-KR" altLang="en-US" sz="1400">
                <a:latin typeface="+mn-ea"/>
                <a:ea typeface="+mn-ea"/>
              </a:rPr>
              <a:t>     대신</a:t>
            </a:r>
            <a:r>
              <a:rPr lang="en-US" altLang="ko-KR" sz="1400">
                <a:latin typeface="+mn-ea"/>
                <a:ea typeface="+mn-ea"/>
              </a:rPr>
              <a:t>, </a:t>
            </a:r>
            <a:r>
              <a:rPr lang="ko-KR" altLang="en-US" sz="1400">
                <a:latin typeface="+mn-ea"/>
                <a:ea typeface="+mn-ea"/>
              </a:rPr>
              <a:t>이러한 하이퍼파라미터 설정이 다양한 데이터셋에 대해 광범위하게 적용 가능하며</a:t>
            </a:r>
            <a:r>
              <a:rPr lang="en-US" altLang="ko-KR" sz="1400">
                <a:latin typeface="+mn-ea"/>
                <a:ea typeface="+mn-ea"/>
              </a:rPr>
              <a:t>, </a:t>
            </a:r>
            <a:r>
              <a:rPr lang="ko-KR" altLang="en-US" sz="1400">
                <a:latin typeface="+mn-ea"/>
                <a:ea typeface="+mn-ea"/>
              </a:rPr>
              <a:t>이에 대한 영향</a:t>
            </a:r>
            <a:endParaRPr lang="en-US" altLang="ko-KR" sz="1400">
              <a:latin typeface="+mn-ea"/>
              <a:ea typeface="+mn-ea"/>
            </a:endParaRPr>
          </a:p>
          <a:p>
            <a:pPr>
              <a:spcAft>
                <a:spcPts val="0"/>
              </a:spcAft>
            </a:pPr>
            <a:r>
              <a:rPr lang="en-US" altLang="ko-KR" sz="1400">
                <a:latin typeface="+mn-ea"/>
                <a:ea typeface="+mn-ea"/>
              </a:rPr>
              <a:t>     </a:t>
            </a:r>
            <a:r>
              <a:rPr lang="ko-KR" altLang="en-US" sz="1400">
                <a:latin typeface="+mn-ea"/>
                <a:ea typeface="+mn-ea"/>
              </a:rPr>
              <a:t>을 연구하기 위한 </a:t>
            </a:r>
            <a:r>
              <a:rPr lang="en-US" altLang="ko-KR" sz="1400">
                <a:latin typeface="+mn-ea"/>
                <a:ea typeface="+mn-ea"/>
              </a:rPr>
              <a:t>Ablation </a:t>
            </a:r>
            <a:r>
              <a:rPr lang="ko-KR" altLang="en-US" sz="1400">
                <a:latin typeface="+mn-ea"/>
                <a:ea typeface="+mn-ea"/>
              </a:rPr>
              <a:t>실험을 수행했다고 언급 </a:t>
            </a:r>
            <a:r>
              <a:rPr lang="en-US" altLang="ko-KR" sz="1400">
                <a:latin typeface="+mn-ea"/>
                <a:ea typeface="+mn-ea"/>
              </a:rPr>
              <a:t>: </a:t>
            </a:r>
            <a:r>
              <a:rPr lang="ko-KR" altLang="en-US" sz="1400">
                <a:latin typeface="+mn-ea"/>
                <a:ea typeface="+mn-ea"/>
              </a:rPr>
              <a:t>하이퍼파라미터가 너무 특정한 경우에만 유효한 것</a:t>
            </a:r>
            <a:endParaRPr lang="en-US" altLang="ko-KR" sz="1400">
              <a:latin typeface="+mn-ea"/>
              <a:ea typeface="+mn-ea"/>
            </a:endParaRPr>
          </a:p>
          <a:p>
            <a:pPr>
              <a:spcAft>
                <a:spcPts val="600"/>
              </a:spcAft>
            </a:pPr>
            <a:r>
              <a:rPr lang="en-US" altLang="ko-KR" sz="1400">
                <a:latin typeface="+mn-ea"/>
                <a:ea typeface="+mn-ea"/>
              </a:rPr>
              <a:t>     </a:t>
            </a:r>
            <a:r>
              <a:rPr lang="ko-KR" altLang="en-US" sz="1400">
                <a:latin typeface="+mn-ea"/>
                <a:ea typeface="+mn-ea"/>
              </a:rPr>
              <a:t>이 아니라 일반적인 상황에서도 충분히 좋은 성능을 낼 수 있음을 보여주고자 함</a:t>
            </a: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이미지 피라미드 불필요</a:t>
            </a:r>
            <a:r>
              <a:rPr lang="en-US" altLang="ko-KR" sz="1400">
                <a:latin typeface="+mn-ea"/>
                <a:ea typeface="+mn-ea"/>
              </a:rPr>
              <a:t>: </a:t>
            </a:r>
            <a:r>
              <a:rPr lang="ko-KR" altLang="en-US" sz="1400">
                <a:latin typeface="+mn-ea"/>
                <a:ea typeface="+mn-ea"/>
              </a:rPr>
              <a:t>여러 스케일의 영역을 예측하기 위해 이미지 피라미드나 필터 피라미드가 필요하지 않으므로 상당한 실행 시간을 절약</a:t>
            </a:r>
            <a:endParaRPr lang="en-US" altLang="ko-KR" sz="1400">
              <a:latin typeface="+mn-ea"/>
              <a:ea typeface="+mn-ea"/>
            </a:endParaRPr>
          </a:p>
          <a:p>
            <a:pPr marL="285750" indent="-285750">
              <a:spcAft>
                <a:spcPts val="600"/>
              </a:spcAft>
              <a:buFont typeface="Arial" panose="020B0604020202020204" pitchFamily="34" charset="0"/>
              <a:buChar char="•"/>
            </a:pPr>
            <a:r>
              <a:rPr lang="ko-KR" altLang="en-US" sz="1400">
                <a:latin typeface="+mn-ea"/>
                <a:ea typeface="+mn-ea"/>
              </a:rPr>
              <a:t>앵커 박스 처리</a:t>
            </a:r>
            <a:r>
              <a:rPr lang="en-US" altLang="ko-KR" sz="1400">
                <a:latin typeface="+mn-ea"/>
                <a:ea typeface="+mn-ea"/>
              </a:rPr>
              <a:t>: </a:t>
            </a:r>
            <a:r>
              <a:rPr lang="ko-KR" altLang="en-US" sz="1400">
                <a:latin typeface="+mn-ea"/>
                <a:ea typeface="+mn-ea"/>
              </a:rPr>
              <a:t>학습 중에는 경계를 넘는 모든 앵커를 무시하여 손실에 기여하지 않게 함</a:t>
            </a:r>
            <a:endParaRPr lang="en-US" altLang="ko-KR" sz="1400">
              <a:latin typeface="+mn-ea"/>
              <a:ea typeface="+mn-ea"/>
            </a:endParaRPr>
          </a:p>
          <a:p>
            <a:pPr marL="285750" indent="-285750">
              <a:spcAft>
                <a:spcPts val="600"/>
              </a:spcAft>
              <a:buFont typeface="Arial" panose="020B0604020202020204" pitchFamily="34" charset="0"/>
              <a:buChar char="•"/>
            </a:pPr>
            <a:r>
              <a:rPr lang="en-US" altLang="ko-KR" sz="1400">
                <a:latin typeface="+mn-ea"/>
                <a:ea typeface="+mn-ea"/>
              </a:rPr>
              <a:t>NMS(Non-Maximum Suppression): </a:t>
            </a:r>
            <a:r>
              <a:rPr lang="ko-KR" altLang="en-US" sz="1400">
                <a:latin typeface="+mn-ea"/>
                <a:ea typeface="+mn-ea"/>
              </a:rPr>
              <a:t>서로 많이 겹치는 </a:t>
            </a:r>
            <a:r>
              <a:rPr lang="en-US" altLang="ko-KR" sz="1400">
                <a:latin typeface="+mn-ea"/>
                <a:ea typeface="+mn-ea"/>
              </a:rPr>
              <a:t>RPN </a:t>
            </a:r>
            <a:r>
              <a:rPr lang="ko-KR" altLang="en-US" sz="1400">
                <a:latin typeface="+mn-ea"/>
                <a:ea typeface="+mn-ea"/>
              </a:rPr>
              <a:t>제안들을 줄이기 위해</a:t>
            </a:r>
            <a:r>
              <a:rPr lang="en-US" altLang="ko-KR" sz="1400">
                <a:latin typeface="+mn-ea"/>
                <a:ea typeface="+mn-ea"/>
              </a:rPr>
              <a:t>, cls </a:t>
            </a:r>
            <a:r>
              <a:rPr lang="ko-KR" altLang="en-US" sz="1400">
                <a:latin typeface="+mn-ea"/>
                <a:ea typeface="+mn-ea"/>
              </a:rPr>
              <a:t>점수를 기준으로 제안 영역에 </a:t>
            </a:r>
            <a:r>
              <a:rPr lang="en-US" altLang="ko-KR" sz="1400">
                <a:latin typeface="+mn-ea"/>
                <a:ea typeface="+mn-ea"/>
              </a:rPr>
              <a:t>NMS</a:t>
            </a:r>
            <a:r>
              <a:rPr lang="ko-KR" altLang="en-US" sz="1400">
                <a:latin typeface="+mn-ea"/>
                <a:ea typeface="+mn-ea"/>
              </a:rPr>
              <a:t>를 적용</a:t>
            </a:r>
            <a:r>
              <a:rPr lang="en-US" altLang="ko-KR" sz="1400">
                <a:latin typeface="+mn-ea"/>
                <a:ea typeface="+mn-ea"/>
              </a:rPr>
              <a:t>. NMS</a:t>
            </a:r>
            <a:r>
              <a:rPr lang="ko-KR" altLang="en-US" sz="1400">
                <a:latin typeface="+mn-ea"/>
                <a:ea typeface="+mn-ea"/>
              </a:rPr>
              <a:t>의 </a:t>
            </a:r>
            <a:r>
              <a:rPr lang="en-US" altLang="ko-KR" sz="1400">
                <a:latin typeface="+mn-ea"/>
                <a:ea typeface="+mn-ea"/>
              </a:rPr>
              <a:t>IoU </a:t>
            </a:r>
            <a:r>
              <a:rPr lang="ko-KR" altLang="en-US" sz="1400">
                <a:latin typeface="+mn-ea"/>
                <a:ea typeface="+mn-ea"/>
              </a:rPr>
              <a:t>임계값은 </a:t>
            </a:r>
            <a:r>
              <a:rPr lang="en-US" altLang="ko-KR" sz="1400">
                <a:latin typeface="+mn-ea"/>
                <a:ea typeface="+mn-ea"/>
              </a:rPr>
              <a:t>0.7</a:t>
            </a:r>
            <a:r>
              <a:rPr lang="ko-KR" altLang="en-US" sz="1400">
                <a:latin typeface="+mn-ea"/>
                <a:ea typeface="+mn-ea"/>
              </a:rPr>
              <a:t>로 설정되며</a:t>
            </a:r>
            <a:r>
              <a:rPr lang="en-US" altLang="ko-KR" sz="1400">
                <a:latin typeface="+mn-ea"/>
                <a:ea typeface="+mn-ea"/>
              </a:rPr>
              <a:t>, </a:t>
            </a:r>
            <a:r>
              <a:rPr lang="ko-KR" altLang="en-US" sz="1400">
                <a:latin typeface="+mn-ea"/>
                <a:ea typeface="+mn-ea"/>
              </a:rPr>
              <a:t>이미지 당 약 </a:t>
            </a:r>
            <a:r>
              <a:rPr lang="en-US" altLang="ko-KR" sz="1400">
                <a:latin typeface="+mn-ea"/>
                <a:ea typeface="+mn-ea"/>
              </a:rPr>
              <a:t>2000</a:t>
            </a:r>
            <a:r>
              <a:rPr lang="ko-KR" altLang="en-US" sz="1400">
                <a:latin typeface="+mn-ea"/>
                <a:ea typeface="+mn-ea"/>
              </a:rPr>
              <a:t>개의 제안 영역을 남김</a:t>
            </a:r>
            <a:endParaRPr lang="en-US" altLang="ko-KR" sz="1400">
              <a:latin typeface="+mn-ea"/>
              <a:ea typeface="+mn-ea"/>
            </a:endParaRPr>
          </a:p>
          <a:p>
            <a:pPr marL="285750" indent="-285750">
              <a:spcAft>
                <a:spcPts val="600"/>
              </a:spcAft>
              <a:buFont typeface="Arial" panose="020B0604020202020204" pitchFamily="34" charset="0"/>
              <a:buChar char="•"/>
            </a:pPr>
            <a:r>
              <a:rPr lang="en-US" altLang="ko-KR" sz="1400">
                <a:latin typeface="+mn-ea"/>
                <a:ea typeface="+mn-ea"/>
              </a:rPr>
              <a:t>RPN </a:t>
            </a:r>
            <a:r>
              <a:rPr lang="ko-KR" altLang="en-US" sz="1400">
                <a:latin typeface="+mn-ea"/>
                <a:ea typeface="+mn-ea"/>
              </a:rPr>
              <a:t>제안 사용</a:t>
            </a:r>
            <a:r>
              <a:rPr lang="en-US" altLang="ko-KR" sz="1400">
                <a:latin typeface="+mn-ea"/>
                <a:ea typeface="+mn-ea"/>
              </a:rPr>
              <a:t>: NMS </a:t>
            </a:r>
            <a:r>
              <a:rPr lang="ko-KR" altLang="en-US" sz="1400">
                <a:latin typeface="+mn-ea"/>
                <a:ea typeface="+mn-ea"/>
              </a:rPr>
              <a:t>이후에는 탐지를 위해 상위 </a:t>
            </a:r>
            <a:r>
              <a:rPr lang="en-US" altLang="ko-KR" sz="1400">
                <a:latin typeface="+mn-ea"/>
                <a:ea typeface="+mn-ea"/>
              </a:rPr>
              <a:t>N</a:t>
            </a:r>
            <a:r>
              <a:rPr lang="ko-KR" altLang="en-US" sz="1400">
                <a:latin typeface="+mn-ea"/>
                <a:ea typeface="+mn-ea"/>
              </a:rPr>
              <a:t>개의 제안 영역을 사용</a:t>
            </a:r>
            <a:r>
              <a:rPr lang="en-US" altLang="ko-KR" sz="1400">
                <a:latin typeface="+mn-ea"/>
                <a:ea typeface="+mn-ea"/>
              </a:rPr>
              <a:t>. Fast R-CNN </a:t>
            </a:r>
            <a:r>
              <a:rPr lang="ko-KR" altLang="en-US" sz="1400">
                <a:latin typeface="+mn-ea"/>
                <a:ea typeface="+mn-ea"/>
              </a:rPr>
              <a:t>학습에는 </a:t>
            </a:r>
            <a:r>
              <a:rPr lang="en-US" altLang="ko-KR" sz="1400">
                <a:latin typeface="+mn-ea"/>
                <a:ea typeface="+mn-ea"/>
              </a:rPr>
              <a:t>2000</a:t>
            </a:r>
            <a:r>
              <a:rPr lang="ko-KR" altLang="en-US" sz="1400">
                <a:latin typeface="+mn-ea"/>
                <a:ea typeface="+mn-ea"/>
              </a:rPr>
              <a:t>개의 </a:t>
            </a:r>
            <a:r>
              <a:rPr lang="en-US" altLang="ko-KR" sz="1400">
                <a:latin typeface="+mn-ea"/>
                <a:ea typeface="+mn-ea"/>
              </a:rPr>
              <a:t>RPN </a:t>
            </a:r>
            <a:r>
              <a:rPr lang="ko-KR" altLang="en-US" sz="1400">
                <a:latin typeface="+mn-ea"/>
                <a:ea typeface="+mn-ea"/>
              </a:rPr>
              <a:t>제안을 사용하지만</a:t>
            </a:r>
            <a:r>
              <a:rPr lang="en-US" altLang="ko-KR" sz="1400">
                <a:latin typeface="+mn-ea"/>
                <a:ea typeface="+mn-ea"/>
              </a:rPr>
              <a:t>, </a:t>
            </a:r>
            <a:r>
              <a:rPr lang="ko-KR" altLang="en-US" sz="1400">
                <a:latin typeface="+mn-ea"/>
                <a:ea typeface="+mn-ea"/>
              </a:rPr>
              <a:t>테스트 시에는 다른 수의 제안을 평가함</a:t>
            </a:r>
          </a:p>
        </p:txBody>
      </p:sp>
    </p:spTree>
    <p:extLst>
      <p:ext uri="{BB962C8B-B14F-4D97-AF65-F5344CB8AC3E}">
        <p14:creationId xmlns:p14="http://schemas.microsoft.com/office/powerpoint/2010/main" val="430890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4498EEE-DA23-8014-2700-D0F6FB35A258}"/>
              </a:ext>
            </a:extLst>
          </p:cNvPr>
          <p:cNvSpPr>
            <a:spLocks noGrp="1"/>
          </p:cNvSpPr>
          <p:nvPr>
            <p:ph type="body" sz="quarter" idx="10"/>
          </p:nvPr>
        </p:nvSpPr>
        <p:spPr>
          <a:xfrm>
            <a:off x="251520" y="1124744"/>
            <a:ext cx="8640960" cy="4643438"/>
          </a:xfrm>
        </p:spPr>
        <p:txBody>
          <a:bodyPr/>
          <a:lstStyle/>
          <a:p>
            <a:pPr marL="0" indent="0">
              <a:lnSpc>
                <a:spcPct val="150000"/>
              </a:lnSpc>
              <a:buNone/>
            </a:pPr>
            <a:r>
              <a:rPr lang="en-US" altLang="ko-KR" sz="1000"/>
              <a:t>PASCAL VOC 2007 detection benchmark : </a:t>
            </a:r>
            <a:r>
              <a:rPr lang="ko-KR" altLang="en-US" sz="1000"/>
              <a:t> </a:t>
            </a:r>
            <a:r>
              <a:rPr lang="en-US" altLang="ko-KR" sz="1000"/>
              <a:t>20</a:t>
            </a:r>
            <a:r>
              <a:rPr lang="ko-KR" altLang="en-US" sz="1000"/>
              <a:t>개의 객체 카테고리에 걸쳐 약 </a:t>
            </a:r>
            <a:r>
              <a:rPr lang="en-US" altLang="ko-KR" sz="1000"/>
              <a:t>5,000</a:t>
            </a:r>
            <a:r>
              <a:rPr lang="ko-KR" altLang="en-US" sz="1000"/>
              <a:t>개의 </a:t>
            </a:r>
            <a:r>
              <a:rPr lang="en-US" altLang="ko-KR" sz="1000"/>
              <a:t>trainval </a:t>
            </a:r>
            <a:r>
              <a:rPr lang="ko-KR" altLang="en-US" sz="1000"/>
              <a:t>이미지와 약 </a:t>
            </a:r>
            <a:r>
              <a:rPr lang="en-US" altLang="ko-KR" sz="1000"/>
              <a:t>5,000</a:t>
            </a:r>
            <a:r>
              <a:rPr lang="ko-KR" altLang="en-US" sz="1000"/>
              <a:t>개의 테스트 이미지로 구성</a:t>
            </a:r>
            <a:endParaRPr lang="en-US" altLang="ko-KR" sz="1000"/>
          </a:p>
          <a:p>
            <a:pPr marL="0" indent="0">
              <a:lnSpc>
                <a:spcPct val="150000"/>
              </a:lnSpc>
              <a:buNone/>
            </a:pPr>
            <a:r>
              <a:rPr lang="en-US" altLang="ko-KR" sz="1000"/>
              <a:t> We also provide results on the PASCAL VOC 2012 benchmark for a few models. For the ImageNet pre-trained network, we use the “fast” version of ZF net [32] that has 5 convolutional layers and 3 fully-connected layers, and the public VGG-16 model7 [3] that has 13 convolutional layers and 3 fully-connected layers. </a:t>
            </a:r>
          </a:p>
          <a:p>
            <a:pPr marL="0" indent="0">
              <a:lnSpc>
                <a:spcPct val="150000"/>
              </a:lnSpc>
              <a:buNone/>
            </a:pPr>
            <a:r>
              <a:rPr lang="en-US" altLang="ko-KR" sz="1000"/>
              <a:t>ImageNet </a:t>
            </a:r>
            <a:r>
              <a:rPr lang="ko-KR" altLang="en-US" sz="1000"/>
              <a:t>사전 훈련된 네트워크에 대해서는 </a:t>
            </a:r>
            <a:r>
              <a:rPr lang="en-US" altLang="ko-KR" sz="1000"/>
              <a:t>ZF net</a:t>
            </a:r>
            <a:r>
              <a:rPr lang="ko-KR" altLang="en-US" sz="1000"/>
              <a:t>의 </a:t>
            </a:r>
            <a:r>
              <a:rPr lang="en-US" altLang="ko-KR" sz="1000"/>
              <a:t>"</a:t>
            </a:r>
            <a:r>
              <a:rPr lang="ko-KR" altLang="en-US" sz="1000"/>
              <a:t>빠른</a:t>
            </a:r>
            <a:r>
              <a:rPr lang="en-US" altLang="ko-KR" sz="1000"/>
              <a:t>" </a:t>
            </a:r>
            <a:r>
              <a:rPr lang="ko-KR" altLang="en-US" sz="1000"/>
              <a:t>버전과 </a:t>
            </a:r>
            <a:r>
              <a:rPr lang="en-US" altLang="ko-KR" sz="1000"/>
              <a:t>VGG-16 </a:t>
            </a:r>
            <a:r>
              <a:rPr lang="ko-KR" altLang="en-US" sz="1000"/>
              <a:t>모델을 사용</a:t>
            </a:r>
            <a:endParaRPr lang="en-US" altLang="ko-KR" sz="1000"/>
          </a:p>
          <a:p>
            <a:pPr marL="0" indent="0">
              <a:lnSpc>
                <a:spcPct val="150000"/>
              </a:lnSpc>
              <a:buNone/>
            </a:pPr>
            <a:r>
              <a:rPr lang="en-US" altLang="ko-KR" sz="1000"/>
              <a:t>We primarily evaluate detection mean Average Precision (mAP), because this is the actual metric for object detection (rather than focusing on object proposal proxy metrics). </a:t>
            </a:r>
            <a:r>
              <a:rPr lang="ko-KR" altLang="en-US" sz="1000"/>
              <a:t>평가 지표로는 객체 검출의 실제 메트릭스인 </a:t>
            </a:r>
            <a:r>
              <a:rPr lang="en-US" altLang="ko-KR" sz="1000"/>
              <a:t>mAP</a:t>
            </a:r>
            <a:r>
              <a:rPr lang="ko-KR" altLang="en-US" sz="1000"/>
              <a:t>를 사용</a:t>
            </a:r>
            <a:endParaRPr lang="en-US" altLang="ko-KR" sz="1000"/>
          </a:p>
          <a:p>
            <a:pPr marL="0" indent="0">
              <a:lnSpc>
                <a:spcPct val="150000"/>
              </a:lnSpc>
              <a:buNone/>
            </a:pPr>
            <a:endParaRPr lang="en-US" altLang="ko-KR" sz="1000"/>
          </a:p>
          <a:p>
            <a:pPr marL="0" indent="0">
              <a:lnSpc>
                <a:spcPct val="150000"/>
              </a:lnSpc>
              <a:buNone/>
            </a:pPr>
            <a:r>
              <a:rPr lang="en-US" altLang="ko-KR" sz="1400" b="1"/>
              <a:t>Fast R-CNN </a:t>
            </a:r>
            <a:r>
              <a:rPr lang="ko-KR" altLang="en-US" sz="1400" b="1"/>
              <a:t>프레임워크 내에서 다양한 지역 제안 방법을 활용한 실험 결과를 통해</a:t>
            </a:r>
            <a:r>
              <a:rPr lang="en-US" altLang="ko-KR" sz="1400" b="1"/>
              <a:t>, RPN</a:t>
            </a:r>
            <a:r>
              <a:rPr lang="ko-KR" altLang="en-US" sz="1400" b="1"/>
              <a:t>이 적은 수의 제안</a:t>
            </a:r>
            <a:r>
              <a:rPr lang="en-US" altLang="ko-KR" sz="1400" b="1"/>
              <a:t>(</a:t>
            </a:r>
            <a:r>
              <a:rPr lang="ko-KR" altLang="en-US" sz="1400" b="1"/>
              <a:t>최대 </a:t>
            </a:r>
            <a:r>
              <a:rPr lang="en-US" altLang="ko-KR" sz="1400" b="1"/>
              <a:t>300</a:t>
            </a:r>
            <a:r>
              <a:rPr lang="ko-KR" altLang="en-US" sz="1400" b="1"/>
              <a:t>개</a:t>
            </a:r>
            <a:r>
              <a:rPr lang="en-US" altLang="ko-KR" sz="1400" b="1"/>
              <a:t>)</a:t>
            </a:r>
            <a:r>
              <a:rPr lang="ko-KR" altLang="en-US" sz="1400" b="1"/>
              <a:t>을 사용하면서도 경쟁력 있는 </a:t>
            </a:r>
            <a:r>
              <a:rPr lang="en-US" altLang="ko-KR" sz="1400" b="1"/>
              <a:t>mAP</a:t>
            </a:r>
            <a:r>
              <a:rPr lang="ko-KR" altLang="en-US" sz="1400" b="1"/>
              <a:t>인 </a:t>
            </a:r>
            <a:r>
              <a:rPr lang="en-US" altLang="ko-KR" sz="1400" b="1"/>
              <a:t>59.9%</a:t>
            </a:r>
            <a:r>
              <a:rPr lang="ko-KR" altLang="en-US" sz="1400" b="1"/>
              <a:t>를 달성</a:t>
            </a:r>
            <a:endParaRPr lang="en-US" altLang="ko-KR" sz="1400" b="1"/>
          </a:p>
          <a:p>
            <a:pPr marL="0" indent="0">
              <a:lnSpc>
                <a:spcPct val="150000"/>
              </a:lnSpc>
              <a:buNone/>
            </a:pPr>
            <a:r>
              <a:rPr lang="en-US" altLang="ko-KR" sz="1400" b="1"/>
              <a:t>RPN</a:t>
            </a:r>
            <a:r>
              <a:rPr lang="ko-KR" altLang="en-US" sz="1400" b="1"/>
              <a:t>을 사용하면 공유된 컨볼루션 계산 덕분에 </a:t>
            </a:r>
            <a:r>
              <a:rPr lang="en-US" altLang="ko-KR" sz="1400" b="1"/>
              <a:t>Selective Search</a:t>
            </a:r>
            <a:r>
              <a:rPr lang="ko-KR" altLang="en-US" sz="1400" b="1"/>
              <a:t>나 </a:t>
            </a:r>
            <a:r>
              <a:rPr lang="en-US" altLang="ko-KR" sz="1400" b="1"/>
              <a:t>EdgeBoxes</a:t>
            </a:r>
            <a:r>
              <a:rPr lang="ko-KR" altLang="en-US" sz="1400" b="1"/>
              <a:t>를 사용하는 시스템보다 훨씬 빠른 탐지 시스템을 구현할 수 있으며</a:t>
            </a:r>
            <a:r>
              <a:rPr lang="en-US" altLang="ko-KR" sz="1400" b="1"/>
              <a:t>, </a:t>
            </a:r>
            <a:r>
              <a:rPr lang="ko-KR" altLang="en-US" sz="1400" b="1"/>
              <a:t>적은 수의 제안은 지역별 완전 연결 계층의 비용도 줄여준다</a:t>
            </a:r>
          </a:p>
        </p:txBody>
      </p:sp>
      <p:sp>
        <p:nvSpPr>
          <p:cNvPr id="3" name="제목 2">
            <a:extLst>
              <a:ext uri="{FF2B5EF4-FFF2-40B4-BE49-F238E27FC236}">
                <a16:creationId xmlns:a16="http://schemas.microsoft.com/office/drawing/2014/main" id="{0A9511CA-D74D-D3D7-3DFA-7363349EC669}"/>
              </a:ext>
            </a:extLst>
          </p:cNvPr>
          <p:cNvSpPr>
            <a:spLocks noGrp="1"/>
          </p:cNvSpPr>
          <p:nvPr>
            <p:ph type="title"/>
          </p:nvPr>
        </p:nvSpPr>
        <p:spPr/>
        <p:txBody>
          <a:bodyPr/>
          <a:lstStyle/>
          <a:p>
            <a:r>
              <a:rPr lang="en-US" altLang="ko-KR">
                <a:latin typeface="PT Serif" panose="020A0603040505020204" pitchFamily="18" charset="0"/>
              </a:rPr>
              <a:t>4.1 Experiments on PASCAL VOC</a:t>
            </a:r>
          </a:p>
        </p:txBody>
      </p:sp>
    </p:spTree>
    <p:extLst>
      <p:ext uri="{BB962C8B-B14F-4D97-AF65-F5344CB8AC3E}">
        <p14:creationId xmlns:p14="http://schemas.microsoft.com/office/powerpoint/2010/main" val="380593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AF31158-A971-FBDE-B177-0C1D5BA6AA0E}"/>
              </a:ext>
            </a:extLst>
          </p:cNvPr>
          <p:cNvSpPr>
            <a:spLocks noGrp="1"/>
          </p:cNvSpPr>
          <p:nvPr>
            <p:ph type="body" sz="quarter" idx="10"/>
          </p:nvPr>
        </p:nvSpPr>
        <p:spPr>
          <a:xfrm>
            <a:off x="251520" y="1196752"/>
            <a:ext cx="8535293" cy="4660553"/>
          </a:xfrm>
        </p:spPr>
        <p:txBody>
          <a:bodyPr/>
          <a:lstStyle/>
          <a:p>
            <a:pPr marL="0" indent="0">
              <a:spcAft>
                <a:spcPts val="300"/>
              </a:spcAft>
              <a:buNone/>
            </a:pPr>
            <a:r>
              <a:rPr lang="en-US" altLang="ko-KR" sz="1400">
                <a:latin typeface="+mn-ea"/>
              </a:rPr>
              <a:t>Ablation</a:t>
            </a:r>
            <a:r>
              <a:rPr lang="ko-KR" altLang="en-US" sz="1400">
                <a:latin typeface="+mn-ea"/>
              </a:rPr>
              <a:t> </a:t>
            </a:r>
            <a:r>
              <a:rPr lang="en-US" altLang="ko-KR" sz="1400">
                <a:latin typeface="+mn-ea"/>
              </a:rPr>
              <a:t>:</a:t>
            </a:r>
            <a:r>
              <a:rPr lang="ko-KR" altLang="en-US" sz="1400">
                <a:latin typeface="+mn-ea"/>
              </a:rPr>
              <a:t> 실험적으로 어떤 부분이나 구성요소를 제거하거나 비활성화하여 시스템이나 모델의 동작이 어떻게 변하는지를 조사하는 실험적인 방법</a:t>
            </a:r>
            <a:endParaRPr lang="en-US" altLang="ko-KR" sz="1400">
              <a:latin typeface="+mn-ea"/>
            </a:endParaRPr>
          </a:p>
          <a:p>
            <a:pPr marL="0" indent="0">
              <a:spcAft>
                <a:spcPts val="300"/>
              </a:spcAft>
              <a:buNone/>
            </a:pPr>
            <a:endParaRPr lang="en-US" altLang="ko-KR" sz="600">
              <a:latin typeface="+mn-ea"/>
            </a:endParaRPr>
          </a:p>
          <a:p>
            <a:pPr marL="0" indent="0">
              <a:spcAft>
                <a:spcPts val="300"/>
              </a:spcAft>
              <a:buNone/>
            </a:pPr>
            <a:r>
              <a:rPr lang="en-US" altLang="ko-KR" sz="1400">
                <a:latin typeface="+mn-ea"/>
              </a:rPr>
              <a:t>Ablation study(Experiment)</a:t>
            </a:r>
            <a:r>
              <a:rPr lang="ko-KR" altLang="en-US" sz="1400">
                <a:latin typeface="+mn-ea"/>
              </a:rPr>
              <a:t>의 단계</a:t>
            </a:r>
            <a:endParaRPr lang="en-US" altLang="ko-KR" sz="1400">
              <a:latin typeface="+mn-ea"/>
            </a:endParaRPr>
          </a:p>
          <a:p>
            <a:pPr>
              <a:spcAft>
                <a:spcPts val="300"/>
              </a:spcAft>
              <a:buFont typeface="+mj-lt"/>
              <a:buAutoNum type="arabicPeriod"/>
            </a:pPr>
            <a:r>
              <a:rPr lang="ko-KR" altLang="en-US" sz="1400">
                <a:latin typeface="+mn-ea"/>
              </a:rPr>
              <a:t>원래 모델</a:t>
            </a:r>
            <a:r>
              <a:rPr lang="en-US" altLang="ko-KR" sz="1400">
                <a:latin typeface="+mn-ea"/>
              </a:rPr>
              <a:t>: </a:t>
            </a:r>
            <a:r>
              <a:rPr lang="ko-KR" altLang="en-US" sz="1400">
                <a:latin typeface="+mn-ea"/>
              </a:rPr>
              <a:t>실험의 기본이 되는 원래 모델이나 시스템을 설정</a:t>
            </a:r>
            <a:endParaRPr lang="en-US" altLang="ko-KR" sz="1400">
              <a:latin typeface="+mn-ea"/>
            </a:endParaRPr>
          </a:p>
          <a:p>
            <a:pPr>
              <a:spcAft>
                <a:spcPts val="300"/>
              </a:spcAft>
              <a:buFont typeface="+mj-lt"/>
              <a:buAutoNum type="arabicPeriod"/>
            </a:pPr>
            <a:r>
              <a:rPr lang="ko-KR" altLang="en-US" sz="1400">
                <a:latin typeface="+mn-ea"/>
              </a:rPr>
              <a:t>특정 부분 제거</a:t>
            </a:r>
            <a:r>
              <a:rPr lang="en-US" altLang="ko-KR" sz="1400">
                <a:latin typeface="+mn-ea"/>
              </a:rPr>
              <a:t>: </a:t>
            </a:r>
            <a:r>
              <a:rPr lang="ko-KR" altLang="en-US" sz="1400">
                <a:latin typeface="+mn-ea"/>
              </a:rPr>
              <a:t>특정 부분</a:t>
            </a:r>
            <a:r>
              <a:rPr lang="en-US" altLang="ko-KR" sz="1400">
                <a:latin typeface="+mn-ea"/>
              </a:rPr>
              <a:t>, </a:t>
            </a:r>
            <a:r>
              <a:rPr lang="ko-KR" altLang="en-US" sz="1400">
                <a:latin typeface="+mn-ea"/>
              </a:rPr>
              <a:t>특성</a:t>
            </a:r>
            <a:r>
              <a:rPr lang="en-US" altLang="ko-KR" sz="1400">
                <a:latin typeface="+mn-ea"/>
              </a:rPr>
              <a:t>, </a:t>
            </a:r>
            <a:r>
              <a:rPr lang="ko-KR" altLang="en-US" sz="1400">
                <a:latin typeface="+mn-ea"/>
              </a:rPr>
              <a:t>레이어</a:t>
            </a:r>
            <a:r>
              <a:rPr lang="en-US" altLang="ko-KR" sz="1400">
                <a:latin typeface="+mn-ea"/>
              </a:rPr>
              <a:t>, </a:t>
            </a:r>
            <a:r>
              <a:rPr lang="ko-KR" altLang="en-US" sz="1400">
                <a:latin typeface="+mn-ea"/>
              </a:rPr>
              <a:t>또는 구성요소를 제거하거나 비활성화</a:t>
            </a:r>
            <a:endParaRPr lang="en-US" altLang="ko-KR" sz="1400">
              <a:latin typeface="+mn-ea"/>
            </a:endParaRPr>
          </a:p>
          <a:p>
            <a:pPr>
              <a:spcAft>
                <a:spcPts val="300"/>
              </a:spcAft>
              <a:buFont typeface="+mj-lt"/>
              <a:buAutoNum type="arabicPeriod"/>
            </a:pPr>
            <a:r>
              <a:rPr lang="ko-KR" altLang="en-US" sz="1400">
                <a:latin typeface="+mn-ea"/>
              </a:rPr>
              <a:t>평가</a:t>
            </a:r>
            <a:r>
              <a:rPr lang="en-US" altLang="ko-KR" sz="1400">
                <a:latin typeface="+mn-ea"/>
              </a:rPr>
              <a:t>: </a:t>
            </a:r>
            <a:r>
              <a:rPr lang="ko-KR" altLang="en-US" sz="1400">
                <a:latin typeface="+mn-ea"/>
              </a:rPr>
              <a:t>수정된 모델을 사용하여 원래 목표를 평가하고 성능을 측정</a:t>
            </a:r>
            <a:endParaRPr lang="en-US" altLang="ko-KR" sz="1400">
              <a:latin typeface="+mn-ea"/>
            </a:endParaRPr>
          </a:p>
          <a:p>
            <a:pPr>
              <a:spcAft>
                <a:spcPts val="300"/>
              </a:spcAft>
              <a:buFont typeface="+mj-lt"/>
              <a:buAutoNum type="arabicPeriod"/>
            </a:pPr>
            <a:r>
              <a:rPr lang="ko-KR" altLang="en-US" sz="1400">
                <a:latin typeface="+mn-ea"/>
              </a:rPr>
              <a:t>결과 비교</a:t>
            </a:r>
            <a:r>
              <a:rPr lang="en-US" altLang="ko-KR" sz="1400">
                <a:latin typeface="+mn-ea"/>
              </a:rPr>
              <a:t>: </a:t>
            </a:r>
            <a:r>
              <a:rPr lang="ko-KR" altLang="en-US" sz="1400">
                <a:latin typeface="+mn-ea"/>
              </a:rPr>
              <a:t>수정된 모델의 결과를 원래 모델의 결과와 비교하여 특정 부분이나 기능이 모델의 성능에 미치는 영향을 이해</a:t>
            </a:r>
            <a:endParaRPr lang="en-US" altLang="ko-KR" sz="1400">
              <a:latin typeface="+mn-ea"/>
            </a:endParaRPr>
          </a:p>
          <a:p>
            <a:pPr>
              <a:spcAft>
                <a:spcPts val="300"/>
              </a:spcAft>
              <a:buFont typeface="+mj-lt"/>
              <a:buAutoNum type="arabicPeriod"/>
            </a:pPr>
            <a:endParaRPr lang="en-US" altLang="ko-KR" sz="600">
              <a:latin typeface="+mn-ea"/>
            </a:endParaRPr>
          </a:p>
          <a:p>
            <a:pPr marL="0" indent="0">
              <a:spcAft>
                <a:spcPts val="300"/>
              </a:spcAft>
              <a:buNone/>
            </a:pPr>
            <a:r>
              <a:rPr lang="ko-KR" altLang="en-US" sz="1400">
                <a:latin typeface="+mn-ea"/>
              </a:rPr>
              <a:t>이 논문에서</a:t>
            </a:r>
            <a:endParaRPr lang="en-US" altLang="ko-KR" sz="1400">
              <a:latin typeface="+mn-ea"/>
            </a:endParaRPr>
          </a:p>
          <a:p>
            <a:pPr>
              <a:spcAft>
                <a:spcPts val="300"/>
              </a:spcAft>
            </a:pPr>
            <a:r>
              <a:rPr lang="ko-KR" altLang="en-US" sz="1400">
                <a:latin typeface="+mn-ea"/>
              </a:rPr>
              <a:t>공유된 합성곱 계층의 영향</a:t>
            </a:r>
            <a:r>
              <a:rPr lang="en-US" altLang="ko-KR" sz="1400">
                <a:latin typeface="+mn-ea"/>
              </a:rPr>
              <a:t>: RPN</a:t>
            </a:r>
            <a:r>
              <a:rPr lang="ko-KR" altLang="en-US" sz="1400">
                <a:latin typeface="+mn-ea"/>
              </a:rPr>
              <a:t>과 </a:t>
            </a:r>
            <a:r>
              <a:rPr lang="en-US" altLang="ko-KR" sz="1400">
                <a:latin typeface="+mn-ea"/>
              </a:rPr>
              <a:t>Fast R-CNN </a:t>
            </a:r>
            <a:r>
              <a:rPr lang="ko-KR" altLang="en-US" sz="1400">
                <a:latin typeface="+mn-ea"/>
              </a:rPr>
              <a:t>탐지 네트워크 간에 합성곱 계층을 공유할 때와 공유하지 않을 때의 성능 차이를 조사</a:t>
            </a:r>
            <a:endParaRPr lang="en-US" altLang="ko-KR" sz="1400">
              <a:latin typeface="+mn-ea"/>
            </a:endParaRPr>
          </a:p>
          <a:p>
            <a:pPr>
              <a:spcAft>
                <a:spcPts val="300"/>
              </a:spcAft>
            </a:pPr>
            <a:r>
              <a:rPr lang="ko-KR" altLang="en-US" sz="1400">
                <a:latin typeface="+mn-ea"/>
              </a:rPr>
              <a:t>훈련된 탐지 네트워크에서 </a:t>
            </a:r>
            <a:r>
              <a:rPr lang="en-US" altLang="ko-KR" sz="1400">
                <a:latin typeface="+mn-ea"/>
              </a:rPr>
              <a:t>RPN</a:t>
            </a:r>
            <a:r>
              <a:rPr lang="ko-KR" altLang="en-US" sz="1400">
                <a:latin typeface="+mn-ea"/>
              </a:rPr>
              <a:t>의 영향</a:t>
            </a:r>
            <a:r>
              <a:rPr lang="en-US" altLang="ko-KR" sz="1400">
                <a:latin typeface="+mn-ea"/>
              </a:rPr>
              <a:t>: RPN</a:t>
            </a:r>
            <a:r>
              <a:rPr lang="ko-KR" altLang="en-US" sz="1400">
                <a:latin typeface="+mn-ea"/>
              </a:rPr>
              <a:t>이 탐지 네트워크 훈련에 어떻게 영향을 미치는지 파악하기 위해</a:t>
            </a:r>
            <a:r>
              <a:rPr lang="en-US" altLang="ko-KR" sz="1400">
                <a:latin typeface="+mn-ea"/>
              </a:rPr>
              <a:t>, </a:t>
            </a:r>
            <a:r>
              <a:rPr lang="ko-KR" altLang="en-US" sz="1400">
                <a:latin typeface="+mn-ea"/>
              </a:rPr>
              <a:t>테스트 시 다른 제안 영역들을 사용한 탐지 </a:t>
            </a:r>
            <a:r>
              <a:rPr lang="en-US" altLang="ko-KR" sz="1400">
                <a:latin typeface="+mn-ea"/>
              </a:rPr>
              <a:t>mAP</a:t>
            </a:r>
            <a:r>
              <a:rPr lang="ko-KR" altLang="en-US" sz="1400">
                <a:latin typeface="+mn-ea"/>
              </a:rPr>
              <a:t>를 측정</a:t>
            </a:r>
            <a:endParaRPr lang="en-US" altLang="ko-KR" sz="1400">
              <a:latin typeface="+mn-ea"/>
            </a:endParaRPr>
          </a:p>
          <a:p>
            <a:pPr>
              <a:spcAft>
                <a:spcPts val="300"/>
              </a:spcAft>
            </a:pPr>
            <a:r>
              <a:rPr lang="en-US" altLang="ko-KR" sz="1400">
                <a:latin typeface="+mn-ea"/>
              </a:rPr>
              <a:t>cls</a:t>
            </a:r>
            <a:r>
              <a:rPr lang="ko-KR" altLang="en-US" sz="1400">
                <a:latin typeface="+mn-ea"/>
              </a:rPr>
              <a:t>와 </a:t>
            </a:r>
            <a:r>
              <a:rPr lang="en-US" altLang="ko-KR" sz="1400">
                <a:latin typeface="+mn-ea"/>
              </a:rPr>
              <a:t>reg </a:t>
            </a:r>
            <a:r>
              <a:rPr lang="ko-KR" altLang="en-US" sz="1400">
                <a:latin typeface="+mn-ea"/>
              </a:rPr>
              <a:t>출력의 역할</a:t>
            </a:r>
            <a:r>
              <a:rPr lang="en-US" altLang="ko-KR" sz="1400">
                <a:latin typeface="+mn-ea"/>
              </a:rPr>
              <a:t>: RPN</a:t>
            </a:r>
            <a:r>
              <a:rPr lang="ko-KR" altLang="en-US" sz="1400">
                <a:latin typeface="+mn-ea"/>
              </a:rPr>
              <a:t>이 생성하는 제안의 품질에 대해 </a:t>
            </a:r>
            <a:r>
              <a:rPr lang="en-US" altLang="ko-KR" sz="1400">
                <a:latin typeface="+mn-ea"/>
              </a:rPr>
              <a:t>cls(</a:t>
            </a:r>
            <a:r>
              <a:rPr lang="ko-KR" altLang="en-US" sz="1400">
                <a:latin typeface="+mn-ea"/>
              </a:rPr>
              <a:t>분류</a:t>
            </a:r>
            <a:r>
              <a:rPr lang="en-US" altLang="ko-KR" sz="1400">
                <a:latin typeface="+mn-ea"/>
              </a:rPr>
              <a:t>) </a:t>
            </a:r>
            <a:r>
              <a:rPr lang="ko-KR" altLang="en-US" sz="1400">
                <a:latin typeface="+mn-ea"/>
              </a:rPr>
              <a:t>레이어와 </a:t>
            </a:r>
            <a:r>
              <a:rPr lang="en-US" altLang="ko-KR" sz="1400">
                <a:latin typeface="+mn-ea"/>
              </a:rPr>
              <a:t>reg(</a:t>
            </a:r>
            <a:r>
              <a:rPr lang="ko-KR" altLang="en-US" sz="1400">
                <a:latin typeface="+mn-ea"/>
              </a:rPr>
              <a:t>회귀</a:t>
            </a:r>
            <a:r>
              <a:rPr lang="en-US" altLang="ko-KR" sz="1400">
                <a:latin typeface="+mn-ea"/>
              </a:rPr>
              <a:t>, </a:t>
            </a:r>
            <a:r>
              <a:rPr lang="ko-KR" altLang="en-US" sz="1400">
                <a:latin typeface="+mn-ea"/>
              </a:rPr>
              <a:t>즉 위치 조정</a:t>
            </a:r>
            <a:r>
              <a:rPr lang="en-US" altLang="ko-KR" sz="1400">
                <a:latin typeface="+mn-ea"/>
              </a:rPr>
              <a:t>) </a:t>
            </a:r>
            <a:r>
              <a:rPr lang="ko-KR" altLang="en-US" sz="1400">
                <a:latin typeface="+mn-ea"/>
              </a:rPr>
              <a:t>레이어가 각각 어떤 역할을 하는지 분석하기 위해 테스트 시 이들 중 하나를 비활성화</a:t>
            </a:r>
            <a:endParaRPr lang="en-US" altLang="ko-KR" sz="1400">
              <a:latin typeface="+mn-ea"/>
            </a:endParaRPr>
          </a:p>
          <a:p>
            <a:pPr>
              <a:spcAft>
                <a:spcPts val="300"/>
              </a:spcAft>
            </a:pPr>
            <a:r>
              <a:rPr lang="ko-KR" altLang="en-US" sz="1400">
                <a:latin typeface="+mn-ea"/>
              </a:rPr>
              <a:t>강력한 네트워크의 영향</a:t>
            </a:r>
            <a:r>
              <a:rPr lang="en-US" altLang="ko-KR" sz="1400">
                <a:latin typeface="+mn-ea"/>
              </a:rPr>
              <a:t>: </a:t>
            </a:r>
            <a:r>
              <a:rPr lang="ko-KR" altLang="en-US" sz="1400">
                <a:latin typeface="+mn-ea"/>
              </a:rPr>
              <a:t>더 성능이 좋은 </a:t>
            </a:r>
            <a:r>
              <a:rPr lang="en-US" altLang="ko-KR" sz="1400">
                <a:latin typeface="+mn-ea"/>
              </a:rPr>
              <a:t>VGG-16 </a:t>
            </a:r>
            <a:r>
              <a:rPr lang="ko-KR" altLang="en-US" sz="1400">
                <a:latin typeface="+mn-ea"/>
              </a:rPr>
              <a:t>네트워크를 사용하여 </a:t>
            </a:r>
            <a:r>
              <a:rPr lang="en-US" altLang="ko-KR" sz="1400">
                <a:latin typeface="+mn-ea"/>
              </a:rPr>
              <a:t>RPN</a:t>
            </a:r>
            <a:r>
              <a:rPr lang="ko-KR" altLang="en-US" sz="1400">
                <a:latin typeface="+mn-ea"/>
              </a:rPr>
              <a:t>을 훈련시키고</a:t>
            </a:r>
            <a:r>
              <a:rPr lang="en-US" altLang="ko-KR" sz="1400">
                <a:latin typeface="+mn-ea"/>
              </a:rPr>
              <a:t>, </a:t>
            </a:r>
            <a:r>
              <a:rPr lang="ko-KR" altLang="en-US" sz="1400">
                <a:latin typeface="+mn-ea"/>
              </a:rPr>
              <a:t>이로 인한 제안 품질의 변화를 조사</a:t>
            </a:r>
          </a:p>
        </p:txBody>
      </p:sp>
      <p:sp>
        <p:nvSpPr>
          <p:cNvPr id="3" name="제목 2">
            <a:extLst>
              <a:ext uri="{FF2B5EF4-FFF2-40B4-BE49-F238E27FC236}">
                <a16:creationId xmlns:a16="http://schemas.microsoft.com/office/drawing/2014/main" id="{79642C17-681E-7CEC-8DAE-341691FD4310}"/>
              </a:ext>
            </a:extLst>
          </p:cNvPr>
          <p:cNvSpPr>
            <a:spLocks noGrp="1"/>
          </p:cNvSpPr>
          <p:nvPr>
            <p:ph type="title"/>
          </p:nvPr>
        </p:nvSpPr>
        <p:spPr/>
        <p:txBody>
          <a:bodyPr/>
          <a:lstStyle/>
          <a:p>
            <a:r>
              <a:rPr lang="en-US" altLang="ko-KR">
                <a:latin typeface="PT Serif" panose="020A0603040505020204" pitchFamily="18" charset="0"/>
              </a:rPr>
              <a:t>Ablation Experiments on RPN</a:t>
            </a:r>
            <a:endParaRPr lang="ko-KR" altLang="en-US">
              <a:latin typeface="PT Serif" panose="020A0603040505020204" pitchFamily="18" charset="0"/>
            </a:endParaRPr>
          </a:p>
        </p:txBody>
      </p:sp>
    </p:spTree>
    <p:extLst>
      <p:ext uri="{BB962C8B-B14F-4D97-AF65-F5344CB8AC3E}">
        <p14:creationId xmlns:p14="http://schemas.microsoft.com/office/powerpoint/2010/main" val="58587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0AF31158-A971-FBDE-B177-0C1D5BA6AA0E}"/>
              </a:ext>
            </a:extLst>
          </p:cNvPr>
          <p:cNvSpPr>
            <a:spLocks noGrp="1"/>
          </p:cNvSpPr>
          <p:nvPr>
            <p:ph type="body" sz="quarter" idx="10"/>
          </p:nvPr>
        </p:nvSpPr>
        <p:spPr>
          <a:xfrm>
            <a:off x="357188" y="1268760"/>
            <a:ext cx="8429625" cy="4660553"/>
          </a:xfrm>
        </p:spPr>
        <p:txBody>
          <a:bodyPr/>
          <a:lstStyle/>
          <a:p>
            <a:pPr marL="0" indent="0">
              <a:buNone/>
            </a:pPr>
            <a:r>
              <a:rPr lang="en-US" altLang="ko-KR" sz="1400">
                <a:latin typeface="+mn-ea"/>
              </a:rPr>
              <a:t>Ablation </a:t>
            </a:r>
            <a:r>
              <a:rPr lang="ko-KR" altLang="en-US" sz="1400">
                <a:latin typeface="+mn-ea"/>
              </a:rPr>
              <a:t>결과</a:t>
            </a:r>
            <a:endParaRPr lang="en-US" altLang="ko-KR" sz="1400">
              <a:latin typeface="+mn-ea"/>
            </a:endParaRPr>
          </a:p>
          <a:p>
            <a:pPr>
              <a:lnSpc>
                <a:spcPct val="150000"/>
              </a:lnSpc>
              <a:buFont typeface="+mj-lt"/>
              <a:buAutoNum type="arabicPeriod"/>
            </a:pPr>
            <a:r>
              <a:rPr lang="ko-KR" altLang="en-US" sz="1400">
                <a:latin typeface="+mn-ea"/>
              </a:rPr>
              <a:t>공유된 합성곱 계층</a:t>
            </a:r>
            <a:r>
              <a:rPr lang="en-US" altLang="ko-KR" sz="1400">
                <a:latin typeface="+mn-ea"/>
              </a:rPr>
              <a:t>: RPN</a:t>
            </a:r>
            <a:r>
              <a:rPr lang="ko-KR" altLang="en-US" sz="1400">
                <a:latin typeface="+mn-ea"/>
              </a:rPr>
              <a:t>과 </a:t>
            </a:r>
            <a:r>
              <a:rPr lang="en-US" altLang="ko-KR" sz="1400">
                <a:latin typeface="+mn-ea"/>
              </a:rPr>
              <a:t>Fast R-CNN</a:t>
            </a:r>
            <a:r>
              <a:rPr lang="ko-KR" altLang="en-US" sz="1400">
                <a:latin typeface="+mn-ea"/>
              </a:rPr>
              <a:t>이 합성곱 계층을 공유할 때</a:t>
            </a:r>
            <a:r>
              <a:rPr lang="en-US" altLang="ko-KR" sz="1400">
                <a:latin typeface="+mn-ea"/>
              </a:rPr>
              <a:t>, </a:t>
            </a:r>
            <a:r>
              <a:rPr lang="ko-KR" altLang="en-US" sz="1400">
                <a:latin typeface="+mn-ea"/>
              </a:rPr>
              <a:t>더 빠른 속도와 개선된 탐지 성능을 보여줌</a:t>
            </a:r>
            <a:r>
              <a:rPr lang="en-US" altLang="ko-KR" sz="1400">
                <a:latin typeface="+mn-ea"/>
              </a:rPr>
              <a:t> : </a:t>
            </a:r>
            <a:r>
              <a:rPr lang="ko-KR" altLang="en-US" sz="1400">
                <a:latin typeface="+mn-ea"/>
              </a:rPr>
              <a:t>중복 계산을 줄이고</a:t>
            </a:r>
            <a:r>
              <a:rPr lang="en-US" altLang="ko-KR" sz="1400">
                <a:latin typeface="+mn-ea"/>
              </a:rPr>
              <a:t>, </a:t>
            </a:r>
            <a:r>
              <a:rPr lang="ko-KR" altLang="en-US" sz="1400">
                <a:latin typeface="+mn-ea"/>
              </a:rPr>
              <a:t>학습된 특징을 효율적으로 재사용함으로써 얻어진 결과</a:t>
            </a:r>
            <a:endParaRPr lang="en-US" altLang="ko-KR" sz="1400">
              <a:latin typeface="+mn-ea"/>
            </a:endParaRPr>
          </a:p>
          <a:p>
            <a:pPr>
              <a:lnSpc>
                <a:spcPct val="150000"/>
              </a:lnSpc>
              <a:buFont typeface="+mj-lt"/>
              <a:buAutoNum type="arabicPeriod"/>
            </a:pPr>
            <a:r>
              <a:rPr lang="ko-KR" altLang="en-US" sz="1400">
                <a:latin typeface="+mn-ea"/>
              </a:rPr>
              <a:t>훈련된 탐지 네트워크에서 </a:t>
            </a:r>
            <a:r>
              <a:rPr lang="en-US" altLang="ko-KR" sz="1400">
                <a:latin typeface="+mn-ea"/>
              </a:rPr>
              <a:t>RPN</a:t>
            </a:r>
            <a:r>
              <a:rPr lang="ko-KR" altLang="en-US" sz="1400">
                <a:latin typeface="+mn-ea"/>
              </a:rPr>
              <a:t>의 영향</a:t>
            </a:r>
            <a:r>
              <a:rPr lang="en-US" altLang="ko-KR" sz="1400">
                <a:latin typeface="+mn-ea"/>
              </a:rPr>
              <a:t>: RPN</a:t>
            </a:r>
            <a:r>
              <a:rPr lang="ko-KR" altLang="en-US" sz="1400">
                <a:latin typeface="+mn-ea"/>
              </a:rPr>
              <a:t>으로부터의 제안을 사용할 때 탐지 네트워크가 더 높은 </a:t>
            </a:r>
            <a:r>
              <a:rPr lang="en-US" altLang="ko-KR" sz="1400">
                <a:latin typeface="+mn-ea"/>
              </a:rPr>
              <a:t>mAP</a:t>
            </a:r>
            <a:r>
              <a:rPr lang="ko-KR" altLang="en-US" sz="1400">
                <a:latin typeface="+mn-ea"/>
              </a:rPr>
              <a:t>를 달성</a:t>
            </a:r>
            <a:r>
              <a:rPr lang="en-US" altLang="ko-KR" sz="1400">
                <a:latin typeface="+mn-ea"/>
              </a:rPr>
              <a:t> -</a:t>
            </a:r>
            <a:r>
              <a:rPr lang="ko-KR" altLang="en-US" sz="1400">
                <a:latin typeface="+mn-ea"/>
              </a:rPr>
              <a:t> </a:t>
            </a:r>
            <a:r>
              <a:rPr lang="en-US" altLang="ko-KR" sz="1400">
                <a:latin typeface="+mn-ea"/>
              </a:rPr>
              <a:t>RPN</a:t>
            </a:r>
            <a:r>
              <a:rPr lang="ko-KR" altLang="en-US" sz="1400">
                <a:latin typeface="+mn-ea"/>
              </a:rPr>
              <a:t>이 더 정확한 영역 제안을 생성해내기 때문</a:t>
            </a:r>
            <a:endParaRPr lang="en-US" altLang="ko-KR" sz="1400">
              <a:latin typeface="+mn-ea"/>
            </a:endParaRPr>
          </a:p>
          <a:p>
            <a:pPr>
              <a:lnSpc>
                <a:spcPct val="150000"/>
              </a:lnSpc>
              <a:buFont typeface="+mj-lt"/>
              <a:buAutoNum type="arabicPeriod"/>
            </a:pPr>
            <a:r>
              <a:rPr lang="en-US" altLang="ko-KR" sz="1400">
                <a:latin typeface="+mn-ea"/>
              </a:rPr>
              <a:t>cls</a:t>
            </a:r>
            <a:r>
              <a:rPr lang="ko-KR" altLang="en-US" sz="1400">
                <a:latin typeface="+mn-ea"/>
              </a:rPr>
              <a:t>와 </a:t>
            </a:r>
            <a:r>
              <a:rPr lang="en-US" altLang="ko-KR" sz="1400">
                <a:latin typeface="+mn-ea"/>
              </a:rPr>
              <a:t>reg </a:t>
            </a:r>
            <a:r>
              <a:rPr lang="ko-KR" altLang="en-US" sz="1400">
                <a:latin typeface="+mn-ea"/>
              </a:rPr>
              <a:t>출력의 역할</a:t>
            </a:r>
            <a:r>
              <a:rPr lang="en-US" altLang="ko-KR" sz="1400">
                <a:latin typeface="+mn-ea"/>
              </a:rPr>
              <a:t>: </a:t>
            </a:r>
            <a:r>
              <a:rPr lang="ko-KR" altLang="en-US" sz="1400">
                <a:latin typeface="+mn-ea"/>
              </a:rPr>
              <a:t>분류와 회귀 출력은 제안의 품질에 중요한 역할을 함</a:t>
            </a:r>
            <a:r>
              <a:rPr lang="en-US" altLang="ko-KR" sz="1400">
                <a:latin typeface="+mn-ea"/>
              </a:rPr>
              <a:t>. </a:t>
            </a:r>
            <a:r>
              <a:rPr lang="ko-KR" altLang="en-US" sz="1400">
                <a:latin typeface="+mn-ea"/>
              </a:rPr>
              <a:t>분류는 객체가 있는지 없는지를 판단하는 반면</a:t>
            </a:r>
            <a:r>
              <a:rPr lang="en-US" altLang="ko-KR" sz="1400">
                <a:latin typeface="+mn-ea"/>
              </a:rPr>
              <a:t>, </a:t>
            </a:r>
            <a:r>
              <a:rPr lang="ko-KR" altLang="en-US" sz="1400">
                <a:latin typeface="+mn-ea"/>
              </a:rPr>
              <a:t>회귀는 객체의 정확한 위치를 조정함</a:t>
            </a:r>
            <a:r>
              <a:rPr lang="en-US" altLang="ko-KR" sz="1400">
                <a:latin typeface="+mn-ea"/>
              </a:rPr>
              <a:t>. </a:t>
            </a:r>
            <a:r>
              <a:rPr lang="ko-KR" altLang="en-US" sz="1400">
                <a:latin typeface="+mn-ea"/>
              </a:rPr>
              <a:t>둘 중 하나가 비활성화되면 성능이 저하됨</a:t>
            </a:r>
            <a:endParaRPr lang="en-US" altLang="ko-KR" sz="1400">
              <a:latin typeface="+mn-ea"/>
            </a:endParaRPr>
          </a:p>
          <a:p>
            <a:pPr>
              <a:lnSpc>
                <a:spcPct val="150000"/>
              </a:lnSpc>
              <a:buFont typeface="+mj-lt"/>
              <a:buAutoNum type="arabicPeriod"/>
            </a:pPr>
            <a:r>
              <a:rPr lang="ko-KR" altLang="en-US" sz="1400">
                <a:latin typeface="+mn-ea"/>
              </a:rPr>
              <a:t>강력한 네트워크의 영향</a:t>
            </a:r>
            <a:r>
              <a:rPr lang="en-US" altLang="ko-KR" sz="1400">
                <a:latin typeface="+mn-ea"/>
              </a:rPr>
              <a:t>: VGG-16</a:t>
            </a:r>
            <a:r>
              <a:rPr lang="ko-KR" altLang="en-US" sz="1400">
                <a:latin typeface="+mn-ea"/>
              </a:rPr>
              <a:t>과 같은 더 강력한 네트워크를 사용하면</a:t>
            </a:r>
            <a:r>
              <a:rPr lang="en-US" altLang="ko-KR" sz="1400">
                <a:latin typeface="+mn-ea"/>
              </a:rPr>
              <a:t>, </a:t>
            </a:r>
            <a:r>
              <a:rPr lang="ko-KR" altLang="en-US" sz="1400">
                <a:latin typeface="+mn-ea"/>
              </a:rPr>
              <a:t>제안의 품질이 향상되고</a:t>
            </a:r>
            <a:r>
              <a:rPr lang="en-US" altLang="ko-KR" sz="1400">
                <a:latin typeface="+mn-ea"/>
              </a:rPr>
              <a:t>, </a:t>
            </a:r>
            <a:r>
              <a:rPr lang="ko-KR" altLang="en-US" sz="1400">
                <a:latin typeface="+mn-ea"/>
              </a:rPr>
              <a:t>결과적으로 탐지 성능이 개선됨</a:t>
            </a:r>
          </a:p>
        </p:txBody>
      </p:sp>
      <p:sp>
        <p:nvSpPr>
          <p:cNvPr id="3" name="제목 2">
            <a:extLst>
              <a:ext uri="{FF2B5EF4-FFF2-40B4-BE49-F238E27FC236}">
                <a16:creationId xmlns:a16="http://schemas.microsoft.com/office/drawing/2014/main" id="{79642C17-681E-7CEC-8DAE-341691FD4310}"/>
              </a:ext>
            </a:extLst>
          </p:cNvPr>
          <p:cNvSpPr>
            <a:spLocks noGrp="1"/>
          </p:cNvSpPr>
          <p:nvPr>
            <p:ph type="title"/>
          </p:nvPr>
        </p:nvSpPr>
        <p:spPr/>
        <p:txBody>
          <a:bodyPr/>
          <a:lstStyle/>
          <a:p>
            <a:r>
              <a:rPr lang="en-US" altLang="ko-KR">
                <a:latin typeface="PT Serif" panose="020A0603040505020204" pitchFamily="18" charset="0"/>
              </a:rPr>
              <a:t>Ablation Experiments on RPN</a:t>
            </a:r>
            <a:endParaRPr lang="ko-KR" altLang="en-US">
              <a:latin typeface="PT Serif" panose="020A0603040505020204" pitchFamily="18" charset="0"/>
            </a:endParaRPr>
          </a:p>
        </p:txBody>
      </p:sp>
    </p:spTree>
    <p:extLst>
      <p:ext uri="{BB962C8B-B14F-4D97-AF65-F5344CB8AC3E}">
        <p14:creationId xmlns:p14="http://schemas.microsoft.com/office/powerpoint/2010/main" val="3099867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8638688-E300-79BA-C396-645376E3A6F0}"/>
              </a:ext>
            </a:extLst>
          </p:cNvPr>
          <p:cNvSpPr>
            <a:spLocks noGrp="1"/>
          </p:cNvSpPr>
          <p:nvPr>
            <p:ph type="body" sz="quarter" idx="10"/>
          </p:nvPr>
        </p:nvSpPr>
        <p:spPr>
          <a:xfrm>
            <a:off x="179512" y="3068960"/>
            <a:ext cx="8856984" cy="2788345"/>
          </a:xfrm>
        </p:spPr>
        <p:txBody>
          <a:bodyPr/>
          <a:lstStyle/>
          <a:p>
            <a:pPr marL="0" indent="0">
              <a:buNone/>
            </a:pPr>
            <a:r>
              <a:rPr lang="ko-KR" altLang="en-US" sz="1200">
                <a:latin typeface="+mn-ea"/>
              </a:rPr>
              <a:t>표 </a:t>
            </a:r>
            <a:r>
              <a:rPr lang="en-US" altLang="ko-KR" sz="1200">
                <a:latin typeface="+mn-ea"/>
              </a:rPr>
              <a:t>3</a:t>
            </a:r>
            <a:r>
              <a:rPr lang="ko-KR" altLang="en-US" sz="1200">
                <a:latin typeface="+mn-ea"/>
              </a:rPr>
              <a:t>은 </a:t>
            </a:r>
            <a:r>
              <a:rPr lang="en-US" altLang="ko-KR" sz="1200">
                <a:latin typeface="+mn-ea"/>
              </a:rPr>
              <a:t>VGG-16</a:t>
            </a:r>
            <a:r>
              <a:rPr lang="ko-KR" altLang="en-US" sz="1200">
                <a:latin typeface="+mn-ea"/>
              </a:rPr>
              <a:t>을 사용하여 제안과 탐지 모두에 대한 결과</a:t>
            </a:r>
            <a:endParaRPr lang="en-US" altLang="ko-KR" sz="1200">
              <a:latin typeface="+mn-ea"/>
            </a:endParaRPr>
          </a:p>
          <a:p>
            <a:pPr marL="0" indent="0">
              <a:buNone/>
            </a:pPr>
            <a:r>
              <a:rPr lang="en-US" altLang="ko-KR" sz="1200">
                <a:latin typeface="+mn-ea"/>
              </a:rPr>
              <a:t>RPN</a:t>
            </a:r>
            <a:r>
              <a:rPr lang="ko-KR" altLang="en-US" sz="1200">
                <a:latin typeface="+mn-ea"/>
              </a:rPr>
              <a:t>과 </a:t>
            </a:r>
            <a:r>
              <a:rPr lang="en-US" altLang="ko-KR" sz="1200">
                <a:latin typeface="+mn-ea"/>
              </a:rPr>
              <a:t>VGG</a:t>
            </a:r>
            <a:r>
              <a:rPr lang="ko-KR" altLang="en-US" sz="1200">
                <a:latin typeface="+mn-ea"/>
              </a:rPr>
              <a:t>를 결합한 방식</a:t>
            </a:r>
            <a:r>
              <a:rPr lang="en-US" altLang="ko-KR" sz="1200">
                <a:latin typeface="+mn-ea"/>
              </a:rPr>
              <a:t>(RPN+VGG)</a:t>
            </a:r>
            <a:r>
              <a:rPr lang="ko-KR" altLang="en-US" sz="1200">
                <a:latin typeface="+mn-ea"/>
              </a:rPr>
              <a:t>은 </a:t>
            </a:r>
            <a:r>
              <a:rPr lang="en-US" altLang="ko-KR" sz="1200">
                <a:latin typeface="+mn-ea"/>
              </a:rPr>
              <a:t>unshared features</a:t>
            </a:r>
            <a:r>
              <a:rPr lang="ko-KR" altLang="en-US" sz="1200">
                <a:latin typeface="+mn-ea"/>
              </a:rPr>
              <a:t>공유되지 않은 특징에 대해 </a:t>
            </a:r>
            <a:r>
              <a:rPr lang="en-US" altLang="ko-KR" sz="1200">
                <a:latin typeface="+mn-ea"/>
              </a:rPr>
              <a:t>68.5%</a:t>
            </a:r>
            <a:r>
              <a:rPr lang="ko-KR" altLang="en-US" sz="1200">
                <a:latin typeface="+mn-ea"/>
              </a:rPr>
              <a:t>의 결과를 보여주며</a:t>
            </a:r>
            <a:r>
              <a:rPr lang="en-US" altLang="ko-KR" sz="1200">
                <a:latin typeface="+mn-ea"/>
              </a:rPr>
              <a:t>, </a:t>
            </a:r>
            <a:r>
              <a:rPr lang="ko-KR" altLang="en-US" sz="1200">
                <a:latin typeface="+mn-ea"/>
              </a:rPr>
              <a:t>이는 </a:t>
            </a:r>
            <a:r>
              <a:rPr lang="en-US" altLang="ko-KR" sz="1200">
                <a:latin typeface="+mn-ea"/>
              </a:rPr>
              <a:t>Selective Search(SS) </a:t>
            </a:r>
            <a:r>
              <a:rPr lang="ko-KR" altLang="en-US" sz="1200">
                <a:latin typeface="+mn-ea"/>
              </a:rPr>
              <a:t>베이스라인보다 약간 높은 성능</a:t>
            </a:r>
            <a:r>
              <a:rPr lang="en-US" altLang="ko-KR" sz="1200">
                <a:latin typeface="+mn-ea"/>
              </a:rPr>
              <a:t> - RPN+VGG</a:t>
            </a:r>
            <a:r>
              <a:rPr lang="ko-KR" altLang="en-US" sz="1200">
                <a:latin typeface="+mn-ea"/>
              </a:rPr>
              <a:t>에 의해 생성된 제안들이 </a:t>
            </a:r>
            <a:r>
              <a:rPr lang="en-US" altLang="ko-KR" sz="1200">
                <a:latin typeface="+mn-ea"/>
              </a:rPr>
              <a:t>SS</a:t>
            </a:r>
            <a:r>
              <a:rPr lang="ko-KR" altLang="en-US" sz="1200">
                <a:latin typeface="+mn-ea"/>
              </a:rPr>
              <a:t>보다 더 정확하기 때문</a:t>
            </a:r>
            <a:endParaRPr lang="en-US" altLang="ko-KR" sz="1200">
              <a:latin typeface="+mn-ea"/>
            </a:endParaRPr>
          </a:p>
          <a:p>
            <a:pPr marL="0" indent="0">
              <a:buNone/>
            </a:pPr>
            <a:endParaRPr lang="en-US" altLang="ko-KR" sz="800">
              <a:latin typeface="+mn-ea"/>
            </a:endParaRPr>
          </a:p>
          <a:p>
            <a:pPr marL="0" indent="0">
              <a:buNone/>
            </a:pPr>
            <a:r>
              <a:rPr lang="ko-KR" altLang="en-US" sz="1200">
                <a:latin typeface="+mn-ea"/>
              </a:rPr>
              <a:t>사전에 정의된 </a:t>
            </a:r>
            <a:r>
              <a:rPr lang="en-US" altLang="ko-KR" sz="1200">
                <a:latin typeface="+mn-ea"/>
              </a:rPr>
              <a:t>SS</a:t>
            </a:r>
            <a:r>
              <a:rPr lang="ko-KR" altLang="en-US" sz="1200">
                <a:latin typeface="+mn-ea"/>
              </a:rPr>
              <a:t>와 달리</a:t>
            </a:r>
            <a:r>
              <a:rPr lang="en-US" altLang="ko-KR" sz="1200">
                <a:latin typeface="+mn-ea"/>
              </a:rPr>
              <a:t>, RPN</a:t>
            </a:r>
            <a:r>
              <a:rPr lang="ko-KR" altLang="en-US" sz="1200">
                <a:latin typeface="+mn-ea"/>
              </a:rPr>
              <a:t>은 활발히 훈련되며 </a:t>
            </a:r>
            <a:r>
              <a:rPr lang="en-US" altLang="ko-KR" sz="1200">
                <a:latin typeface="+mn-ea"/>
              </a:rPr>
              <a:t>benefits from better network</a:t>
            </a:r>
            <a:r>
              <a:rPr lang="ko-KR" altLang="en-US" sz="1200">
                <a:latin typeface="+mn-ea"/>
              </a:rPr>
              <a:t>더 나은 네트워크로부터 혜택을 받음</a:t>
            </a:r>
            <a:endParaRPr lang="en-US" altLang="ko-KR" sz="1200">
              <a:latin typeface="+mn-ea"/>
            </a:endParaRPr>
          </a:p>
          <a:p>
            <a:pPr marL="0" indent="0">
              <a:buNone/>
            </a:pPr>
            <a:r>
              <a:rPr lang="ko-KR" altLang="en-US" sz="1200">
                <a:latin typeface="+mn-ea"/>
              </a:rPr>
              <a:t>무슨뜻</a:t>
            </a:r>
            <a:r>
              <a:rPr lang="en-US" altLang="ko-KR" sz="1200">
                <a:latin typeface="+mn-ea"/>
              </a:rPr>
              <a:t>?-&gt;</a:t>
            </a:r>
            <a:r>
              <a:rPr lang="ko-KR" altLang="en-US" sz="1200">
                <a:latin typeface="+mn-ea"/>
              </a:rPr>
              <a:t>지속적으로 데이터로부터 학습하고</a:t>
            </a:r>
            <a:r>
              <a:rPr lang="en-US" altLang="ko-KR" sz="1200">
                <a:latin typeface="+mn-ea"/>
              </a:rPr>
              <a:t>, </a:t>
            </a:r>
            <a:r>
              <a:rPr lang="ko-KR" altLang="en-US" sz="1200">
                <a:latin typeface="+mn-ea"/>
              </a:rPr>
              <a:t>이 과정에서 성능 향상을 위해 최신의 더 발전된 신경망 구조를 활용한다는 의미</a:t>
            </a:r>
            <a:endParaRPr lang="en-US" altLang="ko-KR" sz="1200">
              <a:latin typeface="+mn-ea"/>
            </a:endParaRPr>
          </a:p>
          <a:p>
            <a:pPr marL="0" indent="0">
              <a:buNone/>
            </a:pPr>
            <a:endParaRPr lang="en-US" altLang="ko-KR" sz="1100">
              <a:latin typeface="+mn-ea"/>
            </a:endParaRPr>
          </a:p>
          <a:p>
            <a:pPr marL="0" indent="0">
              <a:buNone/>
            </a:pPr>
            <a:r>
              <a:rPr lang="ko-KR" altLang="en-US" sz="1200">
                <a:latin typeface="+mn-ea"/>
              </a:rPr>
              <a:t>특징이 공유된 변형에 대해서는 </a:t>
            </a:r>
            <a:r>
              <a:rPr lang="en-US" altLang="ko-KR" sz="1200">
                <a:latin typeface="+mn-ea"/>
              </a:rPr>
              <a:t>69.9%</a:t>
            </a:r>
            <a:r>
              <a:rPr lang="ko-KR" altLang="en-US" sz="1200">
                <a:latin typeface="+mn-ea"/>
              </a:rPr>
              <a:t>의 결과를 보여주며</a:t>
            </a:r>
            <a:r>
              <a:rPr lang="en-US" altLang="ko-KR" sz="1200">
                <a:latin typeface="+mn-ea"/>
              </a:rPr>
              <a:t>, </a:t>
            </a:r>
            <a:r>
              <a:rPr lang="ko-KR" altLang="en-US" sz="1200">
                <a:latin typeface="+mn-ea"/>
              </a:rPr>
              <a:t>이는 </a:t>
            </a:r>
            <a:r>
              <a:rPr lang="en-US" altLang="ko-KR" sz="1200">
                <a:latin typeface="+mn-ea"/>
              </a:rPr>
              <a:t>SS </a:t>
            </a:r>
            <a:r>
              <a:rPr lang="ko-KR" altLang="en-US" sz="1200">
                <a:latin typeface="+mn-ea"/>
              </a:rPr>
              <a:t>베이스라인보다 뛰어나고 거의 추가 비용 없이 제안을 생성</a:t>
            </a:r>
            <a:endParaRPr lang="en-US" altLang="ko-KR" sz="1200">
              <a:latin typeface="+mn-ea"/>
            </a:endParaRPr>
          </a:p>
          <a:p>
            <a:pPr marL="0" indent="0">
              <a:buNone/>
            </a:pPr>
            <a:r>
              <a:rPr lang="ko-KR" altLang="en-US" sz="1200">
                <a:latin typeface="+mn-ea"/>
              </a:rPr>
              <a:t>또한</a:t>
            </a:r>
            <a:r>
              <a:rPr lang="en-US" altLang="ko-KR" sz="1200">
                <a:latin typeface="+mn-ea"/>
              </a:rPr>
              <a:t>, RPN</a:t>
            </a:r>
            <a:r>
              <a:rPr lang="ko-KR" altLang="en-US" sz="1200">
                <a:latin typeface="+mn-ea"/>
              </a:rPr>
              <a:t>과 탐지 네트워크를 </a:t>
            </a:r>
            <a:r>
              <a:rPr lang="en-US" altLang="ko-KR" sz="1200">
                <a:latin typeface="+mn-ea"/>
              </a:rPr>
              <a:t>PASCAL VOC 2007 trainval</a:t>
            </a:r>
            <a:r>
              <a:rPr lang="ko-KR" altLang="en-US" sz="1200">
                <a:latin typeface="+mn-ea"/>
              </a:rPr>
              <a:t>과 </a:t>
            </a:r>
            <a:r>
              <a:rPr lang="en-US" altLang="ko-KR" sz="1200">
                <a:latin typeface="+mn-ea"/>
              </a:rPr>
              <a:t>2012 trainval</a:t>
            </a:r>
            <a:r>
              <a:rPr lang="ko-KR" altLang="en-US" sz="1200">
                <a:latin typeface="+mn-ea"/>
              </a:rPr>
              <a:t>의 합집합에 대해 추가로 훈련시키면 </a:t>
            </a:r>
            <a:r>
              <a:rPr lang="en-US" altLang="ko-KR" sz="1200">
                <a:latin typeface="+mn-ea"/>
              </a:rPr>
              <a:t>mAP</a:t>
            </a:r>
            <a:r>
              <a:rPr lang="ko-KR" altLang="en-US" sz="1200">
                <a:latin typeface="+mn-ea"/>
              </a:rPr>
              <a:t>는 </a:t>
            </a:r>
            <a:r>
              <a:rPr lang="en-US" altLang="ko-KR" sz="1200">
                <a:latin typeface="+mn-ea"/>
              </a:rPr>
              <a:t>73.2%</a:t>
            </a:r>
          </a:p>
          <a:p>
            <a:pPr marL="0" indent="0">
              <a:buNone/>
            </a:pPr>
            <a:endParaRPr lang="en-US" altLang="ko-KR" sz="800">
              <a:latin typeface="+mn-ea"/>
            </a:endParaRPr>
          </a:p>
          <a:p>
            <a:pPr marL="0" indent="0">
              <a:buNone/>
            </a:pPr>
            <a:r>
              <a:rPr lang="en-US" altLang="ko-KR" sz="1400" b="1">
                <a:latin typeface="+mn-ea"/>
              </a:rPr>
              <a:t>RPN</a:t>
            </a:r>
            <a:r>
              <a:rPr lang="ko-KR" altLang="en-US" sz="1400" b="1">
                <a:latin typeface="+mn-ea"/>
              </a:rPr>
              <a:t>과 </a:t>
            </a:r>
            <a:r>
              <a:rPr lang="en-US" altLang="ko-KR" sz="1400" b="1">
                <a:latin typeface="+mn-ea"/>
              </a:rPr>
              <a:t>VGG-16 </a:t>
            </a:r>
            <a:r>
              <a:rPr lang="ko-KR" altLang="en-US" sz="1400" b="1">
                <a:latin typeface="+mn-ea"/>
              </a:rPr>
              <a:t>네트워크를 결합한 객체 탐지 방법이 기존의 </a:t>
            </a:r>
            <a:r>
              <a:rPr lang="en-US" altLang="ko-KR" sz="1400" b="1">
                <a:latin typeface="+mn-ea"/>
              </a:rPr>
              <a:t>Selective Search</a:t>
            </a:r>
            <a:r>
              <a:rPr lang="ko-KR" altLang="en-US" sz="1400" b="1">
                <a:latin typeface="+mn-ea"/>
              </a:rPr>
              <a:t>방법보다 더 나은 성능</a:t>
            </a:r>
            <a:endParaRPr lang="en-US" altLang="ko-KR" sz="1400" b="1">
              <a:latin typeface="+mn-ea"/>
            </a:endParaRPr>
          </a:p>
          <a:p>
            <a:pPr marL="0" indent="0">
              <a:buNone/>
            </a:pPr>
            <a:r>
              <a:rPr lang="ko-KR" altLang="en-US" sz="1400">
                <a:latin typeface="+mn-ea"/>
              </a:rPr>
              <a:t>이 방법은 공유되지 않은 특징에 대해 </a:t>
            </a:r>
            <a:r>
              <a:rPr lang="en-US" altLang="ko-KR" sz="1400">
                <a:latin typeface="+mn-ea"/>
              </a:rPr>
              <a:t>68.5%, </a:t>
            </a:r>
            <a:r>
              <a:rPr lang="ko-KR" altLang="en-US" sz="1400">
                <a:latin typeface="+mn-ea"/>
              </a:rPr>
              <a:t>공유된 특징에 대해서는 </a:t>
            </a:r>
            <a:r>
              <a:rPr lang="en-US" altLang="ko-KR" sz="1400">
                <a:latin typeface="+mn-ea"/>
              </a:rPr>
              <a:t>69.9%</a:t>
            </a:r>
            <a:r>
              <a:rPr lang="ko-KR" altLang="en-US" sz="1400">
                <a:latin typeface="+mn-ea"/>
              </a:rPr>
              <a:t>의 </a:t>
            </a:r>
            <a:r>
              <a:rPr lang="en-US" altLang="ko-KR" sz="1400">
                <a:latin typeface="+mn-ea"/>
              </a:rPr>
              <a:t>mAP</a:t>
            </a:r>
            <a:r>
              <a:rPr lang="ko-KR" altLang="en-US" sz="1400">
                <a:latin typeface="+mn-ea"/>
              </a:rPr>
              <a:t>를 달성하며</a:t>
            </a:r>
            <a:r>
              <a:rPr lang="en-US" altLang="ko-KR" sz="1400">
                <a:latin typeface="+mn-ea"/>
              </a:rPr>
              <a:t>, </a:t>
            </a:r>
          </a:p>
          <a:p>
            <a:pPr marL="0" indent="0">
              <a:buNone/>
            </a:pPr>
            <a:r>
              <a:rPr lang="ko-KR" altLang="en-US" sz="1400">
                <a:latin typeface="+mn-ea"/>
              </a:rPr>
              <a:t>추가적인 훈련을 통해 더 높은 </a:t>
            </a:r>
            <a:r>
              <a:rPr lang="en-US" altLang="ko-KR" sz="1400">
                <a:latin typeface="+mn-ea"/>
              </a:rPr>
              <a:t>mAP</a:t>
            </a:r>
            <a:r>
              <a:rPr lang="ko-KR" altLang="en-US" sz="1400">
                <a:latin typeface="+mn-ea"/>
              </a:rPr>
              <a:t>를 얻을 수 있음을 보여줌</a:t>
            </a:r>
          </a:p>
        </p:txBody>
      </p:sp>
      <p:sp>
        <p:nvSpPr>
          <p:cNvPr id="3" name="제목 2">
            <a:extLst>
              <a:ext uri="{FF2B5EF4-FFF2-40B4-BE49-F238E27FC236}">
                <a16:creationId xmlns:a16="http://schemas.microsoft.com/office/drawing/2014/main" id="{B08E5B32-DDE8-7C96-4208-400CBA73F92F}"/>
              </a:ext>
            </a:extLst>
          </p:cNvPr>
          <p:cNvSpPr>
            <a:spLocks noGrp="1"/>
          </p:cNvSpPr>
          <p:nvPr>
            <p:ph type="title"/>
          </p:nvPr>
        </p:nvSpPr>
        <p:spPr/>
        <p:txBody>
          <a:bodyPr/>
          <a:lstStyle/>
          <a:p>
            <a:r>
              <a:rPr lang="en-US" altLang="ko-KR">
                <a:latin typeface="PT Serif" panose="020A0603040505020204" pitchFamily="18" charset="0"/>
              </a:rPr>
              <a:t>Performance of VGG-16</a:t>
            </a:r>
            <a:endParaRPr lang="ko-KR" altLang="en-US">
              <a:latin typeface="PT Serif" panose="020A0603040505020204" pitchFamily="18" charset="0"/>
            </a:endParaRPr>
          </a:p>
        </p:txBody>
      </p:sp>
      <p:pic>
        <p:nvPicPr>
          <p:cNvPr id="5" name="그림 4" descr="텍스트, 스크린샷, 폰트, 번호이(가) 표시된 사진&#10;&#10;자동 생성된 설명">
            <a:extLst>
              <a:ext uri="{FF2B5EF4-FFF2-40B4-BE49-F238E27FC236}">
                <a16:creationId xmlns:a16="http://schemas.microsoft.com/office/drawing/2014/main" id="{9FE884C5-7945-3252-1811-795FC662FC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124744"/>
            <a:ext cx="7236296" cy="1909274"/>
          </a:xfrm>
          <a:prstGeom prst="rect">
            <a:avLst/>
          </a:prstGeom>
        </p:spPr>
      </p:pic>
    </p:spTree>
    <p:extLst>
      <p:ext uri="{BB962C8B-B14F-4D97-AF65-F5344CB8AC3E}">
        <p14:creationId xmlns:p14="http://schemas.microsoft.com/office/powerpoint/2010/main" val="3356594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68638688-E300-79BA-C396-645376E3A6F0}"/>
              </a:ext>
            </a:extLst>
          </p:cNvPr>
          <p:cNvSpPr>
            <a:spLocks noGrp="1"/>
          </p:cNvSpPr>
          <p:nvPr>
            <p:ph type="body" sz="quarter" idx="10"/>
          </p:nvPr>
        </p:nvSpPr>
        <p:spPr>
          <a:xfrm>
            <a:off x="251520" y="2492896"/>
            <a:ext cx="8535293" cy="3436417"/>
          </a:xfrm>
        </p:spPr>
        <p:txBody>
          <a:bodyPr/>
          <a:lstStyle/>
          <a:p>
            <a:pPr marL="0" indent="0">
              <a:buNone/>
            </a:pPr>
            <a:r>
              <a:rPr lang="ko-KR" altLang="en-US" sz="1400">
                <a:latin typeface="+mn-ea"/>
              </a:rPr>
              <a:t>표 </a:t>
            </a:r>
            <a:r>
              <a:rPr lang="en-US" altLang="ko-KR" sz="1400">
                <a:latin typeface="+mn-ea"/>
              </a:rPr>
              <a:t>5</a:t>
            </a:r>
            <a:r>
              <a:rPr lang="ko-KR" altLang="en-US" sz="1400">
                <a:latin typeface="+mn-ea"/>
              </a:rPr>
              <a:t> </a:t>
            </a:r>
            <a:r>
              <a:rPr lang="en-US" altLang="ko-KR" sz="1400">
                <a:latin typeface="+mn-ea"/>
              </a:rPr>
              <a:t>: </a:t>
            </a:r>
            <a:r>
              <a:rPr lang="ko-KR" altLang="en-US" sz="1400">
                <a:latin typeface="+mn-ea"/>
              </a:rPr>
              <a:t>객체 탐지 시스템 전체의 실행 시간을 요약</a:t>
            </a:r>
            <a:endParaRPr lang="en-US" altLang="ko-KR" sz="1400">
              <a:latin typeface="+mn-ea"/>
            </a:endParaRPr>
          </a:p>
          <a:p>
            <a:pPr marL="0" indent="0">
              <a:buNone/>
            </a:pPr>
            <a:endParaRPr lang="en-US" altLang="ko-KR" sz="1400">
              <a:latin typeface="+mn-ea"/>
            </a:endParaRPr>
          </a:p>
          <a:p>
            <a:pPr marL="0" indent="0">
              <a:buNone/>
            </a:pPr>
            <a:r>
              <a:rPr lang="en-US" altLang="ko-KR" sz="1200">
                <a:latin typeface="+mn-ea"/>
              </a:rPr>
              <a:t>Selective Search(SS)</a:t>
            </a:r>
            <a:r>
              <a:rPr lang="ko-KR" altLang="en-US" sz="1200">
                <a:latin typeface="+mn-ea"/>
              </a:rPr>
              <a:t>는 내용에 따라 </a:t>
            </a:r>
            <a:r>
              <a:rPr lang="en-US" altLang="ko-KR" sz="1200">
                <a:latin typeface="+mn-ea"/>
              </a:rPr>
              <a:t>1-2</a:t>
            </a:r>
            <a:r>
              <a:rPr lang="ko-KR" altLang="en-US" sz="1200">
                <a:latin typeface="+mn-ea"/>
              </a:rPr>
              <a:t>초가 걸리며</a:t>
            </a:r>
            <a:r>
              <a:rPr lang="en-US" altLang="ko-KR" sz="1200">
                <a:latin typeface="+mn-ea"/>
              </a:rPr>
              <a:t>(</a:t>
            </a:r>
            <a:r>
              <a:rPr lang="ko-KR" altLang="en-US" sz="1200">
                <a:latin typeface="+mn-ea"/>
              </a:rPr>
              <a:t>평균적으로 약 </a:t>
            </a:r>
            <a:r>
              <a:rPr lang="en-US" altLang="ko-KR" sz="1200">
                <a:latin typeface="+mn-ea"/>
              </a:rPr>
              <a:t>1.5</a:t>
            </a:r>
            <a:r>
              <a:rPr lang="ko-KR" altLang="en-US" sz="1200">
                <a:latin typeface="+mn-ea"/>
              </a:rPr>
              <a:t>초</a:t>
            </a:r>
            <a:r>
              <a:rPr lang="en-US" altLang="ko-KR" sz="1200">
                <a:latin typeface="+mn-ea"/>
              </a:rPr>
              <a:t>), </a:t>
            </a:r>
          </a:p>
          <a:p>
            <a:pPr marL="0" indent="0">
              <a:buNone/>
            </a:pPr>
            <a:r>
              <a:rPr lang="en-US" altLang="ko-KR" sz="1200">
                <a:latin typeface="+mn-ea"/>
              </a:rPr>
              <a:t>Fast R-CNN</a:t>
            </a:r>
            <a:r>
              <a:rPr lang="ko-KR" altLang="en-US" sz="1200">
                <a:latin typeface="+mn-ea"/>
              </a:rPr>
              <a:t>에 </a:t>
            </a:r>
            <a:r>
              <a:rPr lang="en-US" altLang="ko-KR" sz="1200">
                <a:latin typeface="+mn-ea"/>
              </a:rPr>
              <a:t>VGG-16</a:t>
            </a:r>
            <a:r>
              <a:rPr lang="ko-KR" altLang="en-US" sz="1200">
                <a:latin typeface="+mn-ea"/>
              </a:rPr>
              <a:t>을 사용할 경우 </a:t>
            </a:r>
            <a:r>
              <a:rPr lang="en-US" altLang="ko-KR" sz="1200">
                <a:latin typeface="+mn-ea"/>
              </a:rPr>
              <a:t>2000</a:t>
            </a:r>
            <a:r>
              <a:rPr lang="ko-KR" altLang="en-US" sz="1200">
                <a:latin typeface="+mn-ea"/>
              </a:rPr>
              <a:t>개의 </a:t>
            </a:r>
            <a:r>
              <a:rPr lang="en-US" altLang="ko-KR" sz="1200">
                <a:latin typeface="+mn-ea"/>
              </a:rPr>
              <a:t>SS </a:t>
            </a:r>
            <a:r>
              <a:rPr lang="ko-KR" altLang="en-US" sz="1200">
                <a:latin typeface="+mn-ea"/>
              </a:rPr>
              <a:t>제안에 대해 </a:t>
            </a:r>
            <a:r>
              <a:rPr lang="en-US" altLang="ko-KR" sz="1200">
                <a:latin typeface="+mn-ea"/>
              </a:rPr>
              <a:t>320ms</a:t>
            </a:r>
            <a:r>
              <a:rPr lang="ko-KR" altLang="en-US" sz="1200">
                <a:latin typeface="+mn-ea"/>
              </a:rPr>
              <a:t>가 걸림</a:t>
            </a:r>
            <a:endParaRPr lang="en-US" altLang="ko-KR" sz="1200">
              <a:latin typeface="+mn-ea"/>
            </a:endParaRPr>
          </a:p>
          <a:p>
            <a:pPr marL="0" indent="0">
              <a:buNone/>
            </a:pPr>
            <a:r>
              <a:rPr lang="en-US" altLang="ko-KR" sz="1200">
                <a:latin typeface="+mn-ea"/>
              </a:rPr>
              <a:t>(</a:t>
            </a:r>
            <a:r>
              <a:rPr lang="ko-KR" altLang="en-US" sz="1200">
                <a:latin typeface="+mn-ea"/>
              </a:rPr>
              <a:t>완전 연결 계층에 </a:t>
            </a:r>
            <a:r>
              <a:rPr lang="en-US" altLang="ko-KR" sz="1200">
                <a:latin typeface="+mn-ea"/>
              </a:rPr>
              <a:t>SVD</a:t>
            </a:r>
            <a:r>
              <a:rPr lang="ko-KR" altLang="en-US" sz="1200">
                <a:latin typeface="+mn-ea"/>
              </a:rPr>
              <a:t>를 사용하면 </a:t>
            </a:r>
            <a:r>
              <a:rPr lang="en-US" altLang="ko-KR" sz="1200">
                <a:latin typeface="+mn-ea"/>
              </a:rPr>
              <a:t>223ms). </a:t>
            </a:r>
          </a:p>
          <a:p>
            <a:pPr marL="0" indent="0">
              <a:buNone/>
            </a:pPr>
            <a:r>
              <a:rPr lang="en-US" altLang="ko-KR" sz="1200">
                <a:latin typeface="+mn-ea"/>
              </a:rPr>
              <a:t>VGG-16</a:t>
            </a:r>
            <a:r>
              <a:rPr lang="ko-KR" altLang="en-US" sz="1200">
                <a:latin typeface="+mn-ea"/>
              </a:rPr>
              <a:t>을 적용한 우리 시스템은 제안과 탐지를 합쳐 총 </a:t>
            </a:r>
            <a:r>
              <a:rPr lang="en-US" altLang="ko-KR" sz="1200">
                <a:latin typeface="+mn-ea"/>
              </a:rPr>
              <a:t>198ms</a:t>
            </a:r>
            <a:r>
              <a:rPr lang="ko-KR" altLang="en-US" sz="1200">
                <a:latin typeface="+mn-ea"/>
              </a:rPr>
              <a:t>가 걸리며</a:t>
            </a:r>
            <a:r>
              <a:rPr lang="en-US" altLang="ko-KR" sz="1200">
                <a:latin typeface="+mn-ea"/>
              </a:rPr>
              <a:t>, </a:t>
            </a:r>
          </a:p>
          <a:p>
            <a:pPr marL="0" indent="0">
              <a:buNone/>
            </a:pPr>
            <a:r>
              <a:rPr lang="ko-KR" altLang="en-US" sz="1200">
                <a:latin typeface="+mn-ea"/>
              </a:rPr>
              <a:t>합성곱 특징이 공유될 때 </a:t>
            </a:r>
            <a:r>
              <a:rPr lang="en-US" altLang="ko-KR" sz="1200">
                <a:latin typeface="+mn-ea"/>
              </a:rPr>
              <a:t>RPN</a:t>
            </a:r>
            <a:r>
              <a:rPr lang="ko-KR" altLang="en-US" sz="1200">
                <a:latin typeface="+mn-ea"/>
              </a:rPr>
              <a:t>만으로 추가 계층을 계산하는 데 </a:t>
            </a:r>
            <a:r>
              <a:rPr lang="en-US" altLang="ko-KR" sz="1200">
                <a:latin typeface="+mn-ea"/>
              </a:rPr>
              <a:t>10ms</a:t>
            </a:r>
            <a:r>
              <a:rPr lang="ko-KR" altLang="en-US" sz="1200">
                <a:latin typeface="+mn-ea"/>
              </a:rPr>
              <a:t>만 소요</a:t>
            </a:r>
            <a:endParaRPr lang="en-US" altLang="ko-KR" sz="1200">
              <a:latin typeface="+mn-ea"/>
            </a:endParaRPr>
          </a:p>
          <a:p>
            <a:pPr marL="0" indent="0">
              <a:buNone/>
            </a:pPr>
            <a:r>
              <a:rPr lang="ko-KR" altLang="en-US" sz="1200">
                <a:latin typeface="+mn-ea"/>
              </a:rPr>
              <a:t>또한</a:t>
            </a:r>
            <a:r>
              <a:rPr lang="en-US" altLang="ko-KR" sz="1200">
                <a:latin typeface="+mn-ea"/>
              </a:rPr>
              <a:t>, </a:t>
            </a:r>
            <a:r>
              <a:rPr lang="ko-KR" altLang="en-US" sz="1200">
                <a:latin typeface="+mn-ea"/>
              </a:rPr>
              <a:t>이미지 당 제안 수가 적은</a:t>
            </a:r>
            <a:r>
              <a:rPr lang="en-US" altLang="ko-KR" sz="1200">
                <a:latin typeface="+mn-ea"/>
              </a:rPr>
              <a:t>(300</a:t>
            </a:r>
            <a:r>
              <a:rPr lang="ko-KR" altLang="en-US" sz="1200">
                <a:latin typeface="+mn-ea"/>
              </a:rPr>
              <a:t>개</a:t>
            </a:r>
            <a:r>
              <a:rPr lang="en-US" altLang="ko-KR" sz="1200">
                <a:latin typeface="+mn-ea"/>
              </a:rPr>
              <a:t>) </a:t>
            </a:r>
            <a:r>
              <a:rPr lang="ko-KR" altLang="en-US" sz="1200">
                <a:latin typeface="+mn-ea"/>
              </a:rPr>
              <a:t>덕분에 지역별 계산 시간도 줄어든다</a:t>
            </a:r>
            <a:endParaRPr lang="en-US" altLang="ko-KR" sz="1200">
              <a:latin typeface="+mn-ea"/>
            </a:endParaRPr>
          </a:p>
          <a:p>
            <a:pPr marL="0" indent="0">
              <a:buNone/>
            </a:pPr>
            <a:r>
              <a:rPr lang="en-US" altLang="ko-KR" sz="1200">
                <a:latin typeface="+mn-ea"/>
              </a:rPr>
              <a:t>ZF </a:t>
            </a:r>
            <a:r>
              <a:rPr lang="ko-KR" altLang="en-US" sz="1200">
                <a:latin typeface="+mn-ea"/>
              </a:rPr>
              <a:t>네트워크를 사용했을 때 우리 시스템은 초당 </a:t>
            </a:r>
            <a:r>
              <a:rPr lang="en-US" altLang="ko-KR" sz="1200">
                <a:latin typeface="+mn-ea"/>
              </a:rPr>
              <a:t>17 </a:t>
            </a:r>
            <a:r>
              <a:rPr lang="ko-KR" altLang="en-US" sz="1200">
                <a:latin typeface="+mn-ea"/>
              </a:rPr>
              <a:t>프레임의 처리 속도</a:t>
            </a:r>
            <a:endParaRPr lang="en-US" altLang="ko-KR" sz="1200">
              <a:latin typeface="+mn-ea"/>
            </a:endParaRPr>
          </a:p>
          <a:p>
            <a:pPr marL="0" indent="0">
              <a:buNone/>
            </a:pPr>
            <a:endParaRPr lang="en-US" altLang="ko-KR" sz="1200">
              <a:latin typeface="+mn-ea"/>
            </a:endParaRPr>
          </a:p>
          <a:p>
            <a:pPr marL="0" indent="0">
              <a:buNone/>
            </a:pPr>
            <a:r>
              <a:rPr lang="ko-KR" altLang="en-US" sz="1400" b="1">
                <a:latin typeface="+mn-ea"/>
              </a:rPr>
              <a:t>논문의 객체 탐지 시스템이 </a:t>
            </a:r>
            <a:r>
              <a:rPr lang="en-US" altLang="ko-KR" sz="1400" b="1">
                <a:latin typeface="+mn-ea"/>
              </a:rPr>
              <a:t>Selective Search</a:t>
            </a:r>
            <a:r>
              <a:rPr lang="ko-KR" altLang="en-US" sz="1400" b="1">
                <a:latin typeface="+mn-ea"/>
              </a:rPr>
              <a:t>를 사용하는 기존 시스템보다 훨씬 빠른 처리 시간 가진다</a:t>
            </a:r>
            <a:endParaRPr lang="en-US" altLang="ko-KR" sz="1400" b="1">
              <a:latin typeface="+mn-ea"/>
            </a:endParaRPr>
          </a:p>
          <a:p>
            <a:pPr marL="0" indent="0">
              <a:buNone/>
            </a:pPr>
            <a:r>
              <a:rPr lang="ko-KR" altLang="en-US" sz="1400" b="1">
                <a:latin typeface="+mn-ea"/>
              </a:rPr>
              <a:t>이 시스템은 제안 생성과 객체 탐지를 결합하여 </a:t>
            </a:r>
            <a:r>
              <a:rPr lang="en-US" altLang="ko-KR" sz="1400" b="1">
                <a:latin typeface="+mn-ea"/>
              </a:rPr>
              <a:t>198ms </a:t>
            </a:r>
            <a:r>
              <a:rPr lang="ko-KR" altLang="en-US" sz="1400" b="1">
                <a:latin typeface="+mn-ea"/>
              </a:rPr>
              <a:t>만에 처리할 수 있으며</a:t>
            </a:r>
            <a:r>
              <a:rPr lang="en-US" altLang="ko-KR" sz="1400" b="1">
                <a:latin typeface="+mn-ea"/>
              </a:rPr>
              <a:t>, </a:t>
            </a:r>
          </a:p>
          <a:p>
            <a:pPr marL="0" indent="0">
              <a:buNone/>
            </a:pPr>
            <a:r>
              <a:rPr lang="ko-KR" altLang="en-US" sz="1400" b="1">
                <a:latin typeface="+mn-ea"/>
              </a:rPr>
              <a:t>이는 공유된 합성곱 특징과 적은 수의 제안 덕분에 가능</a:t>
            </a:r>
            <a:endParaRPr lang="en-US" altLang="ko-KR" sz="1400" b="1">
              <a:latin typeface="+mn-ea"/>
            </a:endParaRPr>
          </a:p>
          <a:p>
            <a:pPr marL="0" indent="0">
              <a:buNone/>
            </a:pPr>
            <a:r>
              <a:rPr lang="ko-KR" altLang="en-US" sz="1400" b="1">
                <a:latin typeface="+mn-ea"/>
              </a:rPr>
              <a:t>결과적으로</a:t>
            </a:r>
            <a:r>
              <a:rPr lang="en-US" altLang="ko-KR" sz="1400" b="1">
                <a:latin typeface="+mn-ea"/>
              </a:rPr>
              <a:t>, </a:t>
            </a:r>
            <a:r>
              <a:rPr lang="ko-KR" altLang="en-US" sz="1400" b="1">
                <a:latin typeface="+mn-ea"/>
              </a:rPr>
              <a:t>이 시스템은 </a:t>
            </a:r>
            <a:r>
              <a:rPr lang="en-US" altLang="ko-KR" sz="1400" b="1">
                <a:latin typeface="+mn-ea"/>
              </a:rPr>
              <a:t>ZF </a:t>
            </a:r>
            <a:r>
              <a:rPr lang="ko-KR" altLang="en-US" sz="1400" b="1">
                <a:latin typeface="+mn-ea"/>
              </a:rPr>
              <a:t>네트워크를 사용할 때 초당 </a:t>
            </a:r>
            <a:r>
              <a:rPr lang="en-US" altLang="ko-KR" sz="1400" b="1">
                <a:latin typeface="+mn-ea"/>
              </a:rPr>
              <a:t>17 </a:t>
            </a:r>
            <a:r>
              <a:rPr lang="ko-KR" altLang="en-US" sz="1400" b="1">
                <a:latin typeface="+mn-ea"/>
              </a:rPr>
              <a:t>프레임의 속도로 작동</a:t>
            </a:r>
            <a:endParaRPr lang="en-US" altLang="ko-KR" sz="1400" b="1">
              <a:latin typeface="+mn-ea"/>
            </a:endParaRPr>
          </a:p>
          <a:p>
            <a:pPr marL="0" indent="0">
              <a:buNone/>
            </a:pPr>
            <a:r>
              <a:rPr lang="en-US" altLang="ko-KR" sz="1400">
                <a:latin typeface="+mn-ea"/>
              </a:rPr>
              <a:t>(Fast R-CNN </a:t>
            </a:r>
            <a:r>
              <a:rPr lang="ko-KR" altLang="en-US" sz="1400">
                <a:latin typeface="+mn-ea"/>
              </a:rPr>
              <a:t>모델은 </a:t>
            </a:r>
            <a:r>
              <a:rPr lang="en-US" altLang="ko-KR" sz="1400">
                <a:latin typeface="+mn-ea"/>
              </a:rPr>
              <a:t>0.5fps)</a:t>
            </a:r>
            <a:endParaRPr lang="ko-KR" altLang="en-US" sz="1400">
              <a:latin typeface="+mn-ea"/>
            </a:endParaRPr>
          </a:p>
        </p:txBody>
      </p:sp>
      <p:sp>
        <p:nvSpPr>
          <p:cNvPr id="3" name="제목 2">
            <a:extLst>
              <a:ext uri="{FF2B5EF4-FFF2-40B4-BE49-F238E27FC236}">
                <a16:creationId xmlns:a16="http://schemas.microsoft.com/office/drawing/2014/main" id="{B08E5B32-DDE8-7C96-4208-400CBA73F92F}"/>
              </a:ext>
            </a:extLst>
          </p:cNvPr>
          <p:cNvSpPr>
            <a:spLocks noGrp="1"/>
          </p:cNvSpPr>
          <p:nvPr>
            <p:ph type="title"/>
          </p:nvPr>
        </p:nvSpPr>
        <p:spPr/>
        <p:txBody>
          <a:bodyPr/>
          <a:lstStyle/>
          <a:p>
            <a:r>
              <a:rPr lang="en-US" altLang="ko-KR">
                <a:latin typeface="PT Serif" panose="020A0603040505020204" pitchFamily="18" charset="0"/>
              </a:rPr>
              <a:t>Performance of VGG-16</a:t>
            </a:r>
            <a:endParaRPr lang="ko-KR" altLang="en-US">
              <a:latin typeface="PT Serif" panose="020A0603040505020204" pitchFamily="18" charset="0"/>
            </a:endParaRPr>
          </a:p>
        </p:txBody>
      </p:sp>
      <p:pic>
        <p:nvPicPr>
          <p:cNvPr id="6" name="그림 5" descr="텍스트, 스크린샷, 폰트, 라인이(가) 표시된 사진&#10;&#10;자동 생성된 설명">
            <a:extLst>
              <a:ext uri="{FF2B5EF4-FFF2-40B4-BE49-F238E27FC236}">
                <a16:creationId xmlns:a16="http://schemas.microsoft.com/office/drawing/2014/main" id="{1FDA7EAE-B17C-B805-C2CC-DE203FB840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268760"/>
            <a:ext cx="7236296" cy="1129532"/>
          </a:xfrm>
          <a:prstGeom prst="rect">
            <a:avLst/>
          </a:prstGeom>
        </p:spPr>
      </p:pic>
    </p:spTree>
    <p:extLst>
      <p:ext uri="{BB962C8B-B14F-4D97-AF65-F5344CB8AC3E}">
        <p14:creationId xmlns:p14="http://schemas.microsoft.com/office/powerpoint/2010/main" val="2442039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C66BEB4-B02B-608B-3CE8-DE1454B3C6EB}"/>
              </a:ext>
            </a:extLst>
          </p:cNvPr>
          <p:cNvSpPr>
            <a:spLocks noGrp="1"/>
          </p:cNvSpPr>
          <p:nvPr>
            <p:ph type="body" sz="quarter" idx="10"/>
          </p:nvPr>
        </p:nvSpPr>
        <p:spPr>
          <a:xfrm>
            <a:off x="251520" y="1052736"/>
            <a:ext cx="8640960" cy="4643438"/>
          </a:xfrm>
        </p:spPr>
        <p:txBody>
          <a:bodyPr/>
          <a:lstStyle/>
          <a:p>
            <a:pPr marL="0" indent="0">
              <a:buNone/>
            </a:pPr>
            <a:r>
              <a:rPr lang="ko-KR" altLang="en-US" sz="1400"/>
              <a:t>앵커 설정에 대한 조사 </a:t>
            </a:r>
            <a:r>
              <a:rPr lang="en-US" altLang="ko-KR" sz="1400"/>
              <a:t>(Table 8):</a:t>
            </a:r>
          </a:p>
          <a:p>
            <a:pPr marL="0" indent="0">
              <a:buNone/>
            </a:pPr>
            <a:r>
              <a:rPr lang="en-US" altLang="ko-KR" sz="1100"/>
              <a:t>anchor</a:t>
            </a:r>
            <a:r>
              <a:rPr lang="ko-KR" altLang="en-US" sz="1100"/>
              <a:t>의 다양한 설정이 모델의 성능에 미치는 영향에 관한 내용</a:t>
            </a:r>
            <a:endParaRPr lang="en-US" altLang="ko-KR" sz="1100"/>
          </a:p>
          <a:p>
            <a:pPr marL="0" indent="0">
              <a:buNone/>
            </a:pPr>
            <a:endParaRPr lang="en-US" altLang="ko-KR" sz="1000"/>
          </a:p>
          <a:p>
            <a:pPr marL="0" indent="0">
              <a:buNone/>
            </a:pPr>
            <a:r>
              <a:rPr lang="en-US" altLang="ko-KR" sz="1100"/>
              <a:t>By default we use 3 scales and 3 aspect ratios (69.9% mAP in Table 8)</a:t>
            </a:r>
          </a:p>
          <a:p>
            <a:pPr marL="0" indent="0">
              <a:buNone/>
            </a:pPr>
            <a:r>
              <a:rPr lang="ko-KR" altLang="en-US" sz="1400"/>
              <a:t>기본적으로 </a:t>
            </a:r>
            <a:r>
              <a:rPr lang="en-US" altLang="ko-KR" sz="1400"/>
              <a:t>3</a:t>
            </a:r>
            <a:r>
              <a:rPr lang="ko-KR" altLang="en-US" sz="1400"/>
              <a:t>개의 스케일과 </a:t>
            </a:r>
            <a:r>
              <a:rPr lang="en-US" altLang="ko-KR" sz="1400"/>
              <a:t>3</a:t>
            </a:r>
            <a:r>
              <a:rPr lang="ko-KR" altLang="en-US" sz="1400"/>
              <a:t>개의 종횡비를 </a:t>
            </a:r>
            <a:endParaRPr lang="en-US" altLang="ko-KR" sz="1400"/>
          </a:p>
          <a:p>
            <a:pPr marL="0" indent="0">
              <a:buNone/>
            </a:pPr>
            <a:r>
              <a:rPr lang="ko-KR" altLang="en-US" sz="1400"/>
              <a:t>사용할 때의 결과는 </a:t>
            </a:r>
            <a:r>
              <a:rPr lang="en-US" altLang="ko-KR" sz="1400"/>
              <a:t>69.9%</a:t>
            </a:r>
            <a:r>
              <a:rPr lang="ko-KR" altLang="en-US" sz="1400"/>
              <a:t>의 </a:t>
            </a:r>
            <a:r>
              <a:rPr lang="en-US" altLang="ko-KR" sz="1400"/>
              <a:t>mAP</a:t>
            </a:r>
          </a:p>
          <a:p>
            <a:pPr marL="0" indent="0">
              <a:buNone/>
            </a:pPr>
            <a:endParaRPr lang="en-US" altLang="ko-KR" sz="1200"/>
          </a:p>
          <a:p>
            <a:pPr marL="0" indent="0">
              <a:buNone/>
            </a:pPr>
            <a:r>
              <a:rPr lang="en-US" altLang="ko-KR" sz="1100"/>
              <a:t>If using just one anchor at each position, </a:t>
            </a:r>
          </a:p>
          <a:p>
            <a:pPr marL="0" indent="0">
              <a:buNone/>
            </a:pPr>
            <a:r>
              <a:rPr lang="en-US" altLang="ko-KR" sz="1100"/>
              <a:t>the mAP drops by a considerable margin of 3-4%. </a:t>
            </a:r>
            <a:endParaRPr lang="en-US" altLang="ko-KR" sz="500"/>
          </a:p>
          <a:p>
            <a:pPr marL="0" indent="0">
              <a:buNone/>
            </a:pPr>
            <a:r>
              <a:rPr lang="ko-KR" altLang="en-US" sz="1400"/>
              <a:t>각 위치에 하나의 앵커만 사용하면 </a:t>
            </a:r>
            <a:r>
              <a:rPr lang="en-US" altLang="ko-KR" sz="1400"/>
              <a:t>mAP</a:t>
            </a:r>
            <a:r>
              <a:rPr lang="ko-KR" altLang="en-US" sz="1400"/>
              <a:t>가 </a:t>
            </a:r>
            <a:endParaRPr lang="en-US" altLang="ko-KR" sz="1400"/>
          </a:p>
          <a:p>
            <a:pPr marL="0" indent="0">
              <a:buNone/>
            </a:pPr>
            <a:r>
              <a:rPr lang="en-US" altLang="ko-KR" sz="1400"/>
              <a:t>3-4% </a:t>
            </a:r>
            <a:r>
              <a:rPr lang="ko-KR" altLang="en-US" sz="1400"/>
              <a:t>정도 크게 감소</a:t>
            </a:r>
            <a:endParaRPr lang="en-US" altLang="ko-KR" sz="1400"/>
          </a:p>
          <a:p>
            <a:pPr marL="0" indent="0">
              <a:buNone/>
            </a:pPr>
            <a:endParaRPr lang="en-US" altLang="ko-KR" sz="1050"/>
          </a:p>
          <a:p>
            <a:pPr marL="0" indent="0">
              <a:buNone/>
            </a:pPr>
            <a:r>
              <a:rPr lang="en-US" altLang="ko-KR" sz="1200"/>
              <a:t>The mAP is higher if using 3 scales (with 1 aspect ratio) or 3 aspect ratios (with 1 scale), demonstrating that using anchors of multiple sizes as the regression references is an effective solution. </a:t>
            </a:r>
          </a:p>
          <a:p>
            <a:pPr marL="0" indent="0">
              <a:buNone/>
            </a:pPr>
            <a:r>
              <a:rPr lang="en-US" altLang="ko-KR" sz="1400"/>
              <a:t>3</a:t>
            </a:r>
            <a:r>
              <a:rPr lang="ko-KR" altLang="en-US" sz="1400"/>
              <a:t>개의 스케일 </a:t>
            </a:r>
            <a:r>
              <a:rPr lang="en-US" altLang="ko-KR" sz="1400"/>
              <a:t>(1</a:t>
            </a:r>
            <a:r>
              <a:rPr lang="ko-KR" altLang="en-US" sz="1400"/>
              <a:t>개의 종횡비</a:t>
            </a:r>
            <a:r>
              <a:rPr lang="en-US" altLang="ko-KR" sz="1400"/>
              <a:t>) </a:t>
            </a:r>
            <a:r>
              <a:rPr lang="ko-KR" altLang="en-US" sz="1400"/>
              <a:t>또는 </a:t>
            </a:r>
            <a:r>
              <a:rPr lang="en-US" altLang="ko-KR" sz="1400"/>
              <a:t>3</a:t>
            </a:r>
            <a:r>
              <a:rPr lang="ko-KR" altLang="en-US" sz="1400"/>
              <a:t>개의 종횡비 </a:t>
            </a:r>
            <a:r>
              <a:rPr lang="en-US" altLang="ko-KR" sz="1400"/>
              <a:t>(1</a:t>
            </a:r>
            <a:r>
              <a:rPr lang="ko-KR" altLang="en-US" sz="1400"/>
              <a:t>개의 스케일</a:t>
            </a:r>
            <a:r>
              <a:rPr lang="en-US" altLang="ko-KR" sz="1400"/>
              <a:t>)</a:t>
            </a:r>
            <a:r>
              <a:rPr lang="ko-KR" altLang="en-US" sz="1400"/>
              <a:t>를 사용하는 경우 </a:t>
            </a:r>
            <a:r>
              <a:rPr lang="en-US" altLang="ko-KR" sz="1400"/>
              <a:t>mAP</a:t>
            </a:r>
            <a:r>
              <a:rPr lang="ko-KR" altLang="en-US" sz="1400"/>
              <a:t>가 더 높아지며</a:t>
            </a:r>
            <a:r>
              <a:rPr lang="en-US" altLang="ko-KR" sz="1400"/>
              <a:t>, </a:t>
            </a:r>
          </a:p>
          <a:p>
            <a:pPr marL="0" indent="0">
              <a:buNone/>
            </a:pPr>
            <a:r>
              <a:rPr lang="ko-KR" altLang="en-US" sz="1400"/>
              <a:t>이는 여러 크기의 앵커를 </a:t>
            </a:r>
            <a:r>
              <a:rPr lang="en-US" altLang="ko-KR" sz="1400"/>
              <a:t>regression references</a:t>
            </a:r>
            <a:r>
              <a:rPr lang="ko-KR" altLang="en-US" sz="1400"/>
              <a:t>회귀 참조로 사용하는 것이 효과적인 해결책임을 보여줌</a:t>
            </a:r>
            <a:endParaRPr lang="en-US" altLang="ko-KR" sz="1400"/>
          </a:p>
          <a:p>
            <a:pPr marL="0" indent="0">
              <a:buNone/>
            </a:pPr>
            <a:endParaRPr lang="en-US" altLang="ko-KR" sz="900"/>
          </a:p>
          <a:p>
            <a:pPr marL="0" indent="0">
              <a:buNone/>
            </a:pPr>
            <a:r>
              <a:rPr lang="en-US" altLang="ko-KR" sz="1200"/>
              <a:t>Using just 3 scales with 1 aspect ratio (69.8%) is as good as using 3 scales with 3 aspect ratios on this dataset, suggesting that scales and aspect ratios are not disentangled dimensions for the detection accuracy. But we still adopt these two dimensions in our designs to keep our system flexible.</a:t>
            </a:r>
            <a:r>
              <a:rPr lang="en-US" altLang="ko-KR" sz="1400"/>
              <a:t> </a:t>
            </a:r>
          </a:p>
          <a:p>
            <a:pPr marL="0" indent="0">
              <a:buNone/>
            </a:pPr>
            <a:r>
              <a:rPr lang="en-US" altLang="ko-KR" sz="1400"/>
              <a:t>3</a:t>
            </a:r>
            <a:r>
              <a:rPr lang="ko-KR" altLang="en-US" sz="1400"/>
              <a:t>개의 스케일과 </a:t>
            </a:r>
            <a:r>
              <a:rPr lang="en-US" altLang="ko-KR" sz="1400"/>
              <a:t>1</a:t>
            </a:r>
            <a:r>
              <a:rPr lang="ko-KR" altLang="en-US" sz="1400"/>
              <a:t>개의 종횡비를 사용하는 경우 </a:t>
            </a:r>
            <a:r>
              <a:rPr lang="en-US" altLang="ko-KR" sz="1400"/>
              <a:t>(69.8%) </a:t>
            </a:r>
            <a:r>
              <a:rPr lang="ko-KR" altLang="en-US" sz="1400"/>
              <a:t>해당 데이터셋에서는 </a:t>
            </a:r>
            <a:r>
              <a:rPr lang="en-US" altLang="ko-KR" sz="1400"/>
              <a:t>3</a:t>
            </a:r>
            <a:r>
              <a:rPr lang="ko-KR" altLang="en-US" sz="1400"/>
              <a:t>개의 스케일과 </a:t>
            </a:r>
            <a:r>
              <a:rPr lang="en-US" altLang="ko-KR" sz="1400"/>
              <a:t>3</a:t>
            </a:r>
            <a:r>
              <a:rPr lang="ko-KR" altLang="en-US" sz="1400"/>
              <a:t>개의 종횡비를 사용하는 것과 거의 동일한 결과</a:t>
            </a:r>
            <a:r>
              <a:rPr lang="en-US" altLang="ko-KR" sz="1400"/>
              <a:t>, </a:t>
            </a:r>
            <a:r>
              <a:rPr lang="ko-KR" altLang="en-US" sz="1400"/>
              <a:t>이는 스케일과 종횡비가 감지 정확도에 대해 </a:t>
            </a:r>
            <a:r>
              <a:rPr lang="en-US" altLang="ko-KR" sz="1400"/>
              <a:t>not disentangled dimensions</a:t>
            </a:r>
            <a:r>
              <a:rPr lang="ko-KR" altLang="en-US" sz="1400"/>
              <a:t>별개의 차원이 아님을 나타냄 </a:t>
            </a:r>
            <a:r>
              <a:rPr lang="en-US" altLang="ko-KR" sz="1400"/>
              <a:t>: </a:t>
            </a:r>
            <a:r>
              <a:rPr lang="ko-KR" altLang="en-US" sz="1400" b="1"/>
              <a:t>스케일과 종횡비가 서로 독립적이지 않다</a:t>
            </a:r>
            <a:endParaRPr lang="en-US" altLang="ko-KR" sz="1400" b="1"/>
          </a:p>
          <a:p>
            <a:pPr marL="0" indent="0">
              <a:buNone/>
            </a:pPr>
            <a:r>
              <a:rPr lang="en-US" altLang="ko-KR" sz="1400"/>
              <a:t>            </a:t>
            </a:r>
            <a:r>
              <a:rPr lang="ko-KR" altLang="en-US" sz="1400"/>
              <a:t>그러나 이러한 두 가지 차원은 시스템을 유연하게 유지하기 위해 여전히 채택됨</a:t>
            </a:r>
            <a:endParaRPr lang="ko-KR" altLang="en-US" sz="2400">
              <a:latin typeface="+mn-ea"/>
            </a:endParaRPr>
          </a:p>
        </p:txBody>
      </p:sp>
      <p:sp>
        <p:nvSpPr>
          <p:cNvPr id="3" name="제목 2">
            <a:extLst>
              <a:ext uri="{FF2B5EF4-FFF2-40B4-BE49-F238E27FC236}">
                <a16:creationId xmlns:a16="http://schemas.microsoft.com/office/drawing/2014/main" id="{2CCFB968-4CC4-11C7-D056-F9DB85DF9F90}"/>
              </a:ext>
            </a:extLst>
          </p:cNvPr>
          <p:cNvSpPr>
            <a:spLocks noGrp="1"/>
          </p:cNvSpPr>
          <p:nvPr>
            <p:ph type="title"/>
          </p:nvPr>
        </p:nvSpPr>
        <p:spPr/>
        <p:txBody>
          <a:bodyPr/>
          <a:lstStyle/>
          <a:p>
            <a:r>
              <a:rPr lang="en-US" altLang="ko-KR">
                <a:latin typeface="PT Serif" panose="020A0603040505020204" pitchFamily="18" charset="0"/>
              </a:rPr>
              <a:t>Sensitivities to Hyper-parameters</a:t>
            </a:r>
            <a:endParaRPr lang="ko-KR" altLang="en-US">
              <a:latin typeface="PT Serif" panose="020A0603040505020204" pitchFamily="18" charset="0"/>
            </a:endParaRPr>
          </a:p>
        </p:txBody>
      </p:sp>
      <p:pic>
        <p:nvPicPr>
          <p:cNvPr id="5" name="그림 4" descr="텍스트, 폰트, 스크린샷, 번호이(가) 표시된 사진&#10;&#10;자동 생성된 설명">
            <a:extLst>
              <a:ext uri="{FF2B5EF4-FFF2-40B4-BE49-F238E27FC236}">
                <a16:creationId xmlns:a16="http://schemas.microsoft.com/office/drawing/2014/main" id="{35DD8352-6D1F-D043-DBA3-02ACEAEC3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052736"/>
            <a:ext cx="3960440" cy="2526075"/>
          </a:xfrm>
          <a:prstGeom prst="rect">
            <a:avLst/>
          </a:prstGeom>
        </p:spPr>
      </p:pic>
    </p:spTree>
    <p:extLst>
      <p:ext uri="{BB962C8B-B14F-4D97-AF65-F5344CB8AC3E}">
        <p14:creationId xmlns:p14="http://schemas.microsoft.com/office/powerpoint/2010/main" val="3923330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C66BEB4-B02B-608B-3CE8-DE1454B3C6EB}"/>
              </a:ext>
            </a:extLst>
          </p:cNvPr>
          <p:cNvSpPr>
            <a:spLocks noGrp="1"/>
          </p:cNvSpPr>
          <p:nvPr>
            <p:ph type="body" sz="quarter" idx="10"/>
          </p:nvPr>
        </p:nvSpPr>
        <p:spPr>
          <a:xfrm>
            <a:off x="179513" y="2746002"/>
            <a:ext cx="8784976" cy="3635326"/>
          </a:xfrm>
        </p:spPr>
        <p:txBody>
          <a:bodyPr/>
          <a:lstStyle/>
          <a:p>
            <a:pPr marL="0" indent="0">
              <a:buNone/>
            </a:pPr>
            <a:r>
              <a:rPr lang="en-US" altLang="ko-KR" sz="1200"/>
              <a:t>In Table 9 we compare different values of λ in Equation (1). </a:t>
            </a:r>
          </a:p>
          <a:p>
            <a:pPr marL="0" indent="0">
              <a:buNone/>
            </a:pPr>
            <a:r>
              <a:rPr lang="en-US" altLang="ko-KR" sz="1400" b="0" i="0">
                <a:solidFill>
                  <a:srgbClr val="374151"/>
                </a:solidFill>
                <a:effectLst/>
                <a:latin typeface="Söhne"/>
              </a:rPr>
              <a:t>λ</a:t>
            </a:r>
            <a:r>
              <a:rPr lang="ko-KR" altLang="en-US" sz="1400" b="0" i="0">
                <a:solidFill>
                  <a:srgbClr val="374151"/>
                </a:solidFill>
                <a:effectLst/>
                <a:latin typeface="Söhne"/>
              </a:rPr>
              <a:t>에 대한 여러 가지 값을 비교</a:t>
            </a:r>
            <a:endParaRPr lang="en-US" altLang="ko-KR" sz="1400" b="0" i="0">
              <a:solidFill>
                <a:srgbClr val="374151"/>
              </a:solidFill>
              <a:effectLst/>
              <a:latin typeface="Söhne"/>
            </a:endParaRPr>
          </a:p>
          <a:p>
            <a:pPr marL="0" indent="0">
              <a:buNone/>
            </a:pPr>
            <a:endParaRPr lang="en-US" altLang="ko-KR" sz="1400"/>
          </a:p>
          <a:p>
            <a:pPr marL="0" indent="0">
              <a:buNone/>
            </a:pPr>
            <a:r>
              <a:rPr lang="en-US" altLang="ko-KR" sz="1200"/>
              <a:t>By default we use λ = 10 which makes the two terms in Equation (1) roughly equally weighted after normalization. </a:t>
            </a:r>
          </a:p>
          <a:p>
            <a:pPr marL="0" indent="0">
              <a:buNone/>
            </a:pPr>
            <a:r>
              <a:rPr lang="ko-KR" altLang="en-US" sz="1400" b="0" i="0">
                <a:solidFill>
                  <a:srgbClr val="374151"/>
                </a:solidFill>
                <a:effectLst/>
                <a:latin typeface="Söhne"/>
              </a:rPr>
              <a:t>기본값으로는 </a:t>
            </a:r>
            <a:r>
              <a:rPr lang="en-US" altLang="ko-KR" sz="1400" b="0" i="0">
                <a:solidFill>
                  <a:srgbClr val="374151"/>
                </a:solidFill>
                <a:effectLst/>
                <a:latin typeface="Söhne"/>
              </a:rPr>
              <a:t>λ = 10</a:t>
            </a:r>
            <a:r>
              <a:rPr lang="ko-KR" altLang="en-US" sz="1400" b="0" i="0">
                <a:solidFill>
                  <a:srgbClr val="374151"/>
                </a:solidFill>
                <a:effectLst/>
                <a:latin typeface="Söhne"/>
              </a:rPr>
              <a:t>을 사용하며</a:t>
            </a:r>
            <a:r>
              <a:rPr lang="en-US" altLang="ko-KR" sz="1400" b="0" i="0">
                <a:solidFill>
                  <a:srgbClr val="374151"/>
                </a:solidFill>
                <a:effectLst/>
                <a:latin typeface="Söhne"/>
              </a:rPr>
              <a:t>, </a:t>
            </a:r>
            <a:r>
              <a:rPr lang="ko-KR" altLang="en-US" sz="1400" b="0" i="0">
                <a:solidFill>
                  <a:srgbClr val="374151"/>
                </a:solidFill>
                <a:effectLst/>
                <a:latin typeface="Söhne"/>
              </a:rPr>
              <a:t>이는 정규화 후 방정식 </a:t>
            </a:r>
            <a:r>
              <a:rPr lang="en-US" altLang="ko-KR" sz="1400" b="0" i="0">
                <a:solidFill>
                  <a:srgbClr val="374151"/>
                </a:solidFill>
                <a:effectLst/>
                <a:latin typeface="Söhne"/>
              </a:rPr>
              <a:t>(1)</a:t>
            </a:r>
            <a:r>
              <a:rPr lang="ko-KR" altLang="en-US" sz="1400" b="0" i="0">
                <a:solidFill>
                  <a:srgbClr val="374151"/>
                </a:solidFill>
                <a:effectLst/>
                <a:latin typeface="Söhne"/>
              </a:rPr>
              <a:t>의 두 항을 대략 동일한 가중치로 만든다</a:t>
            </a:r>
            <a:endParaRPr lang="en-US" altLang="ko-KR" sz="1400" b="0" i="0">
              <a:solidFill>
                <a:srgbClr val="374151"/>
              </a:solidFill>
              <a:effectLst/>
              <a:latin typeface="Söhne"/>
            </a:endParaRPr>
          </a:p>
          <a:p>
            <a:pPr marL="0" indent="0">
              <a:buNone/>
            </a:pPr>
            <a:endParaRPr lang="en-US" altLang="ko-KR" sz="1400"/>
          </a:p>
          <a:p>
            <a:pPr marL="0" indent="0">
              <a:buNone/>
            </a:pPr>
            <a:r>
              <a:rPr lang="en-US" altLang="ko-KR" sz="1200"/>
              <a:t>Table 9 shows that our result is impacted just marginally (by ∼ 1%) when λ is within a scale of about two orders of magnitude (1 to 100). </a:t>
            </a:r>
          </a:p>
          <a:p>
            <a:pPr marL="0" indent="0">
              <a:buNone/>
            </a:pPr>
            <a:r>
              <a:rPr lang="ko-KR" altLang="en-US" sz="1400" b="0" i="0">
                <a:solidFill>
                  <a:srgbClr val="374151"/>
                </a:solidFill>
                <a:effectLst/>
                <a:latin typeface="Söhne"/>
              </a:rPr>
              <a:t>표 </a:t>
            </a:r>
            <a:r>
              <a:rPr lang="en-US" altLang="ko-KR" sz="1400" b="0" i="0">
                <a:solidFill>
                  <a:srgbClr val="374151"/>
                </a:solidFill>
                <a:effectLst/>
                <a:latin typeface="Söhne"/>
              </a:rPr>
              <a:t>9</a:t>
            </a:r>
            <a:r>
              <a:rPr lang="ko-KR" altLang="en-US" sz="1400" b="0" i="0">
                <a:solidFill>
                  <a:srgbClr val="374151"/>
                </a:solidFill>
                <a:effectLst/>
                <a:latin typeface="Söhne"/>
              </a:rPr>
              <a:t>의 결과는 </a:t>
            </a:r>
            <a:r>
              <a:rPr lang="en-US" altLang="ko-KR" sz="1400" b="0" i="0">
                <a:solidFill>
                  <a:srgbClr val="374151"/>
                </a:solidFill>
                <a:effectLst/>
                <a:latin typeface="Söhne"/>
              </a:rPr>
              <a:t>λ</a:t>
            </a:r>
            <a:r>
              <a:rPr lang="ko-KR" altLang="en-US" sz="1400" b="0" i="0">
                <a:solidFill>
                  <a:srgbClr val="374151"/>
                </a:solidFill>
                <a:effectLst/>
                <a:latin typeface="Söhne"/>
              </a:rPr>
              <a:t>가 약 두 개 정도의 크기 </a:t>
            </a:r>
            <a:r>
              <a:rPr lang="en-US" altLang="ko-KR" sz="1400" b="0" i="0">
                <a:solidFill>
                  <a:srgbClr val="374151"/>
                </a:solidFill>
                <a:effectLst/>
                <a:latin typeface="Söhne"/>
              </a:rPr>
              <a:t>(1</a:t>
            </a:r>
            <a:r>
              <a:rPr lang="ko-KR" altLang="en-US" sz="1400" b="0" i="0">
                <a:solidFill>
                  <a:srgbClr val="374151"/>
                </a:solidFill>
                <a:effectLst/>
                <a:latin typeface="Söhne"/>
              </a:rPr>
              <a:t>에서 </a:t>
            </a:r>
            <a:r>
              <a:rPr lang="en-US" altLang="ko-KR" sz="1400" b="0" i="0">
                <a:solidFill>
                  <a:srgbClr val="374151"/>
                </a:solidFill>
                <a:effectLst/>
                <a:latin typeface="Söhne"/>
              </a:rPr>
              <a:t>100) </a:t>
            </a:r>
            <a:r>
              <a:rPr lang="ko-KR" altLang="en-US" sz="1400" b="0" i="0">
                <a:solidFill>
                  <a:srgbClr val="374151"/>
                </a:solidFill>
                <a:effectLst/>
                <a:latin typeface="Söhne"/>
              </a:rPr>
              <a:t>내에서 변할 때 약 </a:t>
            </a:r>
            <a:r>
              <a:rPr lang="en-US" altLang="ko-KR" sz="1400" b="0" i="0">
                <a:solidFill>
                  <a:srgbClr val="374151"/>
                </a:solidFill>
                <a:effectLst/>
                <a:latin typeface="Söhne"/>
              </a:rPr>
              <a:t>1% </a:t>
            </a:r>
            <a:r>
              <a:rPr lang="ko-KR" altLang="en-US" sz="1400" b="0" i="0">
                <a:solidFill>
                  <a:srgbClr val="374151"/>
                </a:solidFill>
                <a:effectLst/>
                <a:latin typeface="Söhne"/>
              </a:rPr>
              <a:t>정도의 영향만을 미친다는 것을 보여줌</a:t>
            </a:r>
            <a:endParaRPr lang="en-US" altLang="ko-KR" sz="1400" b="0" i="0">
              <a:solidFill>
                <a:srgbClr val="374151"/>
              </a:solidFill>
              <a:effectLst/>
              <a:latin typeface="Söhne"/>
            </a:endParaRPr>
          </a:p>
          <a:p>
            <a:pPr marL="0" indent="0">
              <a:buNone/>
            </a:pPr>
            <a:endParaRPr lang="en-US" altLang="ko-KR" sz="1200"/>
          </a:p>
          <a:p>
            <a:pPr marL="0" indent="0">
              <a:buNone/>
            </a:pPr>
            <a:r>
              <a:rPr lang="en-US" altLang="ko-KR" sz="1200"/>
              <a:t>This demonstrates that the result is insensitive to λ in a wide range. </a:t>
            </a:r>
          </a:p>
          <a:p>
            <a:pPr marL="0" indent="0">
              <a:buNone/>
            </a:pPr>
            <a:r>
              <a:rPr lang="ko-KR" altLang="en-US" sz="1400">
                <a:latin typeface="+mn-ea"/>
              </a:rPr>
              <a:t> </a:t>
            </a:r>
            <a:r>
              <a:rPr lang="en-US" altLang="ko-KR" sz="1400">
                <a:latin typeface="+mn-ea"/>
              </a:rPr>
              <a:t>λ</a:t>
            </a:r>
            <a:r>
              <a:rPr lang="ko-KR" altLang="en-US" sz="1400">
                <a:latin typeface="+mn-ea"/>
              </a:rPr>
              <a:t>의 변화에 대해 모델의 성능이 민감하지 않음</a:t>
            </a:r>
          </a:p>
        </p:txBody>
      </p:sp>
      <p:sp>
        <p:nvSpPr>
          <p:cNvPr id="3" name="제목 2">
            <a:extLst>
              <a:ext uri="{FF2B5EF4-FFF2-40B4-BE49-F238E27FC236}">
                <a16:creationId xmlns:a16="http://schemas.microsoft.com/office/drawing/2014/main" id="{2CCFB968-4CC4-11C7-D056-F9DB85DF9F90}"/>
              </a:ext>
            </a:extLst>
          </p:cNvPr>
          <p:cNvSpPr>
            <a:spLocks noGrp="1"/>
          </p:cNvSpPr>
          <p:nvPr>
            <p:ph type="title"/>
          </p:nvPr>
        </p:nvSpPr>
        <p:spPr/>
        <p:txBody>
          <a:bodyPr/>
          <a:lstStyle/>
          <a:p>
            <a:r>
              <a:rPr lang="en-US" altLang="ko-KR">
                <a:latin typeface="PT Serif" panose="020A0603040505020204" pitchFamily="18" charset="0"/>
              </a:rPr>
              <a:t>Sensitivities to Hyper-parameters</a:t>
            </a:r>
            <a:endParaRPr lang="ko-KR" altLang="en-US">
              <a:latin typeface="PT Serif" panose="020A0603040505020204" pitchFamily="18" charset="0"/>
            </a:endParaRPr>
          </a:p>
        </p:txBody>
      </p:sp>
      <p:pic>
        <p:nvPicPr>
          <p:cNvPr id="6" name="그림 5" descr="텍스트, 폰트, 스크린샷, 번호이(가) 표시된 사진&#10;&#10;자동 생성된 설명">
            <a:extLst>
              <a:ext uri="{FF2B5EF4-FFF2-40B4-BE49-F238E27FC236}">
                <a16:creationId xmlns:a16="http://schemas.microsoft.com/office/drawing/2014/main" id="{CD01962C-A441-71BC-858A-58A51E5597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7" y="1124745"/>
            <a:ext cx="4294553" cy="1512167"/>
          </a:xfrm>
          <a:prstGeom prst="rect">
            <a:avLst/>
          </a:prstGeom>
        </p:spPr>
      </p:pic>
    </p:spTree>
    <p:extLst>
      <p:ext uri="{BB962C8B-B14F-4D97-AF65-F5344CB8AC3E}">
        <p14:creationId xmlns:p14="http://schemas.microsoft.com/office/powerpoint/2010/main" val="2087351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D8F4452-8232-F0EF-6E17-0600AE73A8A0}"/>
              </a:ext>
            </a:extLst>
          </p:cNvPr>
          <p:cNvSpPr>
            <a:spLocks noGrp="1"/>
          </p:cNvSpPr>
          <p:nvPr>
            <p:ph type="body" sz="quarter" idx="10"/>
          </p:nvPr>
        </p:nvSpPr>
        <p:spPr>
          <a:xfrm>
            <a:off x="179512" y="1340768"/>
            <a:ext cx="8784976" cy="4643438"/>
          </a:xfrm>
        </p:spPr>
        <p:txBody>
          <a:bodyPr/>
          <a:lstStyle/>
          <a:p>
            <a:pPr marL="0" indent="0">
              <a:spcAft>
                <a:spcPts val="600"/>
              </a:spcAft>
              <a:buNone/>
            </a:pPr>
            <a:r>
              <a:rPr lang="en-US" altLang="ko-KR" sz="1400">
                <a:latin typeface="+mn-ea"/>
              </a:rPr>
              <a:t>recal</a:t>
            </a:r>
            <a:r>
              <a:rPr lang="ko-KR" altLang="en-US" sz="1400">
                <a:latin typeface="+mn-ea"/>
              </a:rPr>
              <a:t>리콜</a:t>
            </a:r>
            <a:r>
              <a:rPr lang="en-US" altLang="ko-KR" sz="1400">
                <a:latin typeface="+mn-ea"/>
              </a:rPr>
              <a:t>? -&gt; </a:t>
            </a:r>
            <a:r>
              <a:rPr lang="ko-KR" altLang="en-US" sz="1400">
                <a:latin typeface="+mn-ea"/>
              </a:rPr>
              <a:t>정확하게 탐지해야 할 전체 대상 중 얼마나 많은 대상을 실제로 탐지했는지를 나타내는 비율</a:t>
            </a:r>
            <a:endParaRPr lang="en-US" altLang="ko-KR" sz="1400">
              <a:latin typeface="+mn-ea"/>
            </a:endParaRPr>
          </a:p>
          <a:p>
            <a:pPr marL="0" indent="0">
              <a:spcAft>
                <a:spcPts val="600"/>
              </a:spcAft>
              <a:buNone/>
            </a:pPr>
            <a:r>
              <a:rPr lang="en-US" altLang="ko-KR" sz="1100">
                <a:latin typeface="+mn-ea"/>
              </a:rPr>
              <a:t>                                                                   True Positive, TP: </a:t>
            </a:r>
            <a:r>
              <a:rPr lang="ko-KR" altLang="en-US" sz="1100">
                <a:latin typeface="+mn-ea"/>
              </a:rPr>
              <a:t>모델이 정확하게 긍정으로 예측하고 실제로도 긍정인 경우의 수</a:t>
            </a:r>
            <a:endParaRPr lang="en-US" altLang="ko-KR" sz="1100">
              <a:latin typeface="+mn-ea"/>
            </a:endParaRPr>
          </a:p>
          <a:p>
            <a:pPr marL="0" indent="0">
              <a:spcAft>
                <a:spcPts val="600"/>
              </a:spcAft>
              <a:buNone/>
            </a:pPr>
            <a:r>
              <a:rPr lang="en-US" altLang="ko-KR" sz="1100">
                <a:latin typeface="+mn-ea"/>
              </a:rPr>
              <a:t>                                                                   False Negative, FN: </a:t>
            </a:r>
            <a:r>
              <a:rPr lang="ko-KR" altLang="en-US" sz="1100">
                <a:latin typeface="+mn-ea"/>
              </a:rPr>
              <a:t>모델이 부정으로 예측했지만 실제로는 긍정인 경우의 수</a:t>
            </a:r>
            <a:endParaRPr lang="en-US" altLang="ko-KR" sz="1100">
              <a:latin typeface="+mn-ea"/>
            </a:endParaRPr>
          </a:p>
          <a:p>
            <a:pPr marL="0" indent="0">
              <a:spcAft>
                <a:spcPts val="600"/>
              </a:spcAft>
              <a:buNone/>
            </a:pPr>
            <a:endParaRPr lang="en-US" altLang="ko-KR" sz="1400">
              <a:latin typeface="+mn-ea"/>
            </a:endParaRPr>
          </a:p>
          <a:p>
            <a:pPr marL="0" indent="0">
              <a:spcBef>
                <a:spcPts val="0"/>
              </a:spcBef>
              <a:spcAft>
                <a:spcPts val="600"/>
              </a:spcAft>
              <a:buNone/>
            </a:pPr>
            <a:r>
              <a:rPr lang="en-US" altLang="ko-KR" sz="1200">
                <a:latin typeface="+mn-ea"/>
              </a:rPr>
              <a:t>It is noteworthy</a:t>
            </a:r>
            <a:r>
              <a:rPr lang="ko-KR" altLang="en-US" sz="1200">
                <a:latin typeface="+mn-ea"/>
              </a:rPr>
              <a:t>주목할만한</a:t>
            </a:r>
            <a:r>
              <a:rPr lang="en-US" altLang="ko-KR" sz="1200">
                <a:latin typeface="+mn-ea"/>
              </a:rPr>
              <a:t> that the Recall-to-IoU metric is just loosely related to the ultimate</a:t>
            </a:r>
            <a:r>
              <a:rPr lang="ko-KR" altLang="en-US" sz="1200">
                <a:latin typeface="+mn-ea"/>
              </a:rPr>
              <a:t>최종</a:t>
            </a:r>
            <a:r>
              <a:rPr lang="en-US" altLang="ko-KR" sz="1200">
                <a:latin typeface="+mn-ea"/>
              </a:rPr>
              <a:t> detection accuracy. </a:t>
            </a:r>
          </a:p>
          <a:p>
            <a:pPr marL="0" indent="0">
              <a:spcBef>
                <a:spcPts val="0"/>
              </a:spcBef>
              <a:spcAft>
                <a:spcPts val="600"/>
              </a:spcAft>
              <a:buNone/>
            </a:pPr>
            <a:r>
              <a:rPr lang="en-US" altLang="ko-KR" sz="1200">
                <a:latin typeface="+mn-ea"/>
              </a:rPr>
              <a:t>It is more appropriate</a:t>
            </a:r>
            <a:r>
              <a:rPr lang="ko-KR" altLang="en-US" sz="1200">
                <a:latin typeface="+mn-ea"/>
              </a:rPr>
              <a:t>적절한</a:t>
            </a:r>
            <a:r>
              <a:rPr lang="en-US" altLang="ko-KR" sz="1200">
                <a:latin typeface="+mn-ea"/>
              </a:rPr>
              <a:t> to use this metric to diagnose</a:t>
            </a:r>
            <a:r>
              <a:rPr lang="ko-KR" altLang="en-US" sz="1200">
                <a:latin typeface="+mn-ea"/>
              </a:rPr>
              <a:t>진단</a:t>
            </a:r>
            <a:r>
              <a:rPr lang="en-US" altLang="ko-KR" sz="1200">
                <a:latin typeface="+mn-ea"/>
              </a:rPr>
              <a:t> the proposal method than to evaluate it.</a:t>
            </a:r>
          </a:p>
          <a:p>
            <a:pPr marL="0" indent="0">
              <a:spcBef>
                <a:spcPts val="0"/>
              </a:spcBef>
              <a:spcAft>
                <a:spcPts val="600"/>
              </a:spcAft>
              <a:buNone/>
            </a:pPr>
            <a:r>
              <a:rPr lang="ko-KR" altLang="en-US" sz="1400">
                <a:latin typeface="+mn-ea"/>
              </a:rPr>
              <a:t>리콜 대 </a:t>
            </a:r>
            <a:r>
              <a:rPr lang="en-US" altLang="ko-KR" sz="1400">
                <a:latin typeface="+mn-ea"/>
              </a:rPr>
              <a:t>IoU </a:t>
            </a:r>
            <a:r>
              <a:rPr lang="ko-KR" altLang="en-US" sz="1400">
                <a:latin typeface="+mn-ea"/>
              </a:rPr>
              <a:t>지표가 최종적인 탐지 정확도와는 느슨한 연관성이 있음을 지적하며</a:t>
            </a:r>
            <a:r>
              <a:rPr lang="en-US" altLang="ko-KR" sz="1400">
                <a:latin typeface="+mn-ea"/>
              </a:rPr>
              <a:t>, </a:t>
            </a:r>
          </a:p>
          <a:p>
            <a:pPr marL="0" indent="0">
              <a:spcBef>
                <a:spcPts val="0"/>
              </a:spcBef>
              <a:spcAft>
                <a:spcPts val="600"/>
              </a:spcAft>
              <a:buNone/>
            </a:pPr>
            <a:r>
              <a:rPr lang="ko-KR" altLang="en-US" sz="1400">
                <a:latin typeface="+mn-ea"/>
              </a:rPr>
              <a:t>이 지표로 </a:t>
            </a:r>
            <a:r>
              <a:rPr lang="en-US" altLang="ko-KR" sz="1400">
                <a:latin typeface="+mn-ea"/>
              </a:rPr>
              <a:t>proposal method </a:t>
            </a:r>
            <a:r>
              <a:rPr lang="ko-KR" altLang="en-US" sz="1400">
                <a:latin typeface="+mn-ea"/>
              </a:rPr>
              <a:t>제안 방법을 평가하기보다는 </a:t>
            </a:r>
            <a:r>
              <a:rPr lang="en-US" altLang="ko-KR" sz="1400">
                <a:latin typeface="+mn-ea"/>
              </a:rPr>
              <a:t>/</a:t>
            </a:r>
            <a:r>
              <a:rPr lang="ko-KR" altLang="en-US" sz="1400">
                <a:latin typeface="+mn-ea"/>
              </a:rPr>
              <a:t> </a:t>
            </a:r>
            <a:r>
              <a:rPr lang="en-US" altLang="ko-KR" sz="1400">
                <a:latin typeface="+mn-ea"/>
              </a:rPr>
              <a:t>diagnose</a:t>
            </a:r>
            <a:r>
              <a:rPr lang="ko-KR" altLang="en-US" sz="1400">
                <a:latin typeface="+mn-ea"/>
              </a:rPr>
              <a:t>진단하는 데 더 적절함</a:t>
            </a:r>
            <a:endParaRPr lang="en-US" altLang="ko-KR" sz="1400">
              <a:latin typeface="+mn-ea"/>
            </a:endParaRPr>
          </a:p>
          <a:p>
            <a:pPr marL="0" indent="0">
              <a:spcBef>
                <a:spcPts val="0"/>
              </a:spcBef>
              <a:spcAft>
                <a:spcPts val="600"/>
              </a:spcAft>
              <a:buNone/>
            </a:pPr>
            <a:endParaRPr lang="en-US" altLang="ko-KR" sz="700">
              <a:latin typeface="+mn-ea"/>
            </a:endParaRPr>
          </a:p>
          <a:p>
            <a:pPr marL="0" indent="0">
              <a:spcAft>
                <a:spcPts val="600"/>
              </a:spcAft>
              <a:buNone/>
            </a:pPr>
            <a:r>
              <a:rPr lang="en-US" altLang="ko-KR" sz="1400">
                <a:latin typeface="+mn-ea"/>
              </a:rPr>
              <a:t>loosely relate</a:t>
            </a:r>
            <a:r>
              <a:rPr lang="ko-KR" altLang="en-US" sz="1400">
                <a:latin typeface="+mn-ea"/>
              </a:rPr>
              <a:t>느슨한 연관</a:t>
            </a:r>
            <a:r>
              <a:rPr lang="en-US" altLang="ko-KR" sz="1400">
                <a:latin typeface="+mn-ea"/>
              </a:rPr>
              <a:t>? -&gt; </a:t>
            </a:r>
            <a:r>
              <a:rPr lang="ko-KR" altLang="en-US" sz="1400">
                <a:latin typeface="+mn-ea"/>
              </a:rPr>
              <a:t>어느 정도 관련성은 있으나 이 관계가 원인과 결과를 명확하게 설명하진 못함</a:t>
            </a:r>
            <a:endParaRPr lang="en-US" altLang="ko-KR" sz="1400">
              <a:latin typeface="+mn-ea"/>
            </a:endParaRPr>
          </a:p>
          <a:p>
            <a:pPr marL="0" indent="0">
              <a:spcAft>
                <a:spcPts val="600"/>
              </a:spcAft>
              <a:buNone/>
            </a:pPr>
            <a:endParaRPr lang="en-US" altLang="ko-KR" sz="700">
              <a:latin typeface="+mn-ea"/>
            </a:endParaRPr>
          </a:p>
          <a:p>
            <a:pPr marL="0" indent="0">
              <a:spcAft>
                <a:spcPts val="600"/>
              </a:spcAft>
              <a:buNone/>
            </a:pPr>
            <a:r>
              <a:rPr lang="ko-KR" altLang="en-US" sz="1200">
                <a:latin typeface="+mn-ea"/>
              </a:rPr>
              <a:t>제안 방법을 </a:t>
            </a:r>
            <a:r>
              <a:rPr lang="en-US" altLang="ko-KR" sz="1200">
                <a:latin typeface="+mn-ea"/>
              </a:rPr>
              <a:t>“</a:t>
            </a:r>
            <a:r>
              <a:rPr lang="ko-KR" altLang="en-US" sz="1200">
                <a:latin typeface="+mn-ea"/>
              </a:rPr>
              <a:t>진단</a:t>
            </a:r>
            <a:r>
              <a:rPr lang="en-US" altLang="ko-KR" sz="1200">
                <a:latin typeface="+mn-ea"/>
              </a:rPr>
              <a:t>”</a:t>
            </a:r>
            <a:r>
              <a:rPr lang="ko-KR" altLang="en-US" sz="1200">
                <a:latin typeface="+mn-ea"/>
              </a:rPr>
              <a:t> </a:t>
            </a:r>
            <a:r>
              <a:rPr lang="en-US" altLang="ko-KR" sz="1200">
                <a:latin typeface="+mn-ea"/>
              </a:rPr>
              <a:t>? -&gt; </a:t>
            </a:r>
            <a:r>
              <a:rPr lang="ko-KR" altLang="en-US" sz="1200">
                <a:latin typeface="+mn-ea"/>
              </a:rPr>
              <a:t>해당 방법이 얼마나 잘 작동하는지</a:t>
            </a:r>
            <a:r>
              <a:rPr lang="en-US" altLang="ko-KR" sz="1200">
                <a:latin typeface="+mn-ea"/>
              </a:rPr>
              <a:t>, </a:t>
            </a:r>
            <a:r>
              <a:rPr lang="ko-KR" altLang="en-US" sz="1200">
                <a:latin typeface="+mn-ea"/>
              </a:rPr>
              <a:t>즉 </a:t>
            </a:r>
            <a:r>
              <a:rPr lang="en-US" altLang="ko-KR" sz="1200">
                <a:latin typeface="+mn-ea"/>
              </a:rPr>
              <a:t>region proposal</a:t>
            </a:r>
            <a:r>
              <a:rPr lang="ko-KR" altLang="en-US" sz="1200">
                <a:latin typeface="+mn-ea"/>
              </a:rPr>
              <a:t>이 실제 객체와 얼마나 잘 일치하는지를 파악하는 데 사용한다는 의미</a:t>
            </a:r>
            <a:endParaRPr lang="en-US" altLang="ko-KR" sz="1200">
              <a:latin typeface="+mn-ea"/>
            </a:endParaRPr>
          </a:p>
          <a:p>
            <a:pPr marL="0" indent="0">
              <a:spcAft>
                <a:spcPts val="600"/>
              </a:spcAft>
              <a:buNone/>
            </a:pPr>
            <a:r>
              <a:rPr lang="ko-KR" altLang="en-US" sz="1200">
                <a:latin typeface="+mn-ea"/>
              </a:rPr>
              <a:t>제안 방법의 효율성을 평가하는 것보다</a:t>
            </a:r>
            <a:r>
              <a:rPr lang="en-US" altLang="ko-KR" sz="1200">
                <a:latin typeface="+mn-ea"/>
              </a:rPr>
              <a:t>, </a:t>
            </a:r>
            <a:r>
              <a:rPr lang="ko-KR" altLang="en-US" sz="1200">
                <a:latin typeface="+mn-ea"/>
              </a:rPr>
              <a:t>그 방법이 실제로 유용한 결과를 얼마나 잘 생성하는지를 이해하는 데 더 중점을 둠</a:t>
            </a:r>
            <a:endParaRPr lang="en-US" altLang="ko-KR" sz="1200">
              <a:latin typeface="+mn-ea"/>
            </a:endParaRPr>
          </a:p>
          <a:p>
            <a:pPr marL="0" indent="0">
              <a:spcAft>
                <a:spcPts val="600"/>
              </a:spcAft>
              <a:buNone/>
            </a:pPr>
            <a:r>
              <a:rPr lang="ko-KR" altLang="en-US" sz="1200">
                <a:latin typeface="+mn-ea"/>
              </a:rPr>
              <a:t>다시 말해</a:t>
            </a:r>
            <a:r>
              <a:rPr lang="en-US" altLang="ko-KR" sz="1200">
                <a:latin typeface="+mn-ea"/>
              </a:rPr>
              <a:t>, </a:t>
            </a:r>
            <a:r>
              <a:rPr lang="ko-KR" altLang="en-US" sz="1200">
                <a:latin typeface="+mn-ea"/>
              </a:rPr>
              <a:t>최종적인 탐지 정확도</a:t>
            </a:r>
            <a:r>
              <a:rPr lang="en-US" altLang="ko-KR" sz="1200">
                <a:latin typeface="+mn-ea"/>
              </a:rPr>
              <a:t>(</a:t>
            </a:r>
            <a:r>
              <a:rPr lang="ko-KR" altLang="en-US" sz="1200">
                <a:latin typeface="+mn-ea"/>
              </a:rPr>
              <a:t>어떤 객체가 실제로 탐지되었는지의 정확성</a:t>
            </a:r>
            <a:r>
              <a:rPr lang="en-US" altLang="ko-KR" sz="1200">
                <a:latin typeface="+mn-ea"/>
              </a:rPr>
              <a:t>)</a:t>
            </a:r>
            <a:r>
              <a:rPr lang="ko-KR" altLang="en-US" sz="1200">
                <a:latin typeface="+mn-ea"/>
              </a:rPr>
              <a:t>를 측정하는 것이 아니라</a:t>
            </a:r>
            <a:r>
              <a:rPr lang="en-US" altLang="ko-KR" sz="1200">
                <a:latin typeface="+mn-ea"/>
              </a:rPr>
              <a:t>, </a:t>
            </a:r>
            <a:r>
              <a:rPr lang="ko-KR" altLang="en-US" sz="1200">
                <a:latin typeface="+mn-ea"/>
              </a:rPr>
              <a:t>제안 방법이 얼마나 잠재적으로 유용한 </a:t>
            </a:r>
            <a:r>
              <a:rPr lang="en-US" altLang="ko-KR" sz="1200">
                <a:latin typeface="+mn-ea"/>
              </a:rPr>
              <a:t>region proposal</a:t>
            </a:r>
            <a:r>
              <a:rPr lang="ko-KR" altLang="en-US" sz="1200">
                <a:latin typeface="+mn-ea"/>
              </a:rPr>
              <a:t>을 생성하는지를 확인하는 데 사용한다는 것</a:t>
            </a:r>
            <a:endParaRPr lang="en-US" altLang="ko-KR" sz="1200">
              <a:latin typeface="+mn-ea"/>
            </a:endParaRPr>
          </a:p>
          <a:p>
            <a:pPr marL="0" indent="0">
              <a:spcAft>
                <a:spcPts val="600"/>
              </a:spcAft>
              <a:buNone/>
            </a:pPr>
            <a:endParaRPr lang="ko-KR" altLang="en-US" sz="1400">
              <a:latin typeface="+mn-ea"/>
            </a:endParaRPr>
          </a:p>
        </p:txBody>
      </p:sp>
      <p:sp>
        <p:nvSpPr>
          <p:cNvPr id="3" name="제목 2">
            <a:extLst>
              <a:ext uri="{FF2B5EF4-FFF2-40B4-BE49-F238E27FC236}">
                <a16:creationId xmlns:a16="http://schemas.microsoft.com/office/drawing/2014/main" id="{61740CD9-ABCB-CD95-2D08-8B392EB59529}"/>
              </a:ext>
            </a:extLst>
          </p:cNvPr>
          <p:cNvSpPr>
            <a:spLocks noGrp="1"/>
          </p:cNvSpPr>
          <p:nvPr>
            <p:ph type="title"/>
          </p:nvPr>
        </p:nvSpPr>
        <p:spPr/>
        <p:txBody>
          <a:bodyPr/>
          <a:lstStyle/>
          <a:p>
            <a:r>
              <a:rPr lang="en-US" altLang="ko-KR">
                <a:latin typeface="PT Serif" panose="020A0603040505020204" pitchFamily="18" charset="0"/>
              </a:rPr>
              <a:t>Analysis of Recall-to-IoU</a:t>
            </a:r>
            <a:endParaRPr lang="ko-KR" altLang="en-US">
              <a:latin typeface="PT Serif" panose="020A0603040505020204" pitchFamily="18" charset="0"/>
            </a:endParaRPr>
          </a:p>
        </p:txBody>
      </p:sp>
      <p:pic>
        <p:nvPicPr>
          <p:cNvPr id="5" name="그림 4" descr="폰트, 텍스트, 라인, 화이트이(가) 표시된 사진&#10;&#10;자동 생성된 설명">
            <a:extLst>
              <a:ext uri="{FF2B5EF4-FFF2-40B4-BE49-F238E27FC236}">
                <a16:creationId xmlns:a16="http://schemas.microsoft.com/office/drawing/2014/main" id="{ADD41F62-C693-4DF1-BE41-6520FD3E8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05" y="1628800"/>
            <a:ext cx="3415519" cy="499136"/>
          </a:xfrm>
          <a:prstGeom prst="rect">
            <a:avLst/>
          </a:prstGeom>
        </p:spPr>
      </p:pic>
    </p:spTree>
    <p:extLst>
      <p:ext uri="{BB962C8B-B14F-4D97-AF65-F5344CB8AC3E}">
        <p14:creationId xmlns:p14="http://schemas.microsoft.com/office/powerpoint/2010/main" val="1649690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126B1E1E-48F1-5BE7-D317-E31179C4DED1}"/>
              </a:ext>
            </a:extLst>
          </p:cNvPr>
          <p:cNvSpPr>
            <a:spLocks noGrp="1"/>
          </p:cNvSpPr>
          <p:nvPr>
            <p:ph type="body" sz="quarter" idx="10"/>
          </p:nvPr>
        </p:nvSpPr>
        <p:spPr>
          <a:xfrm>
            <a:off x="321183" y="1196752"/>
            <a:ext cx="8501633" cy="4643438"/>
          </a:xfrm>
        </p:spPr>
        <p:txBody>
          <a:bodyPr/>
          <a:lstStyle/>
          <a:p>
            <a:pPr marL="0" indent="0">
              <a:buNone/>
            </a:pPr>
            <a:r>
              <a:rPr lang="en-US" altLang="ko-KR" sz="1200"/>
              <a:t>State-of-the-art object detection networks depend on region proposal algorithms to hypothesize object locations.  </a:t>
            </a:r>
          </a:p>
          <a:p>
            <a:pPr marL="0" indent="0">
              <a:buNone/>
            </a:pPr>
            <a:r>
              <a:rPr lang="ko-KR" altLang="en-US" sz="1200"/>
              <a:t>최첨단 객체 탐지 네트워크는 객체 위치를 가정하기 위해 영역 제안 알고리즘에 의존</a:t>
            </a:r>
            <a:endParaRPr lang="en-US" altLang="ko-KR" sz="1200"/>
          </a:p>
          <a:p>
            <a:pPr marL="0" indent="0">
              <a:buNone/>
            </a:pPr>
            <a:endParaRPr lang="en-US" altLang="ko-KR" sz="1200"/>
          </a:p>
          <a:p>
            <a:pPr marL="0" indent="0">
              <a:buNone/>
            </a:pPr>
            <a:r>
              <a:rPr lang="en-US" altLang="ko-KR" sz="1200"/>
              <a:t>Advances like SPPnet and Fast R-CNN have reduced the running time of these detection networks, exposing region proposal computation as a bottleneck. </a:t>
            </a:r>
          </a:p>
          <a:p>
            <a:pPr marL="0" indent="0">
              <a:buNone/>
            </a:pPr>
            <a:r>
              <a:rPr lang="en-US" altLang="ko-KR" sz="1200"/>
              <a:t>SPPnet</a:t>
            </a:r>
            <a:r>
              <a:rPr lang="ko-KR" altLang="en-US" sz="1200"/>
              <a:t>과 </a:t>
            </a:r>
            <a:r>
              <a:rPr lang="en-US" altLang="ko-KR" sz="1200"/>
              <a:t>Fast R-CNN</a:t>
            </a:r>
            <a:r>
              <a:rPr lang="ko-KR" altLang="en-US" sz="1200"/>
              <a:t>과 같은 발전은 이러한 탐지 네트워크의 실행 시간을 단축시켰으며</a:t>
            </a:r>
            <a:r>
              <a:rPr lang="en-US" altLang="ko-KR" sz="1200"/>
              <a:t>, </a:t>
            </a:r>
          </a:p>
          <a:p>
            <a:pPr marL="0" indent="0">
              <a:buNone/>
            </a:pPr>
            <a:r>
              <a:rPr lang="ko-KR" altLang="en-US" sz="1200"/>
              <a:t>결과적으로 </a:t>
            </a:r>
            <a:r>
              <a:rPr lang="en-US" altLang="ko-KR" sz="1200"/>
              <a:t>region proposal</a:t>
            </a:r>
            <a:r>
              <a:rPr lang="ko-KR" altLang="en-US" sz="1200"/>
              <a:t>영역 제안 계산이 병목 현상으로 드러났음</a:t>
            </a:r>
            <a:r>
              <a:rPr lang="en-US" altLang="ko-KR" sz="1200"/>
              <a:t>=</a:t>
            </a:r>
          </a:p>
          <a:p>
            <a:pPr marL="0" indent="0">
              <a:buNone/>
            </a:pPr>
            <a:r>
              <a:rPr lang="en-US" altLang="ko-KR" sz="1400" b="1"/>
              <a:t>: region proposal</a:t>
            </a:r>
            <a:r>
              <a:rPr lang="ko-KR" altLang="en-US" sz="1400" b="1"/>
              <a:t>에서 시간 너무 많이 걸림</a:t>
            </a:r>
            <a:endParaRPr lang="en-US" altLang="ko-KR" sz="1400" b="1"/>
          </a:p>
          <a:p>
            <a:pPr marL="0" indent="0">
              <a:buNone/>
            </a:pPr>
            <a:endParaRPr lang="en-US" altLang="ko-KR" sz="1400"/>
          </a:p>
          <a:p>
            <a:pPr marL="0" indent="0">
              <a:buNone/>
            </a:pPr>
            <a:r>
              <a:rPr lang="en-US" altLang="ko-KR" sz="1400" b="1"/>
              <a:t>RPN : Region Proposal Network </a:t>
            </a:r>
            <a:r>
              <a:rPr lang="ko-KR" altLang="en-US" sz="1400" b="1"/>
              <a:t>제안</a:t>
            </a:r>
            <a:r>
              <a:rPr lang="en-US" altLang="ko-KR" sz="1400" b="1"/>
              <a:t>, full-image</a:t>
            </a:r>
            <a:r>
              <a:rPr lang="ko-KR" altLang="en-US" sz="1400" b="1"/>
              <a:t>의 합성곱 특징을 </a:t>
            </a:r>
            <a:r>
              <a:rPr lang="en-US" altLang="ko-KR" sz="1400" b="1"/>
              <a:t>detection network</a:t>
            </a:r>
            <a:r>
              <a:rPr lang="ko-KR" altLang="en-US" sz="1400" b="1"/>
              <a:t>와 공유</a:t>
            </a:r>
            <a:r>
              <a:rPr lang="en-US" altLang="ko-KR" sz="1400" b="1"/>
              <a:t>, </a:t>
            </a:r>
          </a:p>
          <a:p>
            <a:pPr marL="0" indent="0">
              <a:buNone/>
            </a:pPr>
            <a:r>
              <a:rPr lang="en-US" altLang="ko-KR" sz="1400" b="1"/>
              <a:t>cost-free region proposals - region proposals</a:t>
            </a:r>
            <a:r>
              <a:rPr lang="ko-KR" altLang="en-US" sz="1400" b="1"/>
              <a:t>의 계산비용</a:t>
            </a:r>
            <a:r>
              <a:rPr lang="en-US" altLang="ko-KR" sz="1400" b="1"/>
              <a:t>/</a:t>
            </a:r>
            <a:r>
              <a:rPr lang="ko-KR" altLang="en-US" sz="1400" b="1"/>
              <a:t>시간 거의 해결</a:t>
            </a:r>
            <a:endParaRPr lang="en-US" altLang="ko-KR" sz="1400" b="1"/>
          </a:p>
          <a:p>
            <a:pPr marL="0" indent="0">
              <a:buNone/>
            </a:pPr>
            <a:endParaRPr lang="en-US" altLang="ko-KR" sz="1400"/>
          </a:p>
          <a:p>
            <a:pPr marL="0" indent="0">
              <a:buNone/>
            </a:pPr>
            <a:r>
              <a:rPr lang="en-US" altLang="ko-KR" sz="1200"/>
              <a:t>An RPN is a fully convolutional network that simultaneously predicts object bounds and objectness scores at each position. </a:t>
            </a:r>
          </a:p>
          <a:p>
            <a:pPr marL="0" indent="0">
              <a:buNone/>
            </a:pPr>
            <a:r>
              <a:rPr lang="en-US" altLang="ko-KR" sz="1200"/>
              <a:t>RPN</a:t>
            </a:r>
            <a:r>
              <a:rPr lang="ko-KR" altLang="en-US" sz="1200"/>
              <a:t>은 각 위치에서 </a:t>
            </a:r>
            <a:r>
              <a:rPr lang="ko-KR" altLang="en-US" sz="1400" b="1"/>
              <a:t>객체 경계와 객체성</a:t>
            </a:r>
            <a:r>
              <a:rPr lang="en-US" altLang="ko-KR" sz="1400" b="1"/>
              <a:t>(</a:t>
            </a:r>
            <a:r>
              <a:rPr lang="ko-KR" altLang="en-US" sz="1400" b="1"/>
              <a:t>객체인지 아닌지</a:t>
            </a:r>
            <a:r>
              <a:rPr lang="en-US" altLang="ko-KR" sz="1400" b="1"/>
              <a:t>)</a:t>
            </a:r>
            <a:r>
              <a:rPr lang="ko-KR" altLang="en-US" sz="1400" b="1"/>
              <a:t> 점수를 동시에 예측</a:t>
            </a:r>
            <a:r>
              <a:rPr lang="ko-KR" altLang="en-US" sz="1200"/>
              <a:t>하는 완전 컨볼루션 네트워크</a:t>
            </a:r>
            <a:endParaRPr lang="en-US" altLang="ko-KR" sz="1400"/>
          </a:p>
          <a:p>
            <a:pPr marL="0" indent="0">
              <a:buNone/>
            </a:pPr>
            <a:endParaRPr lang="en-US" altLang="ko-KR" sz="1400"/>
          </a:p>
          <a:p>
            <a:pPr marL="0" indent="0">
              <a:buNone/>
            </a:pPr>
            <a:r>
              <a:rPr lang="en-US" altLang="ko-KR" sz="1200"/>
              <a:t>The RPN is trained end-to-end to generate high-quality region proposals, which are used by Fast R-CNN for detection. </a:t>
            </a:r>
          </a:p>
          <a:p>
            <a:pPr marL="0" indent="0">
              <a:buNone/>
            </a:pPr>
            <a:r>
              <a:rPr lang="en-US" altLang="ko-KR" sz="1400" b="1"/>
              <a:t>RPN</a:t>
            </a:r>
            <a:r>
              <a:rPr lang="ko-KR" altLang="en-US" sz="1400" b="1"/>
              <a:t>은</a:t>
            </a:r>
            <a:r>
              <a:rPr lang="en-US" altLang="ko-KR" sz="1400" b="1"/>
              <a:t> </a:t>
            </a:r>
            <a:r>
              <a:rPr lang="ko-KR" altLang="en-US" sz="1400" b="1"/>
              <a:t>종단간 학습 통해 고품질의 </a:t>
            </a:r>
            <a:r>
              <a:rPr lang="en-US" altLang="ko-KR" sz="1400" b="1"/>
              <a:t>region proposals</a:t>
            </a:r>
            <a:r>
              <a:rPr lang="ko-KR" altLang="en-US" sz="1400" b="1"/>
              <a:t>영역 제안 생성</a:t>
            </a:r>
            <a:endParaRPr lang="en-US" altLang="ko-KR" sz="1400" b="1"/>
          </a:p>
          <a:p>
            <a:pPr marL="0" indent="0">
              <a:buNone/>
            </a:pPr>
            <a:endParaRPr lang="en-US" altLang="ko-KR" sz="1400" b="1"/>
          </a:p>
        </p:txBody>
      </p:sp>
      <p:sp>
        <p:nvSpPr>
          <p:cNvPr id="3" name="제목 2">
            <a:extLst>
              <a:ext uri="{FF2B5EF4-FFF2-40B4-BE49-F238E27FC236}">
                <a16:creationId xmlns:a16="http://schemas.microsoft.com/office/drawing/2014/main" id="{CD3B420B-AE34-2B8B-2102-28A37EE4051C}"/>
              </a:ext>
            </a:extLst>
          </p:cNvPr>
          <p:cNvSpPr>
            <a:spLocks noGrp="1"/>
          </p:cNvSpPr>
          <p:nvPr>
            <p:ph type="title"/>
          </p:nvPr>
        </p:nvSpPr>
        <p:spPr/>
        <p:txBody>
          <a:bodyPr/>
          <a:lstStyle/>
          <a:p>
            <a:r>
              <a:rPr lang="en-US" altLang="ko-KR" i="0">
                <a:solidFill>
                  <a:srgbClr val="212529"/>
                </a:solidFill>
                <a:effectLst/>
                <a:latin typeface="PT Serif" panose="020A0603040505020204" pitchFamily="18" charset="0"/>
                <a:ea typeface="+mn-ea"/>
                <a:cs typeface="Aldhabi" panose="020F0502020204030204" pitchFamily="2" charset="-78"/>
              </a:rPr>
              <a:t>Abstract</a:t>
            </a:r>
            <a:br>
              <a:rPr lang="ko-KR" altLang="en-US" i="0">
                <a:solidFill>
                  <a:srgbClr val="212529"/>
                </a:solidFill>
                <a:effectLst/>
                <a:latin typeface="-apple-system"/>
              </a:rPr>
            </a:br>
            <a:endParaRPr lang="ko-KR" altLang="en-US"/>
          </a:p>
        </p:txBody>
      </p:sp>
    </p:spTree>
    <p:extLst>
      <p:ext uri="{BB962C8B-B14F-4D97-AF65-F5344CB8AC3E}">
        <p14:creationId xmlns:p14="http://schemas.microsoft.com/office/powerpoint/2010/main" val="20399361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D8F4452-8232-F0EF-6E17-0600AE73A8A0}"/>
              </a:ext>
            </a:extLst>
          </p:cNvPr>
          <p:cNvSpPr>
            <a:spLocks noGrp="1"/>
          </p:cNvSpPr>
          <p:nvPr>
            <p:ph type="body" sz="quarter" idx="10"/>
          </p:nvPr>
        </p:nvSpPr>
        <p:spPr>
          <a:xfrm>
            <a:off x="107504" y="2818010"/>
            <a:ext cx="9001000" cy="3059262"/>
          </a:xfrm>
        </p:spPr>
        <p:txBody>
          <a:bodyPr/>
          <a:lstStyle/>
          <a:p>
            <a:pPr marL="0" indent="0">
              <a:spcAft>
                <a:spcPts val="600"/>
              </a:spcAft>
              <a:buNone/>
            </a:pPr>
            <a:r>
              <a:rPr lang="en-US" altLang="ko-KR" sz="1200">
                <a:latin typeface="+mn-ea"/>
              </a:rPr>
              <a:t>In Figure 4, we show the results of using 300, 1000, and 2000 proposals. We compare with SS and EB, and the N proposals are the top-N ranked ones based on the confidence generated by these methods.</a:t>
            </a:r>
          </a:p>
          <a:p>
            <a:pPr marL="0" indent="0">
              <a:spcAft>
                <a:spcPts val="600"/>
              </a:spcAft>
              <a:buNone/>
            </a:pPr>
            <a:r>
              <a:rPr lang="en-US" altLang="ko-KR" sz="1200">
                <a:latin typeface="+mn-ea"/>
              </a:rPr>
              <a:t>300, 1000, 2000</a:t>
            </a:r>
            <a:r>
              <a:rPr lang="ko-KR" altLang="en-US" sz="1200">
                <a:latin typeface="+mn-ea"/>
              </a:rPr>
              <a:t>개의 제안을 사용한 결과를 그림 </a:t>
            </a:r>
            <a:r>
              <a:rPr lang="en-US" altLang="ko-KR" sz="1200">
                <a:latin typeface="+mn-ea"/>
              </a:rPr>
              <a:t>4</a:t>
            </a:r>
            <a:r>
              <a:rPr lang="ko-KR" altLang="en-US" sz="1200">
                <a:latin typeface="+mn-ea"/>
              </a:rPr>
              <a:t>에 나타내고 있으며</a:t>
            </a:r>
            <a:r>
              <a:rPr lang="en-US" altLang="ko-KR" sz="1200">
                <a:latin typeface="+mn-ea"/>
              </a:rPr>
              <a:t>, Selective Search(SS)</a:t>
            </a:r>
            <a:r>
              <a:rPr lang="ko-KR" altLang="en-US" sz="1200">
                <a:latin typeface="+mn-ea"/>
              </a:rPr>
              <a:t>와 </a:t>
            </a:r>
            <a:r>
              <a:rPr lang="en-US" altLang="ko-KR" sz="1200">
                <a:latin typeface="+mn-ea"/>
              </a:rPr>
              <a:t>EdgeBoxes(EB) </a:t>
            </a:r>
            <a:r>
              <a:rPr lang="ko-KR" altLang="en-US" sz="1200">
                <a:latin typeface="+mn-ea"/>
              </a:rPr>
              <a:t>방법과 비교</a:t>
            </a:r>
          </a:p>
          <a:p>
            <a:pPr marL="0" indent="0">
              <a:spcAft>
                <a:spcPts val="600"/>
              </a:spcAft>
              <a:buNone/>
            </a:pPr>
            <a:endParaRPr lang="en-US" altLang="ko-KR" sz="600">
              <a:latin typeface="+mn-ea"/>
            </a:endParaRPr>
          </a:p>
          <a:p>
            <a:pPr marL="0" indent="0">
              <a:spcAft>
                <a:spcPts val="600"/>
              </a:spcAft>
              <a:buNone/>
            </a:pPr>
            <a:r>
              <a:rPr lang="en-US" altLang="ko-KR" sz="1200">
                <a:latin typeface="+mn-ea"/>
              </a:rPr>
              <a:t>The plots show that the RPN method behaves gracefully when the number of proposals drops from 2000 to 300. This explains why the RPN has a good ultimate detection mAP when using as few as 300 proposals. </a:t>
            </a:r>
          </a:p>
          <a:p>
            <a:pPr marL="0" indent="0">
              <a:spcAft>
                <a:spcPts val="600"/>
              </a:spcAft>
              <a:buNone/>
            </a:pPr>
            <a:r>
              <a:rPr lang="en-US" altLang="ko-KR" sz="1200">
                <a:latin typeface="+mn-ea"/>
              </a:rPr>
              <a:t>RPN </a:t>
            </a:r>
            <a:r>
              <a:rPr lang="ko-KR" altLang="en-US" sz="1200">
                <a:latin typeface="+mn-ea"/>
              </a:rPr>
              <a:t>방법은 제안의 수가 </a:t>
            </a:r>
            <a:r>
              <a:rPr lang="en-US" altLang="ko-KR" sz="1200">
                <a:latin typeface="+mn-ea"/>
              </a:rPr>
              <a:t>2000</a:t>
            </a:r>
            <a:r>
              <a:rPr lang="ko-KR" altLang="en-US" sz="1200">
                <a:latin typeface="+mn-ea"/>
              </a:rPr>
              <a:t>개에서 </a:t>
            </a:r>
            <a:r>
              <a:rPr lang="en-US" altLang="ko-KR" sz="1200">
                <a:latin typeface="+mn-ea"/>
              </a:rPr>
              <a:t>300</a:t>
            </a:r>
            <a:r>
              <a:rPr lang="ko-KR" altLang="en-US" sz="1200">
                <a:latin typeface="+mn-ea"/>
              </a:rPr>
              <a:t>개로 줄어들 때도 성능이 </a:t>
            </a:r>
            <a:r>
              <a:rPr lang="en-US" altLang="ko-KR" sz="1200">
                <a:latin typeface="+mn-ea"/>
              </a:rPr>
              <a:t>gracefully</a:t>
            </a:r>
            <a:r>
              <a:rPr lang="ko-KR" altLang="en-US" sz="1200">
                <a:latin typeface="+mn-ea"/>
              </a:rPr>
              <a:t>우아하게 유지되는 것을 보여주며</a:t>
            </a:r>
            <a:r>
              <a:rPr lang="en-US" altLang="ko-KR" sz="1200">
                <a:latin typeface="+mn-ea"/>
              </a:rPr>
              <a:t>, </a:t>
            </a:r>
            <a:r>
              <a:rPr lang="ko-KR" altLang="en-US" sz="1200">
                <a:latin typeface="+mn-ea"/>
              </a:rPr>
              <a:t>이는 </a:t>
            </a:r>
            <a:r>
              <a:rPr lang="en-US" altLang="ko-KR" sz="1200">
                <a:latin typeface="+mn-ea"/>
              </a:rPr>
              <a:t>RPN</a:t>
            </a:r>
            <a:r>
              <a:rPr lang="ko-KR" altLang="en-US" sz="1200">
                <a:latin typeface="+mn-ea"/>
              </a:rPr>
              <a:t>이 단지 </a:t>
            </a:r>
            <a:r>
              <a:rPr lang="en-US" altLang="ko-KR" sz="1200">
                <a:latin typeface="+mn-ea"/>
              </a:rPr>
              <a:t>300</a:t>
            </a:r>
            <a:r>
              <a:rPr lang="ko-KR" altLang="en-US" sz="1200">
                <a:latin typeface="+mn-ea"/>
              </a:rPr>
              <a:t>개의 제안을 사용했을 때에도 좋은 최종 탐지 </a:t>
            </a:r>
            <a:r>
              <a:rPr lang="en-US" altLang="ko-KR" sz="1200">
                <a:latin typeface="+mn-ea"/>
              </a:rPr>
              <a:t>mAP(mean Average Precision)</a:t>
            </a:r>
            <a:r>
              <a:rPr lang="ko-KR" altLang="en-US" sz="1200">
                <a:latin typeface="+mn-ea"/>
              </a:rPr>
              <a:t>를 얻을 수 있는 이유를 설명해 줌</a:t>
            </a:r>
            <a:r>
              <a:rPr lang="en-US" altLang="ko-KR" sz="1200">
                <a:latin typeface="+mn-ea"/>
              </a:rPr>
              <a:t>. </a:t>
            </a:r>
          </a:p>
          <a:p>
            <a:pPr marL="0" indent="0">
              <a:spcAft>
                <a:spcPts val="600"/>
              </a:spcAft>
              <a:buNone/>
            </a:pPr>
            <a:r>
              <a:rPr lang="ko-KR" altLang="en-US" sz="1400">
                <a:latin typeface="+mn-ea"/>
              </a:rPr>
              <a:t>이유 </a:t>
            </a:r>
            <a:r>
              <a:rPr lang="en-US" altLang="ko-KR" sz="1400">
                <a:latin typeface="+mn-ea"/>
              </a:rPr>
              <a:t>: </a:t>
            </a:r>
            <a:r>
              <a:rPr lang="ko-KR" altLang="en-US" sz="1400" b="1">
                <a:latin typeface="+mn-ea"/>
              </a:rPr>
              <a:t>고품질의 </a:t>
            </a:r>
            <a:r>
              <a:rPr lang="en-US" altLang="ko-KR" sz="1400" b="1">
                <a:latin typeface="+mn-ea"/>
              </a:rPr>
              <a:t>proposal</a:t>
            </a:r>
            <a:r>
              <a:rPr lang="ko-KR" altLang="en-US" sz="1400" b="1">
                <a:latin typeface="+mn-ea"/>
              </a:rPr>
              <a:t>제안을 생성하기 때문</a:t>
            </a:r>
            <a:endParaRPr lang="en-US" altLang="ko-KR" sz="1400" b="1">
              <a:latin typeface="+mn-ea"/>
            </a:endParaRPr>
          </a:p>
          <a:p>
            <a:pPr marL="0" indent="0">
              <a:spcAft>
                <a:spcPts val="600"/>
              </a:spcAft>
              <a:buNone/>
            </a:pPr>
            <a:r>
              <a:rPr lang="ko-KR" altLang="en-US" sz="1400">
                <a:latin typeface="+mn-ea"/>
              </a:rPr>
              <a:t>제안의 수가 </a:t>
            </a:r>
            <a:r>
              <a:rPr lang="en-US" altLang="ko-KR" sz="1400">
                <a:latin typeface="+mn-ea"/>
              </a:rPr>
              <a:t>300</a:t>
            </a:r>
            <a:r>
              <a:rPr lang="ko-KR" altLang="en-US" sz="1400">
                <a:latin typeface="+mn-ea"/>
              </a:rPr>
              <a:t>개로 줄어들었을 때에도</a:t>
            </a:r>
            <a:r>
              <a:rPr lang="en-US" altLang="ko-KR" sz="1400">
                <a:latin typeface="+mn-ea"/>
              </a:rPr>
              <a:t>, </a:t>
            </a:r>
            <a:r>
              <a:rPr lang="ko-KR" altLang="en-US" sz="1400">
                <a:latin typeface="+mn-ea"/>
              </a:rPr>
              <a:t>이 중 대부분이 실제 객체와 높은 </a:t>
            </a:r>
            <a:r>
              <a:rPr lang="en-US" altLang="ko-KR" sz="1400">
                <a:latin typeface="+mn-ea"/>
              </a:rPr>
              <a:t>IoU</a:t>
            </a:r>
            <a:r>
              <a:rPr lang="ko-KR" altLang="en-US" sz="1400">
                <a:latin typeface="+mn-ea"/>
              </a:rPr>
              <a:t>를 갖게 되므로</a:t>
            </a:r>
            <a:r>
              <a:rPr lang="en-US" altLang="ko-KR" sz="1400">
                <a:latin typeface="+mn-ea"/>
              </a:rPr>
              <a:t>, </a:t>
            </a:r>
            <a:r>
              <a:rPr lang="ko-KR" altLang="en-US" sz="1400">
                <a:latin typeface="+mn-ea"/>
              </a:rPr>
              <a:t>실제로 객체가 존재하는 지역을 놓치지 않고 잘 탐지할 수 있음</a:t>
            </a:r>
            <a:endParaRPr lang="en-US" altLang="ko-KR" sz="1400">
              <a:latin typeface="+mn-ea"/>
            </a:endParaRPr>
          </a:p>
          <a:p>
            <a:pPr marL="0" indent="0">
              <a:spcAft>
                <a:spcPts val="600"/>
              </a:spcAft>
              <a:buNone/>
            </a:pPr>
            <a:r>
              <a:rPr lang="en-US" altLang="ko-KR" sz="1200">
                <a:latin typeface="+mn-ea"/>
              </a:rPr>
              <a:t>As we analyzed before, this property is mainly attributed to the cls term of the RPN. The recall of SS and EB drops more quickly than RPN when the proposals are fewer. </a:t>
            </a:r>
            <a:r>
              <a:rPr lang="ko-KR" altLang="en-US" sz="1200">
                <a:latin typeface="+mn-ea"/>
              </a:rPr>
              <a:t>이 능력은 이 </a:t>
            </a:r>
            <a:r>
              <a:rPr lang="en-US" altLang="ko-KR" sz="1200">
                <a:latin typeface="+mn-ea"/>
              </a:rPr>
              <a:t>'cls term', </a:t>
            </a:r>
            <a:r>
              <a:rPr lang="ko-KR" altLang="en-US" sz="1200">
                <a:latin typeface="+mn-ea"/>
              </a:rPr>
              <a:t>즉 분류 기능에 주로 기인</a:t>
            </a:r>
            <a:endParaRPr lang="en-US" altLang="ko-KR" sz="1200">
              <a:latin typeface="+mn-ea"/>
            </a:endParaRPr>
          </a:p>
          <a:p>
            <a:pPr marL="0" indent="0">
              <a:spcBef>
                <a:spcPts val="0"/>
              </a:spcBef>
              <a:spcAft>
                <a:spcPts val="200"/>
              </a:spcAft>
              <a:buNone/>
            </a:pPr>
            <a:r>
              <a:rPr lang="en-US" altLang="ko-KR" sz="1200">
                <a:latin typeface="+mn-ea"/>
              </a:rPr>
              <a:t>             </a:t>
            </a:r>
            <a:r>
              <a:rPr lang="ko-KR" altLang="en-US" sz="1200">
                <a:latin typeface="+mn-ea"/>
              </a:rPr>
              <a:t>이는 </a:t>
            </a:r>
            <a:r>
              <a:rPr lang="en-US" altLang="ko-KR" sz="1200">
                <a:latin typeface="+mn-ea"/>
              </a:rPr>
              <a:t>Selective Search(SS)</a:t>
            </a:r>
            <a:r>
              <a:rPr lang="ko-KR" altLang="en-US" sz="1200">
                <a:latin typeface="+mn-ea"/>
              </a:rPr>
              <a:t>와 </a:t>
            </a:r>
            <a:r>
              <a:rPr lang="en-US" altLang="ko-KR" sz="1200">
                <a:latin typeface="+mn-ea"/>
              </a:rPr>
              <a:t>EdgeBoxes(EB)</a:t>
            </a:r>
            <a:r>
              <a:rPr lang="ko-KR" altLang="en-US" sz="1200">
                <a:latin typeface="+mn-ea"/>
              </a:rPr>
              <a:t>와 같은 다른 제안 방법들이 제안의 수가 적을 때 리콜이 더 빠르게 </a:t>
            </a:r>
            <a:endParaRPr lang="en-US" altLang="ko-KR" sz="1200">
              <a:latin typeface="+mn-ea"/>
            </a:endParaRPr>
          </a:p>
          <a:p>
            <a:pPr marL="0" indent="0">
              <a:spcBef>
                <a:spcPts val="0"/>
              </a:spcBef>
              <a:spcAft>
                <a:spcPts val="200"/>
              </a:spcAft>
              <a:buNone/>
            </a:pPr>
            <a:r>
              <a:rPr lang="en-US" altLang="ko-KR" sz="1200">
                <a:latin typeface="+mn-ea"/>
              </a:rPr>
              <a:t>             </a:t>
            </a:r>
            <a:r>
              <a:rPr lang="ko-KR" altLang="en-US" sz="1200">
                <a:latin typeface="+mn-ea"/>
              </a:rPr>
              <a:t>감소하는 것과 대비되는데</a:t>
            </a:r>
            <a:r>
              <a:rPr lang="en-US" altLang="ko-KR" sz="1200">
                <a:latin typeface="+mn-ea"/>
              </a:rPr>
              <a:t>, </a:t>
            </a:r>
            <a:r>
              <a:rPr lang="ko-KR" altLang="en-US" sz="1200">
                <a:latin typeface="+mn-ea"/>
              </a:rPr>
              <a:t>이는 </a:t>
            </a:r>
            <a:r>
              <a:rPr lang="en-US" altLang="ko-KR" sz="1200">
                <a:latin typeface="+mn-ea"/>
              </a:rPr>
              <a:t>RPN</a:t>
            </a:r>
            <a:r>
              <a:rPr lang="ko-KR" altLang="en-US" sz="1200">
                <a:latin typeface="+mn-ea"/>
              </a:rPr>
              <a:t>이 상대적으로 더 효율적으로 고품질의 제안을 생성한다는 것을 시사</a:t>
            </a:r>
            <a:endParaRPr lang="en-US" altLang="ko-KR" sz="1200">
              <a:latin typeface="+mn-ea"/>
            </a:endParaRPr>
          </a:p>
          <a:p>
            <a:pPr marL="0" indent="0">
              <a:spcAft>
                <a:spcPts val="600"/>
              </a:spcAft>
              <a:buNone/>
            </a:pPr>
            <a:endParaRPr lang="ko-KR" altLang="en-US" sz="1400">
              <a:latin typeface="+mn-ea"/>
            </a:endParaRPr>
          </a:p>
        </p:txBody>
      </p:sp>
      <p:sp>
        <p:nvSpPr>
          <p:cNvPr id="3" name="제목 2">
            <a:extLst>
              <a:ext uri="{FF2B5EF4-FFF2-40B4-BE49-F238E27FC236}">
                <a16:creationId xmlns:a16="http://schemas.microsoft.com/office/drawing/2014/main" id="{61740CD9-ABCB-CD95-2D08-8B392EB59529}"/>
              </a:ext>
            </a:extLst>
          </p:cNvPr>
          <p:cNvSpPr>
            <a:spLocks noGrp="1"/>
          </p:cNvSpPr>
          <p:nvPr>
            <p:ph type="title"/>
          </p:nvPr>
        </p:nvSpPr>
        <p:spPr/>
        <p:txBody>
          <a:bodyPr/>
          <a:lstStyle/>
          <a:p>
            <a:r>
              <a:rPr lang="en-US" altLang="ko-KR">
                <a:latin typeface="PT Serif" panose="020A0603040505020204" pitchFamily="18" charset="0"/>
              </a:rPr>
              <a:t>Analysis of Recall-to-IoU</a:t>
            </a:r>
            <a:endParaRPr lang="ko-KR" altLang="en-US">
              <a:latin typeface="PT Serif" panose="020A0603040505020204" pitchFamily="18" charset="0"/>
            </a:endParaRPr>
          </a:p>
        </p:txBody>
      </p:sp>
      <p:pic>
        <p:nvPicPr>
          <p:cNvPr id="6" name="그림 5" descr="텍스트, 도표, 라인, 평면도이(가) 표시된 사진&#10;&#10;자동 생성된 설명">
            <a:extLst>
              <a:ext uri="{FF2B5EF4-FFF2-40B4-BE49-F238E27FC236}">
                <a16:creationId xmlns:a16="http://schemas.microsoft.com/office/drawing/2014/main" id="{93034520-7AAA-EC6E-FBAF-A8EB9B203D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1052736"/>
            <a:ext cx="5040560" cy="1708664"/>
          </a:xfrm>
          <a:prstGeom prst="rect">
            <a:avLst/>
          </a:prstGeom>
        </p:spPr>
      </p:pic>
    </p:spTree>
    <p:extLst>
      <p:ext uri="{BB962C8B-B14F-4D97-AF65-F5344CB8AC3E}">
        <p14:creationId xmlns:p14="http://schemas.microsoft.com/office/powerpoint/2010/main" val="1663929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5E0CAD3-400E-0367-2249-316AF72DE5D7}"/>
              </a:ext>
            </a:extLst>
          </p:cNvPr>
          <p:cNvSpPr>
            <a:spLocks noGrp="1"/>
          </p:cNvSpPr>
          <p:nvPr>
            <p:ph type="body" sz="quarter" idx="10"/>
          </p:nvPr>
        </p:nvSpPr>
        <p:spPr>
          <a:xfrm>
            <a:off x="357187" y="980728"/>
            <a:ext cx="8429625" cy="4643438"/>
          </a:xfrm>
        </p:spPr>
        <p:txBody>
          <a:bodyPr/>
          <a:lstStyle/>
          <a:p>
            <a:pPr marL="0" indent="0">
              <a:lnSpc>
                <a:spcPct val="150000"/>
              </a:lnSpc>
              <a:buNone/>
            </a:pPr>
            <a:r>
              <a:rPr lang="en-US" altLang="ko-KR" sz="1400"/>
              <a:t>two-stage </a:t>
            </a:r>
            <a:r>
              <a:rPr lang="ko-KR" altLang="en-US" sz="1400"/>
              <a:t>시스템인 </a:t>
            </a:r>
            <a:r>
              <a:rPr lang="en-US" altLang="ko-KR" sz="1400"/>
              <a:t>Faster R-CNN</a:t>
            </a:r>
            <a:r>
              <a:rPr lang="ko-KR" altLang="en-US" sz="1400"/>
              <a:t>과 </a:t>
            </a:r>
            <a:r>
              <a:rPr lang="en-US" altLang="ko-KR" sz="1400"/>
              <a:t>/ one-stage </a:t>
            </a:r>
            <a:r>
              <a:rPr lang="ko-KR" altLang="en-US" sz="1400"/>
              <a:t>시스템인 </a:t>
            </a:r>
            <a:r>
              <a:rPr lang="en-US" altLang="ko-KR" sz="1400"/>
              <a:t>OverFeat </a:t>
            </a:r>
            <a:r>
              <a:rPr lang="ko-KR" altLang="en-US" sz="1400"/>
              <a:t>간의 비교</a:t>
            </a:r>
            <a:endParaRPr lang="en-US" altLang="ko-KR" sz="1400"/>
          </a:p>
          <a:p>
            <a:pPr marL="0" indent="0">
              <a:lnSpc>
                <a:spcPct val="150000"/>
              </a:lnSpc>
              <a:buNone/>
            </a:pPr>
            <a:endParaRPr lang="en-US" altLang="ko-KR" sz="300"/>
          </a:p>
          <a:p>
            <a:pPr marL="0" indent="0">
              <a:lnSpc>
                <a:spcPct val="150000"/>
              </a:lnSpc>
              <a:buNone/>
            </a:pPr>
            <a:r>
              <a:rPr lang="en-US" altLang="ko-KR" sz="1400"/>
              <a:t>OverFeat</a:t>
            </a:r>
            <a:r>
              <a:rPr lang="ko-KR" altLang="en-US" sz="1400"/>
              <a:t>는 컨볼루션 특징 맵 위의 슬라이딩 윈도우에 분류기와 회귀 분석기를 사용하는 탐지 방법을 제안하고</a:t>
            </a:r>
            <a:r>
              <a:rPr lang="en-US" altLang="ko-KR" sz="1400"/>
              <a:t>, </a:t>
            </a:r>
            <a:r>
              <a:rPr lang="ko-KR" altLang="en-US" sz="1400"/>
              <a:t>클래스별 탐지 파이프라인이며</a:t>
            </a:r>
            <a:r>
              <a:rPr lang="en-US" altLang="ko-KR" sz="1400"/>
              <a:t>, </a:t>
            </a:r>
          </a:p>
          <a:p>
            <a:pPr marL="0" indent="0">
              <a:lnSpc>
                <a:spcPct val="150000"/>
              </a:lnSpc>
              <a:buNone/>
            </a:pPr>
            <a:r>
              <a:rPr lang="en-US" altLang="ko-KR" sz="1400"/>
              <a:t>Faster R-CNN</a:t>
            </a:r>
            <a:r>
              <a:rPr lang="ko-KR" altLang="en-US" sz="1400"/>
              <a:t>은 클래스에 무관한 제안과 클래스별 탐지로 구성된 두 단계의 </a:t>
            </a:r>
            <a:r>
              <a:rPr lang="en-US" altLang="ko-KR" sz="1400"/>
              <a:t>cascade (</a:t>
            </a:r>
            <a:r>
              <a:rPr lang="ko-KR" altLang="en-US" sz="1400"/>
              <a:t>단계로 구성된 프로세스</a:t>
            </a:r>
            <a:r>
              <a:rPr lang="en-US" altLang="ko-KR" sz="1400"/>
              <a:t>)</a:t>
            </a:r>
          </a:p>
          <a:p>
            <a:pPr marL="0" indent="0">
              <a:lnSpc>
                <a:spcPct val="150000"/>
              </a:lnSpc>
              <a:buNone/>
            </a:pPr>
            <a:endParaRPr lang="en-US" altLang="ko-KR" sz="900"/>
          </a:p>
          <a:p>
            <a:pPr marL="0" indent="0">
              <a:lnSpc>
                <a:spcPct val="150000"/>
              </a:lnSpc>
              <a:buNone/>
            </a:pPr>
            <a:r>
              <a:rPr lang="en-US" altLang="ko-KR" sz="1400"/>
              <a:t>OverFeat</a:t>
            </a:r>
            <a:r>
              <a:rPr lang="ko-KR" altLang="en-US" sz="1400"/>
              <a:t>와 </a:t>
            </a:r>
            <a:r>
              <a:rPr lang="en-US" altLang="ko-KR" sz="1400"/>
              <a:t>RPN</a:t>
            </a:r>
            <a:r>
              <a:rPr lang="ko-KR" altLang="en-US" sz="1400"/>
              <a:t>은 모두 슬라이딩 윈도우를 사용하지만</a:t>
            </a:r>
            <a:r>
              <a:rPr lang="en-US" altLang="ko-KR" sz="1400"/>
              <a:t>, RPN</a:t>
            </a:r>
            <a:r>
              <a:rPr lang="ko-KR" altLang="en-US" sz="1400"/>
              <a:t>에서는 이러한 제안을 더 세밀하게 수정하기 위해 </a:t>
            </a:r>
            <a:r>
              <a:rPr lang="en-US" altLang="ko-KR" sz="1400"/>
              <a:t>Fast R-CNN </a:t>
            </a:r>
            <a:r>
              <a:rPr lang="ko-KR" altLang="en-US" sz="1400"/>
              <a:t>검출기가 제안에 주의를 기울임</a:t>
            </a:r>
            <a:endParaRPr lang="en-US" altLang="ko-KR" sz="1400"/>
          </a:p>
          <a:p>
            <a:pPr marL="0" indent="0">
              <a:lnSpc>
                <a:spcPct val="150000"/>
              </a:lnSpc>
              <a:buNone/>
            </a:pPr>
            <a:r>
              <a:rPr lang="en-US" altLang="ko-KR" sz="1400"/>
              <a:t>one-stage</a:t>
            </a:r>
            <a:r>
              <a:rPr lang="ko-KR" altLang="en-US" sz="1400"/>
              <a:t>와 두 단계 시스템을 비교하기 위해</a:t>
            </a:r>
            <a:r>
              <a:rPr lang="en-US" altLang="ko-KR" sz="1400"/>
              <a:t>, one-stage</a:t>
            </a:r>
            <a:r>
              <a:rPr lang="ko-KR" altLang="en-US" sz="1400"/>
              <a:t> </a:t>
            </a:r>
            <a:r>
              <a:rPr lang="en-US" altLang="ko-KR" sz="1400"/>
              <a:t>Fast R-CNN</a:t>
            </a:r>
            <a:r>
              <a:rPr lang="ko-KR" altLang="en-US" sz="1400"/>
              <a:t>으로 </a:t>
            </a:r>
            <a:r>
              <a:rPr lang="en-US" altLang="ko-KR" sz="1400"/>
              <a:t>OverFeat </a:t>
            </a:r>
            <a:r>
              <a:rPr lang="ko-KR" altLang="en-US" sz="1400"/>
              <a:t>시스템을 에뮬레이션함</a:t>
            </a:r>
            <a:r>
              <a:rPr lang="en-US" altLang="ko-KR" sz="1400"/>
              <a:t>. </a:t>
            </a:r>
            <a:r>
              <a:rPr lang="ko-KR" altLang="en-US" sz="1400"/>
              <a:t>이 시스템에서는 </a:t>
            </a:r>
            <a:r>
              <a:rPr lang="en-US" altLang="ko-KR" sz="1400"/>
              <a:t>"proposals"</a:t>
            </a:r>
            <a:r>
              <a:rPr lang="ko-KR" altLang="en-US" sz="1400"/>
              <a:t>이 </a:t>
            </a:r>
            <a:r>
              <a:rPr lang="en-US" altLang="ko-KR" sz="1400"/>
              <a:t>3</a:t>
            </a:r>
            <a:r>
              <a:rPr lang="ko-KR" altLang="en-US" sz="1400"/>
              <a:t>개의 스케일</a:t>
            </a:r>
            <a:r>
              <a:rPr lang="en-US" altLang="ko-KR" sz="1400"/>
              <a:t>(128, 256, 512)</a:t>
            </a:r>
            <a:r>
              <a:rPr lang="ko-KR" altLang="en-US" sz="1400"/>
              <a:t>과 </a:t>
            </a:r>
            <a:r>
              <a:rPr lang="en-US" altLang="ko-KR" sz="1400"/>
              <a:t>3</a:t>
            </a:r>
            <a:r>
              <a:rPr lang="ko-KR" altLang="en-US" sz="1400"/>
              <a:t>개의 종횡비</a:t>
            </a:r>
            <a:r>
              <a:rPr lang="en-US" altLang="ko-KR" sz="1400"/>
              <a:t>(1:1, 1:2, 2:1)</a:t>
            </a:r>
            <a:r>
              <a:rPr lang="ko-KR" altLang="en-US" sz="1400"/>
              <a:t>의 밀집한 슬라이딩 윈도우</a:t>
            </a:r>
            <a:endParaRPr lang="en-US" altLang="ko-KR" sz="1400"/>
          </a:p>
          <a:p>
            <a:pPr marL="0" indent="0">
              <a:lnSpc>
                <a:spcPct val="150000"/>
              </a:lnSpc>
              <a:buNone/>
            </a:pPr>
            <a:r>
              <a:rPr lang="ko-KR" altLang="en-US" sz="1200"/>
              <a:t>에뮬레이션</a:t>
            </a:r>
            <a:r>
              <a:rPr lang="en-US" altLang="ko-KR" sz="1200"/>
              <a:t>(emulation)</a:t>
            </a:r>
            <a:r>
              <a:rPr lang="ko-KR" altLang="en-US" sz="1200"/>
              <a:t> </a:t>
            </a:r>
            <a:r>
              <a:rPr lang="en-US" altLang="ko-KR" sz="1200"/>
              <a:t>:</a:t>
            </a:r>
            <a:r>
              <a:rPr lang="ko-KR" altLang="en-US" sz="1200"/>
              <a:t> 하나의 시스템이 다른 시스템처럼 행동하게 만드는 것</a:t>
            </a:r>
            <a:endParaRPr lang="en-US" altLang="ko-KR" sz="1200"/>
          </a:p>
          <a:p>
            <a:pPr marL="0" indent="0">
              <a:lnSpc>
                <a:spcPct val="150000"/>
              </a:lnSpc>
              <a:buNone/>
            </a:pPr>
            <a:r>
              <a:rPr lang="en-US" altLang="ko-KR" sz="1200"/>
              <a:t>OverFeat </a:t>
            </a:r>
            <a:r>
              <a:rPr lang="ko-KR" altLang="en-US" sz="1200"/>
              <a:t>시스템이 사용하는 이미지 피라미드 방식이나</a:t>
            </a:r>
            <a:r>
              <a:rPr lang="en-US" altLang="ko-KR" sz="1200"/>
              <a:t>, </a:t>
            </a:r>
            <a:r>
              <a:rPr lang="ko-KR" altLang="en-US" sz="1200"/>
              <a:t>특정한 스케일과 종횡비를 가진 밀집 슬라이딩 윈도우 방식을 </a:t>
            </a:r>
            <a:r>
              <a:rPr lang="en-US" altLang="ko-KR" sz="1200"/>
              <a:t>Fast R-CNN </a:t>
            </a:r>
            <a:r>
              <a:rPr lang="ko-KR" altLang="en-US" sz="1200"/>
              <a:t>시스템에서 사용함으로써</a:t>
            </a:r>
            <a:r>
              <a:rPr lang="en-US" altLang="ko-KR" sz="1200"/>
              <a:t>, OverFeat</a:t>
            </a:r>
            <a:r>
              <a:rPr lang="ko-KR" altLang="en-US" sz="1200"/>
              <a:t>의 방식을 </a:t>
            </a:r>
            <a:r>
              <a:rPr lang="en-US" altLang="ko-KR" sz="1200"/>
              <a:t>'</a:t>
            </a:r>
            <a:r>
              <a:rPr lang="ko-KR" altLang="en-US" sz="1200"/>
              <a:t>에뮬레이트</a:t>
            </a:r>
            <a:r>
              <a:rPr lang="en-US" altLang="ko-KR" sz="1200"/>
              <a:t>’ </a:t>
            </a:r>
          </a:p>
          <a:p>
            <a:pPr marL="0" indent="0">
              <a:lnSpc>
                <a:spcPct val="150000"/>
              </a:lnSpc>
              <a:buNone/>
            </a:pPr>
            <a:r>
              <a:rPr lang="ko-KR" altLang="en-US" sz="1200"/>
              <a:t>구현상의 다른 차이점들을 뛰어넘어 두 시스템을 더 공정하게 비교할 수 있게 됨</a:t>
            </a:r>
            <a:endParaRPr lang="en-US" altLang="ko-KR" sz="1200"/>
          </a:p>
        </p:txBody>
      </p:sp>
      <p:sp>
        <p:nvSpPr>
          <p:cNvPr id="3" name="제목 2">
            <a:extLst>
              <a:ext uri="{FF2B5EF4-FFF2-40B4-BE49-F238E27FC236}">
                <a16:creationId xmlns:a16="http://schemas.microsoft.com/office/drawing/2014/main" id="{9E8AFFF2-AFE6-38D1-266A-646759A859F9}"/>
              </a:ext>
            </a:extLst>
          </p:cNvPr>
          <p:cNvSpPr>
            <a:spLocks noGrp="1"/>
          </p:cNvSpPr>
          <p:nvPr>
            <p:ph type="title"/>
          </p:nvPr>
        </p:nvSpPr>
        <p:spPr>
          <a:xfrm>
            <a:off x="889248" y="346646"/>
            <a:ext cx="8003232" cy="562074"/>
          </a:xfrm>
        </p:spPr>
        <p:txBody>
          <a:bodyPr/>
          <a:lstStyle/>
          <a:p>
            <a:r>
              <a:rPr lang="en-US" altLang="ko-KR" sz="2400" i="0">
                <a:effectLst/>
                <a:latin typeface="PT Serif" panose="020A0603040505020204" pitchFamily="18" charset="0"/>
              </a:rPr>
              <a:t>One-Stage Detection vs. Two-Stage Proposal + Detection</a:t>
            </a:r>
            <a:endParaRPr lang="ko-KR" altLang="en-US" sz="2400">
              <a:latin typeface="PT Serif" panose="020A0603040505020204" pitchFamily="18" charset="0"/>
            </a:endParaRPr>
          </a:p>
        </p:txBody>
      </p:sp>
    </p:spTree>
    <p:extLst>
      <p:ext uri="{BB962C8B-B14F-4D97-AF65-F5344CB8AC3E}">
        <p14:creationId xmlns:p14="http://schemas.microsoft.com/office/powerpoint/2010/main" val="2312050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A5E0CAD3-400E-0367-2249-316AF72DE5D7}"/>
              </a:ext>
            </a:extLst>
          </p:cNvPr>
          <p:cNvSpPr>
            <a:spLocks noGrp="1"/>
          </p:cNvSpPr>
          <p:nvPr>
            <p:ph type="body" sz="quarter" idx="10"/>
          </p:nvPr>
        </p:nvSpPr>
        <p:spPr>
          <a:xfrm>
            <a:off x="357188" y="1052736"/>
            <a:ext cx="8429625" cy="4643438"/>
          </a:xfrm>
        </p:spPr>
        <p:txBody>
          <a:bodyPr/>
          <a:lstStyle/>
          <a:p>
            <a:pPr>
              <a:lnSpc>
                <a:spcPct val="150000"/>
              </a:lnSpc>
            </a:pPr>
            <a:endParaRPr lang="en-US" altLang="ko-KR" sz="1400"/>
          </a:p>
          <a:p>
            <a:pPr>
              <a:lnSpc>
                <a:spcPct val="150000"/>
              </a:lnSpc>
            </a:pPr>
            <a:endParaRPr lang="en-US" altLang="ko-KR" sz="1400"/>
          </a:p>
          <a:p>
            <a:pPr marL="0" indent="0">
              <a:lnSpc>
                <a:spcPct val="150000"/>
              </a:lnSpc>
              <a:buNone/>
            </a:pPr>
            <a:endParaRPr lang="en-US" altLang="ko-KR" sz="1400"/>
          </a:p>
          <a:p>
            <a:pPr>
              <a:lnSpc>
                <a:spcPct val="150000"/>
              </a:lnSpc>
            </a:pPr>
            <a:r>
              <a:rPr lang="en-US" altLang="ko-KR" sz="1400"/>
              <a:t>Using the ZF model, the one-stage system has an mAP of 53.9%. This is lower than the two-stage system (58.7%) by 4.8%.</a:t>
            </a:r>
            <a:br>
              <a:rPr lang="en-US" altLang="ko-KR" sz="1400"/>
            </a:br>
            <a:r>
              <a:rPr lang="en-US" altLang="ko-KR" sz="1400"/>
              <a:t>-&gt; </a:t>
            </a:r>
            <a:r>
              <a:rPr lang="ko-KR" altLang="en-US" sz="1400"/>
              <a:t>표현 오류</a:t>
            </a:r>
            <a:r>
              <a:rPr lang="en-US" altLang="ko-KR" sz="1400"/>
              <a:t>? </a:t>
            </a:r>
            <a:r>
              <a:rPr lang="ko-KR" altLang="en-US" sz="1400"/>
              <a:t>두 값의 차이는 </a:t>
            </a:r>
            <a:r>
              <a:rPr lang="en-US" altLang="ko-KR" sz="1400"/>
              <a:t>4.8%</a:t>
            </a:r>
            <a:r>
              <a:rPr lang="ko-KR" altLang="en-US" sz="1400"/>
              <a:t>가 아니라 </a:t>
            </a:r>
            <a:r>
              <a:rPr lang="en-US" altLang="ko-KR" sz="1400"/>
              <a:t>/</a:t>
            </a:r>
            <a:r>
              <a:rPr lang="ko-KR" altLang="en-US" sz="1400"/>
              <a:t> </a:t>
            </a:r>
            <a:r>
              <a:rPr lang="en-US" altLang="ko-KR" sz="1400"/>
              <a:t>4.8 </a:t>
            </a:r>
            <a:r>
              <a:rPr lang="ko-KR" altLang="en-US" sz="1400"/>
              <a:t>퍼센트 포인트 </a:t>
            </a:r>
            <a:r>
              <a:rPr lang="en-US" altLang="ko-KR" sz="1400"/>
              <a:t>pencentage point (53.9+4.8=58.7)</a:t>
            </a:r>
          </a:p>
          <a:p>
            <a:pPr>
              <a:lnSpc>
                <a:spcPct val="150000"/>
              </a:lnSpc>
            </a:pPr>
            <a:r>
              <a:rPr lang="en-US" altLang="ko-KR" sz="1400"/>
              <a:t>53.9</a:t>
            </a:r>
            <a:r>
              <a:rPr lang="ko-KR" altLang="en-US" sz="1400"/>
              <a:t>라는 숫자에서 </a:t>
            </a:r>
            <a:r>
              <a:rPr lang="en-US" altLang="ko-KR" sz="1400"/>
              <a:t>4.8% </a:t>
            </a:r>
            <a:r>
              <a:rPr lang="ko-KR" altLang="en-US" sz="1400"/>
              <a:t>증가시키면 </a:t>
            </a:r>
            <a:r>
              <a:rPr lang="en-US" altLang="ko-KR" sz="1400"/>
              <a:t>53.9*1.048=56.5</a:t>
            </a:r>
          </a:p>
          <a:p>
            <a:pPr>
              <a:lnSpc>
                <a:spcPct val="150000"/>
              </a:lnSpc>
            </a:pPr>
            <a:r>
              <a:rPr lang="en-US" altLang="ko-KR" sz="1400"/>
              <a:t>%</a:t>
            </a:r>
            <a:r>
              <a:rPr lang="ko-KR" altLang="en-US" sz="1400"/>
              <a:t>로 표현하려면 </a:t>
            </a:r>
            <a:r>
              <a:rPr lang="en-US" altLang="ko-KR" sz="1400"/>
              <a:t>8.9%</a:t>
            </a:r>
            <a:r>
              <a:rPr lang="ko-KR" altLang="en-US" sz="1400"/>
              <a:t>임 </a:t>
            </a:r>
            <a:r>
              <a:rPr lang="en-US" altLang="ko-KR" sz="1400"/>
              <a:t>(58.7/53.9=1.089, 53.9*1.089=58.69)</a:t>
            </a:r>
          </a:p>
          <a:p>
            <a:pPr>
              <a:lnSpc>
                <a:spcPct val="150000"/>
              </a:lnSpc>
            </a:pPr>
            <a:r>
              <a:rPr lang="ko-KR" altLang="en-US" sz="1400">
                <a:hlinkClick r:id="rId2"/>
              </a:rPr>
              <a:t>비슷한 사례 </a:t>
            </a:r>
            <a:r>
              <a:rPr lang="en-US" altLang="ko-KR" sz="1400">
                <a:hlinkClick r:id="rId2"/>
              </a:rPr>
              <a:t>(</a:t>
            </a:r>
            <a:r>
              <a:rPr lang="ko-KR" altLang="en-US" sz="1400">
                <a:hlinkClick r:id="rId2"/>
              </a:rPr>
              <a:t>수능 영어 오류</a:t>
            </a:r>
            <a:r>
              <a:rPr lang="en-US" altLang="ko-KR" sz="1400">
                <a:hlinkClick r:id="rId2"/>
              </a:rPr>
              <a:t>)</a:t>
            </a:r>
            <a:endParaRPr lang="en-US" altLang="ko-KR" sz="1400"/>
          </a:p>
          <a:p>
            <a:pPr>
              <a:lnSpc>
                <a:spcPct val="150000"/>
              </a:lnSpc>
            </a:pPr>
            <a:endParaRPr lang="en-US" altLang="ko-KR" sz="1400"/>
          </a:p>
          <a:p>
            <a:pPr>
              <a:lnSpc>
                <a:spcPct val="150000"/>
              </a:lnSpc>
            </a:pPr>
            <a:r>
              <a:rPr lang="ko-KR" altLang="en-US" sz="1400"/>
              <a:t>이 결과는 지역 제안의 효과와 객체 탐지의 연속성을 증명</a:t>
            </a:r>
            <a:endParaRPr lang="en-US" altLang="ko-KR" sz="1400"/>
          </a:p>
          <a:p>
            <a:pPr>
              <a:lnSpc>
                <a:spcPct val="150000"/>
              </a:lnSpc>
            </a:pPr>
            <a:r>
              <a:rPr lang="en-US" altLang="ko-KR" sz="1400"/>
              <a:t>one-stage</a:t>
            </a:r>
            <a:r>
              <a:rPr lang="ko-KR" altLang="en-US" sz="1400"/>
              <a:t> 시스템은 더 많은 제안을 처리해야 하므로 더 느림</a:t>
            </a:r>
            <a:endParaRPr lang="en-US" altLang="ko-KR" sz="1400"/>
          </a:p>
          <a:p>
            <a:pPr>
              <a:lnSpc>
                <a:spcPct val="150000"/>
              </a:lnSpc>
            </a:pPr>
            <a:r>
              <a:rPr lang="ko-KR" altLang="en-US" sz="1400"/>
              <a:t>이런 내용들을 통해</a:t>
            </a:r>
            <a:r>
              <a:rPr lang="en-US" altLang="ko-KR" sz="1400"/>
              <a:t>, two-stage</a:t>
            </a:r>
            <a:r>
              <a:rPr lang="ko-KR" altLang="en-US" sz="1400"/>
              <a:t> 시스템인 </a:t>
            </a:r>
            <a:r>
              <a:rPr lang="en-US" altLang="ko-KR" sz="1400"/>
              <a:t>Faster R-CNN</a:t>
            </a:r>
            <a:r>
              <a:rPr lang="ko-KR" altLang="en-US" sz="1400"/>
              <a:t>이 </a:t>
            </a:r>
            <a:r>
              <a:rPr lang="en-US" altLang="ko-KR" sz="1400"/>
              <a:t>one-stage</a:t>
            </a:r>
            <a:r>
              <a:rPr lang="ko-KR" altLang="en-US" sz="1400"/>
              <a:t>인 </a:t>
            </a:r>
            <a:r>
              <a:rPr lang="en-US" altLang="ko-KR" sz="1400"/>
              <a:t>OverFeat</a:t>
            </a:r>
            <a:r>
              <a:rPr lang="ko-KR" altLang="en-US" sz="1400"/>
              <a:t>에 비해 </a:t>
            </a:r>
            <a:r>
              <a:rPr lang="ko-KR" altLang="en-US" sz="1400" b="1"/>
              <a:t>더 높은 성능</a:t>
            </a:r>
            <a:r>
              <a:rPr lang="ko-KR" altLang="en-US" sz="1400"/>
              <a:t>을 보이며</a:t>
            </a:r>
            <a:r>
              <a:rPr lang="en-US" altLang="ko-KR" sz="1400"/>
              <a:t>, </a:t>
            </a:r>
            <a:r>
              <a:rPr lang="ko-KR" altLang="en-US" sz="1400"/>
              <a:t>특히 객체 탐지 작업에서 더 정확하다는 점을 강조</a:t>
            </a:r>
            <a:endParaRPr lang="en-US" altLang="ko-KR" sz="1400"/>
          </a:p>
        </p:txBody>
      </p:sp>
      <p:sp>
        <p:nvSpPr>
          <p:cNvPr id="3" name="제목 2">
            <a:extLst>
              <a:ext uri="{FF2B5EF4-FFF2-40B4-BE49-F238E27FC236}">
                <a16:creationId xmlns:a16="http://schemas.microsoft.com/office/drawing/2014/main" id="{9E8AFFF2-AFE6-38D1-266A-646759A859F9}"/>
              </a:ext>
            </a:extLst>
          </p:cNvPr>
          <p:cNvSpPr>
            <a:spLocks noGrp="1"/>
          </p:cNvSpPr>
          <p:nvPr>
            <p:ph type="title"/>
          </p:nvPr>
        </p:nvSpPr>
        <p:spPr>
          <a:xfrm>
            <a:off x="889248" y="346646"/>
            <a:ext cx="8003232" cy="562074"/>
          </a:xfrm>
        </p:spPr>
        <p:txBody>
          <a:bodyPr/>
          <a:lstStyle/>
          <a:p>
            <a:r>
              <a:rPr lang="en-US" altLang="ko-KR" sz="2400" i="0">
                <a:effectLst/>
                <a:latin typeface="PT Serif" panose="020A0603040505020204" pitchFamily="18" charset="0"/>
              </a:rPr>
              <a:t>One-Stage Detection vs. Two-Stage Proposal + Detection</a:t>
            </a:r>
            <a:endParaRPr lang="ko-KR" altLang="en-US" sz="2400">
              <a:latin typeface="PT Serif" panose="020A0603040505020204" pitchFamily="18" charset="0"/>
            </a:endParaRPr>
          </a:p>
        </p:txBody>
      </p:sp>
      <p:pic>
        <p:nvPicPr>
          <p:cNvPr id="5" name="그림 4" descr="텍스트, 스크린샷, 폰트, 라인이(가) 표시된 사진&#10;&#10;자동 생성된 설명">
            <a:extLst>
              <a:ext uri="{FF2B5EF4-FFF2-40B4-BE49-F238E27FC236}">
                <a16:creationId xmlns:a16="http://schemas.microsoft.com/office/drawing/2014/main" id="{C918ECAA-74AC-3FE7-56C4-D45EFB5AE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5860" y="1124744"/>
            <a:ext cx="7092280" cy="1094974"/>
          </a:xfrm>
          <a:prstGeom prst="rect">
            <a:avLst/>
          </a:prstGeom>
        </p:spPr>
      </p:pic>
    </p:spTree>
    <p:extLst>
      <p:ext uri="{BB962C8B-B14F-4D97-AF65-F5344CB8AC3E}">
        <p14:creationId xmlns:p14="http://schemas.microsoft.com/office/powerpoint/2010/main" val="719372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254C7B9B-5FC7-1664-D542-EADD077C9127}"/>
              </a:ext>
            </a:extLst>
          </p:cNvPr>
          <p:cNvSpPr>
            <a:spLocks noGrp="1"/>
          </p:cNvSpPr>
          <p:nvPr>
            <p:ph type="body" sz="quarter" idx="10"/>
          </p:nvPr>
        </p:nvSpPr>
        <p:spPr>
          <a:xfrm>
            <a:off x="179512" y="1052736"/>
            <a:ext cx="8856984" cy="4643438"/>
          </a:xfrm>
        </p:spPr>
        <p:txBody>
          <a:bodyPr/>
          <a:lstStyle/>
          <a:p>
            <a:pPr marL="0" indent="0">
              <a:lnSpc>
                <a:spcPct val="150000"/>
              </a:lnSpc>
              <a:buNone/>
            </a:pPr>
            <a:r>
              <a:rPr lang="en-US" altLang="ko-KR" sz="1400">
                <a:latin typeface="+mn-ea"/>
              </a:rPr>
              <a:t>Fast R-CNN</a:t>
            </a:r>
            <a:r>
              <a:rPr lang="ko-KR" altLang="en-US" sz="1400">
                <a:latin typeface="+mn-ea"/>
              </a:rPr>
              <a:t>과 </a:t>
            </a:r>
            <a:r>
              <a:rPr lang="en-US" altLang="ko-KR" sz="1400">
                <a:latin typeface="+mn-ea"/>
              </a:rPr>
              <a:t>Faster R-CNN </a:t>
            </a:r>
            <a:r>
              <a:rPr lang="ko-KR" altLang="en-US" sz="1400">
                <a:latin typeface="+mn-ea"/>
              </a:rPr>
              <a:t>모델이 </a:t>
            </a:r>
            <a:r>
              <a:rPr lang="en-US" altLang="ko-KR" sz="1400">
                <a:latin typeface="+mn-ea"/>
              </a:rPr>
              <a:t>Microsoft COCO </a:t>
            </a:r>
            <a:r>
              <a:rPr lang="ko-KR" altLang="en-US" sz="1400">
                <a:latin typeface="+mn-ea"/>
              </a:rPr>
              <a:t>객체 탐지 데이터셋에서 어떻게 성능을 발휘하는지</a:t>
            </a:r>
            <a:r>
              <a:rPr lang="en-US" altLang="ko-KR" sz="1400">
                <a:latin typeface="+mn-ea"/>
              </a:rPr>
              <a:t>, </a:t>
            </a:r>
          </a:p>
          <a:p>
            <a:pPr marL="0" indent="0">
              <a:lnSpc>
                <a:spcPct val="150000"/>
              </a:lnSpc>
              <a:buNone/>
            </a:pPr>
            <a:r>
              <a:rPr lang="ko-KR" altLang="en-US" sz="1400">
                <a:latin typeface="+mn-ea"/>
              </a:rPr>
              <a:t>그리고 </a:t>
            </a:r>
            <a:r>
              <a:rPr lang="en-US" altLang="ko-KR" sz="1400">
                <a:latin typeface="+mn-ea"/>
              </a:rPr>
              <a:t>Faster R-CNN</a:t>
            </a:r>
            <a:r>
              <a:rPr lang="ko-KR" altLang="en-US" sz="1400">
                <a:latin typeface="+mn-ea"/>
              </a:rPr>
              <a:t>이 </a:t>
            </a:r>
            <a:r>
              <a:rPr lang="en-US" altLang="ko-KR" sz="1400">
                <a:latin typeface="+mn-ea"/>
              </a:rPr>
              <a:t>Fast R-CNN</a:t>
            </a:r>
            <a:r>
              <a:rPr lang="ko-KR" altLang="en-US" sz="1400">
                <a:latin typeface="+mn-ea"/>
              </a:rPr>
              <a:t>에 비해 어떤 개선을 보여주는지</a:t>
            </a:r>
            <a:endParaRPr lang="en-US" altLang="ko-KR" sz="1400">
              <a:latin typeface="+mn-ea"/>
            </a:endParaRPr>
          </a:p>
          <a:p>
            <a:pPr marL="0" indent="0">
              <a:lnSpc>
                <a:spcPct val="150000"/>
              </a:lnSpc>
              <a:buNone/>
            </a:pPr>
            <a:endParaRPr lang="en-US" altLang="ko-KR" sz="700">
              <a:latin typeface="+mn-ea"/>
            </a:endParaRPr>
          </a:p>
          <a:p>
            <a:pPr>
              <a:lnSpc>
                <a:spcPct val="150000"/>
              </a:lnSpc>
            </a:pPr>
            <a:r>
              <a:rPr lang="en-US" altLang="ko-KR" sz="1400">
                <a:latin typeface="+mn-ea"/>
              </a:rPr>
              <a:t>Fast R-CNN</a:t>
            </a:r>
            <a:r>
              <a:rPr lang="ko-KR" altLang="en-US" sz="1400">
                <a:latin typeface="+mn-ea"/>
              </a:rPr>
              <a:t>과 </a:t>
            </a:r>
            <a:r>
              <a:rPr lang="en-US" altLang="ko-KR" sz="1400">
                <a:latin typeface="+mn-ea"/>
              </a:rPr>
              <a:t>Faster R-CNN </a:t>
            </a:r>
            <a:r>
              <a:rPr lang="ko-KR" altLang="en-US" sz="1400">
                <a:latin typeface="+mn-ea"/>
              </a:rPr>
              <a:t>모델은 훈련</a:t>
            </a:r>
            <a:r>
              <a:rPr lang="en-US" altLang="ko-KR" sz="1400">
                <a:latin typeface="+mn-ea"/>
              </a:rPr>
              <a:t>, </a:t>
            </a:r>
            <a:r>
              <a:rPr lang="ko-KR" altLang="en-US" sz="1400">
                <a:latin typeface="+mn-ea"/>
              </a:rPr>
              <a:t>검증</a:t>
            </a:r>
            <a:r>
              <a:rPr lang="en-US" altLang="ko-KR" sz="1400">
                <a:latin typeface="+mn-ea"/>
              </a:rPr>
              <a:t>, </a:t>
            </a:r>
            <a:r>
              <a:rPr lang="ko-KR" altLang="en-US" sz="1400">
                <a:latin typeface="+mn-ea"/>
              </a:rPr>
              <a:t>테스트</a:t>
            </a:r>
            <a:r>
              <a:rPr lang="en-US" altLang="ko-KR" sz="1400">
                <a:latin typeface="+mn-ea"/>
              </a:rPr>
              <a:t>-</a:t>
            </a:r>
            <a:r>
              <a:rPr lang="ko-KR" altLang="en-US" sz="1400">
                <a:latin typeface="+mn-ea"/>
              </a:rPr>
              <a:t>개발 세트에서 평가됨</a:t>
            </a:r>
            <a:endParaRPr lang="en-US" altLang="ko-KR" sz="1400">
              <a:latin typeface="+mn-ea"/>
            </a:endParaRPr>
          </a:p>
          <a:p>
            <a:pPr>
              <a:lnSpc>
                <a:spcPct val="150000"/>
              </a:lnSpc>
            </a:pPr>
            <a:r>
              <a:rPr lang="ko-KR" altLang="en-US" sz="1400">
                <a:latin typeface="+mn-ea"/>
              </a:rPr>
              <a:t>모델 훈련에는 </a:t>
            </a:r>
            <a:r>
              <a:rPr lang="en-US" altLang="ko-KR" sz="1400">
                <a:latin typeface="+mn-ea"/>
              </a:rPr>
              <a:t>8-GPU </a:t>
            </a:r>
            <a:r>
              <a:rPr lang="ko-KR" altLang="en-US" sz="1400">
                <a:latin typeface="+mn-ea"/>
              </a:rPr>
              <a:t>구현이 사용되었고</a:t>
            </a:r>
            <a:r>
              <a:rPr lang="en-US" altLang="ko-KR" sz="1400">
                <a:latin typeface="+mn-ea"/>
              </a:rPr>
              <a:t>, </a:t>
            </a:r>
            <a:r>
              <a:rPr lang="ko-KR" altLang="en-US" sz="1400">
                <a:latin typeface="+mn-ea"/>
              </a:rPr>
              <a:t>학습률과 미니 배치 크기 등 여러 파라미터가 조정됨</a:t>
            </a:r>
            <a:endParaRPr lang="en-US" altLang="ko-KR" sz="1400">
              <a:latin typeface="+mn-ea"/>
            </a:endParaRPr>
          </a:p>
          <a:p>
            <a:pPr>
              <a:lnSpc>
                <a:spcPct val="150000"/>
              </a:lnSpc>
            </a:pPr>
            <a:r>
              <a:rPr lang="en-US" altLang="ko-KR" sz="1400">
                <a:latin typeface="+mn-ea"/>
              </a:rPr>
              <a:t>Fast R-CNN</a:t>
            </a:r>
            <a:r>
              <a:rPr lang="ko-KR" altLang="en-US" sz="1400">
                <a:latin typeface="+mn-ea"/>
              </a:rPr>
              <a:t>과 </a:t>
            </a:r>
            <a:r>
              <a:rPr lang="en-US" altLang="ko-KR" sz="1400">
                <a:latin typeface="+mn-ea"/>
              </a:rPr>
              <a:t>Faster R-CNN </a:t>
            </a:r>
            <a:r>
              <a:rPr lang="ko-KR" altLang="en-US" sz="1400">
                <a:latin typeface="+mn-ea"/>
              </a:rPr>
              <a:t>모두에서 음성 샘플의 정의를 변경하여 성능을 향상</a:t>
            </a:r>
            <a:endParaRPr lang="en-US" altLang="ko-KR" sz="1400">
              <a:latin typeface="+mn-ea"/>
            </a:endParaRPr>
          </a:p>
          <a:p>
            <a:pPr marL="0" indent="0">
              <a:lnSpc>
                <a:spcPct val="150000"/>
              </a:lnSpc>
              <a:buNone/>
            </a:pPr>
            <a:r>
              <a:rPr lang="ko-KR" altLang="en-US" sz="1200">
                <a:latin typeface="+mn-ea"/>
              </a:rPr>
              <a:t>음성 샘플의 정의 변경 </a:t>
            </a:r>
            <a:r>
              <a:rPr lang="en-US" altLang="ko-KR" sz="1200">
                <a:latin typeface="+mn-ea"/>
              </a:rPr>
              <a:t>: </a:t>
            </a:r>
            <a:r>
              <a:rPr lang="ko-KR" altLang="en-US" sz="1200">
                <a:latin typeface="+mn-ea"/>
              </a:rPr>
              <a:t>이전에는 음성 샘플을 </a:t>
            </a:r>
            <a:r>
              <a:rPr lang="en-US" altLang="ko-KR" sz="1200">
                <a:latin typeface="+mn-ea"/>
              </a:rPr>
              <a:t>ground truth</a:t>
            </a:r>
            <a:r>
              <a:rPr lang="ko-KR" altLang="en-US" sz="1200">
                <a:latin typeface="+mn-ea"/>
              </a:rPr>
              <a:t>와의 </a:t>
            </a:r>
            <a:r>
              <a:rPr lang="en-US" altLang="ko-KR" sz="1200">
                <a:latin typeface="+mn-ea"/>
              </a:rPr>
              <a:t>IoU(Intersection over Union)</a:t>
            </a:r>
            <a:r>
              <a:rPr lang="ko-KR" altLang="en-US" sz="1200">
                <a:latin typeface="+mn-ea"/>
              </a:rPr>
              <a:t>가 </a:t>
            </a:r>
            <a:r>
              <a:rPr lang="en-US" altLang="ko-KR" sz="1200">
                <a:latin typeface="+mn-ea"/>
              </a:rPr>
              <a:t>[0.1, 0.5)</a:t>
            </a:r>
            <a:r>
              <a:rPr lang="ko-KR" altLang="en-US" sz="1200">
                <a:latin typeface="+mn-ea"/>
              </a:rPr>
              <a:t>인 경우로 정의 </a:t>
            </a:r>
            <a:endParaRPr lang="en-US" altLang="ko-KR" sz="1200">
              <a:latin typeface="+mn-ea"/>
            </a:endParaRPr>
          </a:p>
          <a:p>
            <a:pPr marL="0" indent="0">
              <a:lnSpc>
                <a:spcPct val="150000"/>
              </a:lnSpc>
              <a:buNone/>
            </a:pPr>
            <a:r>
              <a:rPr lang="en-US" altLang="ko-KR" sz="1200">
                <a:latin typeface="+mn-ea"/>
              </a:rPr>
              <a:t>-&gt; ground truth</a:t>
            </a:r>
            <a:r>
              <a:rPr lang="ko-KR" altLang="en-US" sz="1200">
                <a:latin typeface="+mn-ea"/>
              </a:rPr>
              <a:t>와의 </a:t>
            </a:r>
            <a:r>
              <a:rPr lang="en-US" altLang="ko-KR" sz="1200">
                <a:latin typeface="+mn-ea"/>
              </a:rPr>
              <a:t>IoU</a:t>
            </a:r>
            <a:r>
              <a:rPr lang="ko-KR" altLang="en-US" sz="1200">
                <a:latin typeface="+mn-ea"/>
              </a:rPr>
              <a:t>가 </a:t>
            </a:r>
            <a:r>
              <a:rPr lang="en-US" altLang="ko-KR" sz="1200">
                <a:latin typeface="+mn-ea"/>
              </a:rPr>
              <a:t>[0, 0.5)</a:t>
            </a:r>
            <a:r>
              <a:rPr lang="ko-KR" altLang="en-US" sz="1200">
                <a:latin typeface="+mn-ea"/>
              </a:rPr>
              <a:t>인 경우로 변경</a:t>
            </a:r>
            <a:endParaRPr lang="en-US" altLang="ko-KR" sz="1200">
              <a:latin typeface="+mn-ea"/>
            </a:endParaRPr>
          </a:p>
          <a:p>
            <a:pPr marL="0" indent="0">
              <a:lnSpc>
                <a:spcPct val="150000"/>
              </a:lnSpc>
              <a:buNone/>
            </a:pPr>
            <a:r>
              <a:rPr lang="en-US" altLang="ko-KR" sz="1200">
                <a:latin typeface="+mn-ea"/>
              </a:rPr>
              <a:t>SVM(</a:t>
            </a:r>
            <a:r>
              <a:rPr lang="ko-KR" altLang="en-US" sz="1200">
                <a:latin typeface="+mn-ea"/>
              </a:rPr>
              <a:t>서포트 벡터 머신</a:t>
            </a:r>
            <a:r>
              <a:rPr lang="en-US" altLang="ko-KR" sz="1200">
                <a:latin typeface="+mn-ea"/>
              </a:rPr>
              <a:t>) </a:t>
            </a:r>
            <a:r>
              <a:rPr lang="ko-KR" altLang="en-US" sz="1200">
                <a:latin typeface="+mn-ea"/>
              </a:rPr>
              <a:t>단계에서는 </a:t>
            </a:r>
            <a:r>
              <a:rPr lang="en-US" altLang="ko-KR" sz="1200">
                <a:latin typeface="+mn-ea"/>
              </a:rPr>
              <a:t>hard-negative mining</a:t>
            </a:r>
            <a:r>
              <a:rPr lang="ko-KR" altLang="en-US" sz="1200">
                <a:latin typeface="+mn-ea"/>
              </a:rPr>
              <a:t>이라는 과정을 통해 음성 샘플들을 검토함</a:t>
            </a:r>
            <a:r>
              <a:rPr lang="en-US" altLang="ko-KR" sz="1200">
                <a:latin typeface="+mn-ea"/>
              </a:rPr>
              <a:t>. </a:t>
            </a:r>
            <a:r>
              <a:rPr lang="ko-KR" altLang="en-US" sz="1200">
                <a:latin typeface="+mn-ea"/>
              </a:rPr>
              <a:t>이 과정에서는 분류기가 잘못 분류한</a:t>
            </a:r>
            <a:r>
              <a:rPr lang="en-US" altLang="ko-KR" sz="1200">
                <a:latin typeface="+mn-ea"/>
              </a:rPr>
              <a:t>(</a:t>
            </a:r>
            <a:r>
              <a:rPr lang="ko-KR" altLang="en-US" sz="1200">
                <a:latin typeface="+mn-ea"/>
              </a:rPr>
              <a:t>즉</a:t>
            </a:r>
            <a:r>
              <a:rPr lang="en-US" altLang="ko-KR" sz="1200">
                <a:latin typeface="+mn-ea"/>
              </a:rPr>
              <a:t>, </a:t>
            </a:r>
            <a:r>
              <a:rPr lang="ko-KR" altLang="en-US" sz="1200">
                <a:latin typeface="+mn-ea"/>
              </a:rPr>
              <a:t>양성으로 잘못 판단한</a:t>
            </a:r>
            <a:r>
              <a:rPr lang="en-US" altLang="ko-KR" sz="1200">
                <a:latin typeface="+mn-ea"/>
              </a:rPr>
              <a:t>) </a:t>
            </a:r>
            <a:r>
              <a:rPr lang="ko-KR" altLang="en-US" sz="1200">
                <a:latin typeface="+mn-ea"/>
              </a:rPr>
              <a:t>음성 샘플들을 찾아내어 분류기의 성능을 개선하는 역할을 함</a:t>
            </a:r>
            <a:r>
              <a:rPr lang="en-US" altLang="ko-KR" sz="1200">
                <a:latin typeface="+mn-ea"/>
              </a:rPr>
              <a:t>. </a:t>
            </a:r>
            <a:r>
              <a:rPr lang="ko-KR" altLang="en-US" sz="1200">
                <a:latin typeface="+mn-ea"/>
              </a:rPr>
              <a:t>이 때문에 </a:t>
            </a:r>
            <a:r>
              <a:rPr lang="en-US" altLang="ko-KR" sz="1200">
                <a:latin typeface="+mn-ea"/>
              </a:rPr>
              <a:t>SVM </a:t>
            </a:r>
            <a:r>
              <a:rPr lang="ko-KR" altLang="en-US" sz="1200">
                <a:latin typeface="+mn-ea"/>
              </a:rPr>
              <a:t>단계에서는 </a:t>
            </a:r>
            <a:r>
              <a:rPr lang="en-US" altLang="ko-KR" sz="1200">
                <a:latin typeface="+mn-ea"/>
              </a:rPr>
              <a:t>[0, 0.5) </a:t>
            </a:r>
            <a:r>
              <a:rPr lang="ko-KR" altLang="en-US" sz="1200">
                <a:latin typeface="+mn-ea"/>
              </a:rPr>
              <a:t>범위의 모든 음성 샘플들이 검토 대상이 될 수 있음</a:t>
            </a:r>
            <a:r>
              <a:rPr lang="en-US" altLang="ko-KR" sz="1200">
                <a:latin typeface="+mn-ea"/>
              </a:rPr>
              <a:t>. </a:t>
            </a:r>
            <a:r>
              <a:rPr lang="ko-KR" altLang="en-US" sz="1200">
                <a:latin typeface="+mn-ea"/>
              </a:rPr>
              <a:t>그러나 </a:t>
            </a:r>
            <a:r>
              <a:rPr lang="en-US" altLang="ko-KR" sz="1200">
                <a:latin typeface="+mn-ea"/>
              </a:rPr>
              <a:t>Fast R-CNN</a:t>
            </a:r>
            <a:r>
              <a:rPr lang="ko-KR" altLang="en-US" sz="1200">
                <a:latin typeface="+mn-ea"/>
              </a:rPr>
              <a:t>은 이 </a:t>
            </a:r>
            <a:r>
              <a:rPr lang="en-US" altLang="ko-KR" sz="1200">
                <a:latin typeface="+mn-ea"/>
              </a:rPr>
              <a:t>SVM </a:t>
            </a:r>
            <a:r>
              <a:rPr lang="ko-KR" altLang="en-US" sz="1200">
                <a:latin typeface="+mn-ea"/>
              </a:rPr>
              <a:t>단계를 포기하였고</a:t>
            </a:r>
            <a:r>
              <a:rPr lang="en-US" altLang="ko-KR" sz="1200">
                <a:latin typeface="+mn-ea"/>
              </a:rPr>
              <a:t>, </a:t>
            </a:r>
            <a:r>
              <a:rPr lang="ko-KR" altLang="en-US" sz="1200">
                <a:latin typeface="+mn-ea"/>
              </a:rPr>
              <a:t>대신 네트워크 </a:t>
            </a:r>
            <a:r>
              <a:rPr lang="en-US" altLang="ko-KR" sz="1200">
                <a:latin typeface="+mn-ea"/>
              </a:rPr>
              <a:t>fine-tuning </a:t>
            </a:r>
            <a:r>
              <a:rPr lang="ko-KR" altLang="en-US" sz="1200">
                <a:latin typeface="+mn-ea"/>
              </a:rPr>
              <a:t>과정에서 </a:t>
            </a:r>
            <a:r>
              <a:rPr lang="en-US" altLang="ko-KR" sz="1200">
                <a:latin typeface="+mn-ea"/>
              </a:rPr>
              <a:t>[0.1, 0.5) </a:t>
            </a:r>
            <a:r>
              <a:rPr lang="ko-KR" altLang="en-US" sz="1200">
                <a:latin typeface="+mn-ea"/>
              </a:rPr>
              <a:t>범위의 음성 샘플만을 사용</a:t>
            </a:r>
            <a:r>
              <a:rPr lang="en-US" altLang="ko-KR" sz="1200">
                <a:latin typeface="+mn-ea"/>
              </a:rPr>
              <a:t>, </a:t>
            </a:r>
            <a:r>
              <a:rPr lang="ko-KR" altLang="en-US" sz="1200">
                <a:latin typeface="+mn-ea"/>
              </a:rPr>
              <a:t>이로 인해 </a:t>
            </a:r>
            <a:r>
              <a:rPr lang="en-US" altLang="ko-KR" sz="1200">
                <a:latin typeface="+mn-ea"/>
              </a:rPr>
              <a:t>[0, 0.1) </a:t>
            </a:r>
            <a:r>
              <a:rPr lang="ko-KR" altLang="en-US" sz="1200">
                <a:latin typeface="+mn-ea"/>
              </a:rPr>
              <a:t>범위의 음성 샘플들은 절대 방문되지 않게 됨</a:t>
            </a:r>
            <a:endParaRPr lang="en-US" altLang="ko-KR" sz="1200">
              <a:latin typeface="+mn-ea"/>
            </a:endParaRPr>
          </a:p>
          <a:p>
            <a:pPr marL="0" indent="0">
              <a:lnSpc>
                <a:spcPct val="150000"/>
              </a:lnSpc>
              <a:buNone/>
            </a:pPr>
            <a:r>
              <a:rPr lang="ko-KR" altLang="en-US" sz="1200">
                <a:latin typeface="+mn-ea"/>
              </a:rPr>
              <a:t>이러한 문제를 해결하기 위해</a:t>
            </a:r>
            <a:r>
              <a:rPr lang="en-US" altLang="ko-KR" sz="1200">
                <a:latin typeface="+mn-ea"/>
              </a:rPr>
              <a:t>, Fast R-CNN </a:t>
            </a:r>
            <a:r>
              <a:rPr lang="ko-KR" altLang="en-US" sz="1200">
                <a:latin typeface="+mn-ea"/>
              </a:rPr>
              <a:t>단계에서 음성 샘플의 정의를 </a:t>
            </a:r>
            <a:r>
              <a:rPr lang="en-US" altLang="ko-KR" sz="1200">
                <a:latin typeface="+mn-ea"/>
              </a:rPr>
              <a:t>ground truth</a:t>
            </a:r>
            <a:r>
              <a:rPr lang="ko-KR" altLang="en-US" sz="1200">
                <a:latin typeface="+mn-ea"/>
              </a:rPr>
              <a:t>와의 </a:t>
            </a:r>
            <a:r>
              <a:rPr lang="en-US" altLang="ko-KR" sz="1200">
                <a:latin typeface="+mn-ea"/>
              </a:rPr>
              <a:t>IoU</a:t>
            </a:r>
            <a:r>
              <a:rPr lang="ko-KR" altLang="en-US" sz="1200">
                <a:latin typeface="+mn-ea"/>
              </a:rPr>
              <a:t>가 </a:t>
            </a:r>
            <a:r>
              <a:rPr lang="en-US" altLang="ko-KR" sz="1200">
                <a:latin typeface="+mn-ea"/>
              </a:rPr>
              <a:t>[0, 0.5)</a:t>
            </a:r>
            <a:r>
              <a:rPr lang="ko-KR" altLang="en-US" sz="1200">
                <a:latin typeface="+mn-ea"/>
              </a:rPr>
              <a:t>인 경우로 변경</a:t>
            </a:r>
            <a:r>
              <a:rPr lang="en-US" altLang="ko-KR" sz="1200">
                <a:latin typeface="+mn-ea"/>
              </a:rPr>
              <a:t>.      </a:t>
            </a:r>
            <a:r>
              <a:rPr lang="ko-KR" altLang="en-US" sz="1200">
                <a:latin typeface="+mn-ea"/>
              </a:rPr>
              <a:t>이렇게 하면 </a:t>
            </a:r>
            <a:r>
              <a:rPr lang="en-US" altLang="ko-KR" sz="1200">
                <a:latin typeface="+mn-ea"/>
              </a:rPr>
              <a:t>[0, 0.1) </a:t>
            </a:r>
            <a:r>
              <a:rPr lang="ko-KR" altLang="en-US" sz="1200">
                <a:latin typeface="+mn-ea"/>
              </a:rPr>
              <a:t>범위의 음성 샘플들도 포함되어 학습 과정에 참여하게 되어 모델의 성능을 개선하는 데 도움이 됨</a:t>
            </a:r>
            <a:endParaRPr lang="en-US" altLang="ko-KR" sz="1200">
              <a:latin typeface="+mn-ea"/>
            </a:endParaRPr>
          </a:p>
          <a:p>
            <a:pPr marL="0" indent="0">
              <a:lnSpc>
                <a:spcPct val="150000"/>
              </a:lnSpc>
              <a:buNone/>
            </a:pPr>
            <a:endParaRPr lang="en-US" altLang="ko-KR" sz="500">
              <a:latin typeface="+mn-ea"/>
            </a:endParaRPr>
          </a:p>
          <a:p>
            <a:pPr>
              <a:lnSpc>
                <a:spcPct val="150000"/>
              </a:lnSpc>
            </a:pPr>
            <a:r>
              <a:rPr lang="en-US" altLang="ko-KR" sz="1400">
                <a:latin typeface="+mn-ea"/>
              </a:rPr>
              <a:t>Faster R-CNN</a:t>
            </a:r>
            <a:r>
              <a:rPr lang="ko-KR" altLang="en-US" sz="1400">
                <a:latin typeface="+mn-ea"/>
              </a:rPr>
              <a:t>은 </a:t>
            </a:r>
            <a:r>
              <a:rPr lang="en-US" altLang="ko-KR" sz="1400">
                <a:latin typeface="+mn-ea"/>
              </a:rPr>
              <a:t>Fast R-CNN</a:t>
            </a:r>
            <a:r>
              <a:rPr lang="ko-KR" altLang="en-US" sz="1400">
                <a:latin typeface="+mn-ea"/>
              </a:rPr>
              <a:t>에 비해 더 높은 </a:t>
            </a:r>
            <a:r>
              <a:rPr lang="en-US" altLang="ko-KR" sz="1400">
                <a:latin typeface="+mn-ea"/>
              </a:rPr>
              <a:t>mAP</a:t>
            </a:r>
            <a:r>
              <a:rPr lang="ko-KR" altLang="en-US" sz="1400">
                <a:latin typeface="+mn-ea"/>
              </a:rPr>
              <a:t>를 보였고</a:t>
            </a:r>
            <a:r>
              <a:rPr lang="en-US" altLang="ko-KR" sz="1400">
                <a:latin typeface="+mn-ea"/>
              </a:rPr>
              <a:t>, </a:t>
            </a:r>
            <a:r>
              <a:rPr lang="ko-KR" altLang="en-US" sz="1400">
                <a:latin typeface="+mn-ea"/>
              </a:rPr>
              <a:t>특히 더 높은 </a:t>
            </a:r>
            <a:r>
              <a:rPr lang="en-US" altLang="ko-KR" sz="1400">
                <a:latin typeface="+mn-ea"/>
              </a:rPr>
              <a:t>IoU </a:t>
            </a:r>
            <a:r>
              <a:rPr lang="ko-KR" altLang="en-US" sz="1400">
                <a:latin typeface="+mn-ea"/>
              </a:rPr>
              <a:t>임계값에서의 위치 정확도를 향상시키는 데 탁월</a:t>
            </a:r>
            <a:endParaRPr lang="en-US" altLang="ko-KR" sz="1400">
              <a:latin typeface="+mn-ea"/>
            </a:endParaRPr>
          </a:p>
        </p:txBody>
      </p:sp>
      <p:sp>
        <p:nvSpPr>
          <p:cNvPr id="3" name="제목 2">
            <a:extLst>
              <a:ext uri="{FF2B5EF4-FFF2-40B4-BE49-F238E27FC236}">
                <a16:creationId xmlns:a16="http://schemas.microsoft.com/office/drawing/2014/main" id="{5665022F-FA79-75EF-0D88-254BFE759616}"/>
              </a:ext>
            </a:extLst>
          </p:cNvPr>
          <p:cNvSpPr>
            <a:spLocks noGrp="1"/>
          </p:cNvSpPr>
          <p:nvPr>
            <p:ph type="title"/>
          </p:nvPr>
        </p:nvSpPr>
        <p:spPr/>
        <p:txBody>
          <a:bodyPr/>
          <a:lstStyle/>
          <a:p>
            <a:r>
              <a:rPr lang="en-US" altLang="ko-KR" i="0">
                <a:effectLst/>
                <a:latin typeface="PT Serif" panose="020A0603040505020204" pitchFamily="18" charset="0"/>
                <a:ea typeface="+mn-ea"/>
              </a:rPr>
              <a:t>4.2 Experiments on MS COCO</a:t>
            </a:r>
            <a:endParaRPr lang="ko-KR" altLang="en-US">
              <a:latin typeface="PT Serif" panose="020A0603040505020204" pitchFamily="18" charset="0"/>
              <a:ea typeface="+mn-ea"/>
            </a:endParaRPr>
          </a:p>
        </p:txBody>
      </p:sp>
    </p:spTree>
    <p:extLst>
      <p:ext uri="{BB962C8B-B14F-4D97-AF65-F5344CB8AC3E}">
        <p14:creationId xmlns:p14="http://schemas.microsoft.com/office/powerpoint/2010/main" val="264073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71F9C0B-7BD4-D538-6082-B0E249168193}"/>
              </a:ext>
            </a:extLst>
          </p:cNvPr>
          <p:cNvSpPr>
            <a:spLocks noGrp="1"/>
          </p:cNvSpPr>
          <p:nvPr>
            <p:ph type="body" sz="quarter" idx="10"/>
          </p:nvPr>
        </p:nvSpPr>
        <p:spPr>
          <a:xfrm>
            <a:off x="251520" y="1107281"/>
            <a:ext cx="8712968" cy="4643438"/>
          </a:xfrm>
        </p:spPr>
        <p:txBody>
          <a:bodyPr/>
          <a:lstStyle/>
          <a:p>
            <a:pPr>
              <a:lnSpc>
                <a:spcPct val="150000"/>
              </a:lnSpc>
            </a:pPr>
            <a:r>
              <a:rPr lang="en-US" altLang="ko-KR" sz="1400">
                <a:latin typeface="+mn-ea"/>
              </a:rPr>
              <a:t>Faster R-CNN</a:t>
            </a:r>
            <a:r>
              <a:rPr lang="ko-KR" altLang="en-US" sz="1400">
                <a:latin typeface="+mn-ea"/>
              </a:rPr>
              <a:t>은 </a:t>
            </a:r>
            <a:r>
              <a:rPr lang="en-US" altLang="ko-KR" sz="1400">
                <a:latin typeface="+mn-ea"/>
              </a:rPr>
              <a:t>RPN</a:t>
            </a:r>
            <a:r>
              <a:rPr lang="ko-KR" altLang="en-US" sz="1400">
                <a:latin typeface="+mn-ea"/>
              </a:rPr>
              <a:t>이 신경망을 통해 영역을 제안하는 방법을 완전히 학습하므로</a:t>
            </a:r>
            <a:r>
              <a:rPr lang="en-US" altLang="ko-KR" sz="1400">
                <a:latin typeface="+mn-ea"/>
              </a:rPr>
              <a:t>, </a:t>
            </a:r>
            <a:r>
              <a:rPr lang="ko-KR" altLang="en-US" sz="1400">
                <a:latin typeface="+mn-ea"/>
              </a:rPr>
              <a:t>더 좋은 특징을 활용하여 더 큰 이점을 얻을 수 있음</a:t>
            </a:r>
            <a:endParaRPr lang="en-US" altLang="ko-KR" sz="1400">
              <a:latin typeface="+mn-ea"/>
            </a:endParaRPr>
          </a:p>
          <a:p>
            <a:pPr marL="0" indent="0">
              <a:lnSpc>
                <a:spcPct val="150000"/>
              </a:lnSpc>
              <a:buNone/>
            </a:pPr>
            <a:r>
              <a:rPr lang="en-US" altLang="ko-KR" sz="1200">
                <a:latin typeface="+mn-ea"/>
              </a:rPr>
              <a:t>RPN completely learns : </a:t>
            </a:r>
            <a:r>
              <a:rPr lang="ko-KR" altLang="en-US" sz="1200">
                <a:latin typeface="+mn-ea"/>
              </a:rPr>
              <a:t>완전히라는게 무슨 의미</a:t>
            </a:r>
            <a:r>
              <a:rPr lang="en-US" altLang="ko-KR" sz="1200">
                <a:latin typeface="+mn-ea"/>
              </a:rPr>
              <a:t>? -&gt;</a:t>
            </a:r>
          </a:p>
          <a:p>
            <a:pPr marL="0" indent="0">
              <a:lnSpc>
                <a:spcPct val="150000"/>
              </a:lnSpc>
              <a:buNone/>
            </a:pPr>
            <a:r>
              <a:rPr lang="en-US" altLang="ko-KR" sz="1200">
                <a:latin typeface="+mn-ea"/>
              </a:rPr>
              <a:t>"RPN</a:t>
            </a:r>
            <a:r>
              <a:rPr lang="ko-KR" altLang="en-US" sz="1200">
                <a:latin typeface="+mn-ea"/>
              </a:rPr>
              <a:t>이 완전히 학습한다</a:t>
            </a:r>
            <a:r>
              <a:rPr lang="en-US" altLang="ko-KR" sz="1200">
                <a:latin typeface="+mn-ea"/>
              </a:rPr>
              <a:t>”</a:t>
            </a:r>
            <a:r>
              <a:rPr lang="ko-KR" altLang="en-US" sz="1200">
                <a:latin typeface="+mn-ea"/>
              </a:rPr>
              <a:t>는 표현은 </a:t>
            </a:r>
            <a:r>
              <a:rPr lang="en-US" altLang="ko-KR" sz="1200">
                <a:latin typeface="+mn-ea"/>
              </a:rPr>
              <a:t>RPN</a:t>
            </a:r>
            <a:r>
              <a:rPr lang="ko-KR" altLang="en-US" sz="1200">
                <a:latin typeface="+mn-ea"/>
              </a:rPr>
              <a:t>이 신경망을 통해 영역 제안 방법을 스스로 학습한다는 뜻</a:t>
            </a:r>
            <a:endParaRPr lang="en-US" altLang="ko-KR" sz="1200">
              <a:latin typeface="+mn-ea"/>
            </a:endParaRPr>
          </a:p>
          <a:p>
            <a:pPr marL="0" indent="0">
              <a:lnSpc>
                <a:spcPct val="150000"/>
              </a:lnSpc>
              <a:buNone/>
            </a:pPr>
            <a:r>
              <a:rPr lang="en-US" altLang="ko-KR" sz="1200">
                <a:latin typeface="+mn-ea"/>
              </a:rPr>
              <a:t>“</a:t>
            </a:r>
            <a:r>
              <a:rPr lang="ko-KR" altLang="en-US" sz="1200">
                <a:latin typeface="+mn-ea"/>
              </a:rPr>
              <a:t>완전히</a:t>
            </a:r>
            <a:r>
              <a:rPr lang="en-US" altLang="ko-KR" sz="1200">
                <a:latin typeface="+mn-ea"/>
              </a:rPr>
              <a:t>”</a:t>
            </a:r>
            <a:r>
              <a:rPr lang="ko-KR" altLang="en-US" sz="1200">
                <a:latin typeface="+mn-ea"/>
              </a:rPr>
              <a:t>라는 단어는 이 과정이 </a:t>
            </a:r>
            <a:r>
              <a:rPr lang="en-US" altLang="ko-KR" sz="1200">
                <a:latin typeface="+mn-ea"/>
              </a:rPr>
              <a:t>RPN </a:t>
            </a:r>
            <a:r>
              <a:rPr lang="ko-KR" altLang="en-US" sz="1200">
                <a:latin typeface="+mn-ea"/>
              </a:rPr>
              <a:t>내부의 신경망에 의해 독립적으로 이루어진다는 것을 강조하는 말</a:t>
            </a:r>
            <a:endParaRPr lang="en-US" altLang="ko-KR" sz="1200">
              <a:latin typeface="+mn-ea"/>
            </a:endParaRPr>
          </a:p>
          <a:p>
            <a:pPr marL="0" indent="0">
              <a:lnSpc>
                <a:spcPct val="150000"/>
              </a:lnSpc>
              <a:buNone/>
            </a:pPr>
            <a:r>
              <a:rPr lang="ko-KR" altLang="en-US" sz="1200">
                <a:latin typeface="+mn-ea"/>
              </a:rPr>
              <a:t>사전에 정의된 휴리스틱이나 수동으로 설정된 규칙 없이도</a:t>
            </a:r>
            <a:r>
              <a:rPr lang="en-US" altLang="ko-KR" sz="1200">
                <a:latin typeface="+mn-ea"/>
              </a:rPr>
              <a:t>, </a:t>
            </a:r>
            <a:r>
              <a:rPr lang="ko-KR" altLang="en-US" sz="1200">
                <a:latin typeface="+mn-ea"/>
              </a:rPr>
              <a:t>학습 데이터를 통해 어떤 영역이 객체를 포함할 가능성이 높은지 판단하는 방법을 스스로 학습함 </a:t>
            </a:r>
            <a:r>
              <a:rPr lang="en-US" altLang="ko-KR" sz="1200">
                <a:latin typeface="+mn-ea"/>
              </a:rPr>
              <a:t>(</a:t>
            </a:r>
            <a:r>
              <a:rPr lang="ko-KR" altLang="en-US" sz="1200">
                <a:latin typeface="+mn-ea"/>
              </a:rPr>
              <a:t>데이터로부터 복잡 패턴을 추출하고 이해하는 딥 뉴럴 네트워크의 능력에 기반</a:t>
            </a:r>
            <a:r>
              <a:rPr lang="en-US" altLang="ko-KR" sz="1200">
                <a:latin typeface="+mn-ea"/>
              </a:rPr>
              <a:t>)</a:t>
            </a:r>
          </a:p>
          <a:p>
            <a:pPr>
              <a:lnSpc>
                <a:spcPct val="150000"/>
              </a:lnSpc>
            </a:pPr>
            <a:r>
              <a:rPr lang="en-US" altLang="ko-KR" sz="1400">
                <a:latin typeface="+mn-ea"/>
              </a:rPr>
              <a:t>VGG-16</a:t>
            </a:r>
            <a:r>
              <a:rPr lang="ko-KR" altLang="en-US" sz="1400">
                <a:latin typeface="+mn-ea"/>
              </a:rPr>
              <a:t>을 </a:t>
            </a:r>
            <a:r>
              <a:rPr lang="en-US" altLang="ko-KR" sz="1400">
                <a:latin typeface="+mn-ea"/>
              </a:rPr>
              <a:t>101</a:t>
            </a:r>
            <a:r>
              <a:rPr lang="ko-KR" altLang="en-US" sz="1400">
                <a:latin typeface="+mn-ea"/>
              </a:rPr>
              <a:t>층의 잔차 네트워크</a:t>
            </a:r>
            <a:r>
              <a:rPr lang="en-US" altLang="ko-KR" sz="1400">
                <a:latin typeface="+mn-ea"/>
              </a:rPr>
              <a:t>(ResNet-101)</a:t>
            </a:r>
            <a:r>
              <a:rPr lang="ko-KR" altLang="en-US" sz="1400">
                <a:latin typeface="+mn-ea"/>
              </a:rPr>
              <a:t>로 교체하면</a:t>
            </a:r>
            <a:r>
              <a:rPr lang="en-US" altLang="ko-KR" sz="1400">
                <a:latin typeface="+mn-ea"/>
              </a:rPr>
              <a:t>, Faster R-CNN </a:t>
            </a:r>
            <a:r>
              <a:rPr lang="ko-KR" altLang="en-US" sz="1400">
                <a:latin typeface="+mn-ea"/>
              </a:rPr>
              <a:t>시스템은 </a:t>
            </a:r>
            <a:r>
              <a:rPr lang="en-US" altLang="ko-KR" sz="1400">
                <a:latin typeface="+mn-ea"/>
              </a:rPr>
              <a:t>COCO val </a:t>
            </a:r>
            <a:r>
              <a:rPr lang="ko-KR" altLang="en-US" sz="1400">
                <a:latin typeface="+mn-ea"/>
              </a:rPr>
              <a:t>세트에서 </a:t>
            </a:r>
            <a:r>
              <a:rPr lang="en-US" altLang="ko-KR" sz="1400">
                <a:latin typeface="+mn-ea"/>
              </a:rPr>
              <a:t>mAP</a:t>
            </a:r>
            <a:r>
              <a:rPr lang="ko-KR" altLang="en-US" sz="1400">
                <a:latin typeface="+mn-ea"/>
              </a:rPr>
              <a:t>를 상당히 향상시킬 수 있음</a:t>
            </a:r>
            <a:endParaRPr lang="en-US" altLang="ko-KR" sz="1400">
              <a:latin typeface="+mn-ea"/>
            </a:endParaRPr>
          </a:p>
          <a:p>
            <a:pPr>
              <a:lnSpc>
                <a:spcPct val="150000"/>
              </a:lnSpc>
            </a:pPr>
            <a:r>
              <a:rPr lang="en-US" altLang="ko-KR" sz="1400">
                <a:latin typeface="+mn-ea"/>
              </a:rPr>
              <a:t>Faster R-CNN</a:t>
            </a:r>
            <a:r>
              <a:rPr lang="ko-KR" altLang="en-US" sz="1400">
                <a:latin typeface="+mn-ea"/>
              </a:rPr>
              <a:t>은 </a:t>
            </a:r>
            <a:r>
              <a:rPr lang="en-US" altLang="ko-KR" sz="1400">
                <a:latin typeface="+mn-ea"/>
              </a:rPr>
              <a:t>COCO 2015 </a:t>
            </a:r>
            <a:r>
              <a:rPr lang="ko-KR" altLang="en-US" sz="1400">
                <a:latin typeface="+mn-ea"/>
              </a:rPr>
              <a:t>객체 탐지 대회 </a:t>
            </a:r>
            <a:r>
              <a:rPr lang="en-US" altLang="ko-KR" sz="1400">
                <a:latin typeface="+mn-ea"/>
              </a:rPr>
              <a:t>1</a:t>
            </a:r>
            <a:r>
              <a:rPr lang="ko-KR" altLang="en-US" sz="1400">
                <a:latin typeface="+mn-ea"/>
              </a:rPr>
              <a:t>위</a:t>
            </a:r>
            <a:r>
              <a:rPr lang="en-US" altLang="ko-KR" sz="1400">
                <a:latin typeface="+mn-ea"/>
              </a:rPr>
              <a:t>, ILSVRC 2015 </a:t>
            </a:r>
            <a:r>
              <a:rPr lang="ko-KR" altLang="en-US" sz="1400">
                <a:latin typeface="+mn-ea"/>
              </a:rPr>
              <a:t>객체 탐지 대회 </a:t>
            </a:r>
            <a:r>
              <a:rPr lang="en-US" altLang="ko-KR" sz="1400">
                <a:latin typeface="+mn-ea"/>
              </a:rPr>
              <a:t>1</a:t>
            </a:r>
            <a:r>
              <a:rPr lang="ko-KR" altLang="en-US" sz="1400">
                <a:latin typeface="+mn-ea"/>
              </a:rPr>
              <a:t>위 </a:t>
            </a:r>
            <a:endParaRPr lang="en-US" altLang="ko-KR" sz="1400">
              <a:latin typeface="+mn-ea"/>
            </a:endParaRPr>
          </a:p>
          <a:p>
            <a:pPr>
              <a:lnSpc>
                <a:spcPct val="150000"/>
              </a:lnSpc>
            </a:pPr>
            <a:r>
              <a:rPr lang="en-US" altLang="ko-KR" sz="1400">
                <a:latin typeface="+mn-ea"/>
              </a:rPr>
              <a:t>RPN</a:t>
            </a:r>
            <a:r>
              <a:rPr lang="ko-KR" altLang="en-US" sz="1400">
                <a:latin typeface="+mn-ea"/>
              </a:rPr>
              <a:t>은 </a:t>
            </a:r>
            <a:r>
              <a:rPr lang="en-US" altLang="ko-KR" sz="1400">
                <a:latin typeface="+mn-ea"/>
              </a:rPr>
              <a:t>ILSVRC 2015 </a:t>
            </a:r>
            <a:r>
              <a:rPr lang="ko-KR" altLang="en-US" sz="1400">
                <a:latin typeface="+mn-ea"/>
              </a:rPr>
              <a:t>위치 지정 및 </a:t>
            </a:r>
            <a:r>
              <a:rPr lang="en-US" altLang="ko-KR" sz="1400">
                <a:latin typeface="+mn-ea"/>
              </a:rPr>
              <a:t>COCO 2015 </a:t>
            </a:r>
            <a:r>
              <a:rPr lang="ko-KR" altLang="en-US" sz="1400">
                <a:latin typeface="+mn-ea"/>
              </a:rPr>
              <a:t>분할 대회 </a:t>
            </a:r>
            <a:r>
              <a:rPr lang="en-US" altLang="ko-KR" sz="1400">
                <a:latin typeface="+mn-ea"/>
              </a:rPr>
              <a:t>1</a:t>
            </a:r>
            <a:r>
              <a:rPr lang="ko-KR" altLang="en-US" sz="1400">
                <a:latin typeface="+mn-ea"/>
              </a:rPr>
              <a:t>위를 차지한 항목의 구성 요소</a:t>
            </a:r>
            <a:endParaRPr lang="en-US" altLang="ko-KR" sz="1400">
              <a:latin typeface="+mn-ea"/>
            </a:endParaRPr>
          </a:p>
          <a:p>
            <a:pPr>
              <a:lnSpc>
                <a:spcPct val="150000"/>
              </a:lnSpc>
            </a:pPr>
            <a:endParaRPr lang="en-US" altLang="ko-KR" sz="1400">
              <a:latin typeface="+mn-ea"/>
            </a:endParaRPr>
          </a:p>
          <a:p>
            <a:pPr marL="0" indent="0">
              <a:lnSpc>
                <a:spcPct val="150000"/>
              </a:lnSpc>
              <a:buNone/>
            </a:pPr>
            <a:r>
              <a:rPr lang="en-US" altLang="ko-KR" sz="1400" b="1">
                <a:latin typeface="+mn-ea"/>
              </a:rPr>
              <a:t>Faster R-CNN</a:t>
            </a:r>
            <a:r>
              <a:rPr lang="ko-KR" altLang="en-US" sz="1400" b="1">
                <a:latin typeface="+mn-ea"/>
              </a:rPr>
              <a:t>은 객체 탐지 분야에서 높은 성능을 달성할 수 있는 효과적인 방법</a:t>
            </a:r>
            <a:r>
              <a:rPr lang="en-US" altLang="ko-KR" sz="1400" b="1">
                <a:latin typeface="+mn-ea"/>
              </a:rPr>
              <a:t>, </a:t>
            </a:r>
            <a:r>
              <a:rPr lang="ko-KR" altLang="en-US" sz="1400" b="1">
                <a:latin typeface="+mn-ea"/>
              </a:rPr>
              <a:t>여러 대회에서 우수 성과</a:t>
            </a:r>
          </a:p>
        </p:txBody>
      </p:sp>
      <p:sp>
        <p:nvSpPr>
          <p:cNvPr id="3" name="제목 2">
            <a:extLst>
              <a:ext uri="{FF2B5EF4-FFF2-40B4-BE49-F238E27FC236}">
                <a16:creationId xmlns:a16="http://schemas.microsoft.com/office/drawing/2014/main" id="{9D5135A0-B5A5-04C1-931C-88C802271054}"/>
              </a:ext>
            </a:extLst>
          </p:cNvPr>
          <p:cNvSpPr>
            <a:spLocks noGrp="1"/>
          </p:cNvSpPr>
          <p:nvPr>
            <p:ph type="title"/>
          </p:nvPr>
        </p:nvSpPr>
        <p:spPr>
          <a:xfrm>
            <a:off x="889248" y="346646"/>
            <a:ext cx="8075240" cy="562074"/>
          </a:xfrm>
        </p:spPr>
        <p:txBody>
          <a:bodyPr/>
          <a:lstStyle/>
          <a:p>
            <a:r>
              <a:rPr lang="en-US" altLang="ko-KR" sz="2600" i="0">
                <a:effectLst/>
                <a:latin typeface="PT Serif" panose="020A0603040505020204" pitchFamily="18" charset="0"/>
              </a:rPr>
              <a:t>Faster R-CNN in ILSVRC &amp; COCO 2015 competitions</a:t>
            </a:r>
            <a:endParaRPr lang="ko-KR" altLang="en-US" sz="2600">
              <a:latin typeface="PT Serif" panose="020A0603040505020204" pitchFamily="18" charset="0"/>
            </a:endParaRPr>
          </a:p>
        </p:txBody>
      </p:sp>
    </p:spTree>
    <p:extLst>
      <p:ext uri="{BB962C8B-B14F-4D97-AF65-F5344CB8AC3E}">
        <p14:creationId xmlns:p14="http://schemas.microsoft.com/office/powerpoint/2010/main" val="1586949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C51149C-5747-BFB1-418B-E9FF1411EE53}"/>
              </a:ext>
            </a:extLst>
          </p:cNvPr>
          <p:cNvSpPr>
            <a:spLocks noGrp="1"/>
          </p:cNvSpPr>
          <p:nvPr>
            <p:ph type="body" sz="quarter" idx="10"/>
          </p:nvPr>
        </p:nvSpPr>
        <p:spPr>
          <a:xfrm>
            <a:off x="251520" y="1124744"/>
            <a:ext cx="8856984" cy="4643438"/>
          </a:xfrm>
        </p:spPr>
        <p:txBody>
          <a:bodyPr/>
          <a:lstStyle/>
          <a:p>
            <a:pPr marL="0" indent="0">
              <a:buNone/>
            </a:pPr>
            <a:r>
              <a:rPr lang="ko-KR" altLang="en-US" sz="1200">
                <a:latin typeface="+mn-ea"/>
              </a:rPr>
              <a:t>대규모 데이터는 딥 뉴럴 네트워크를 개선하는 데 중요함</a:t>
            </a:r>
            <a:endParaRPr lang="en-US" altLang="ko-KR" sz="1200">
              <a:latin typeface="+mn-ea"/>
            </a:endParaRPr>
          </a:p>
          <a:p>
            <a:pPr marL="0" indent="0">
              <a:buNone/>
            </a:pPr>
            <a:r>
              <a:rPr lang="ko-KR" altLang="en-US" sz="1200">
                <a:latin typeface="+mn-ea"/>
              </a:rPr>
              <a:t>이를 확인하기 위해 </a:t>
            </a:r>
            <a:r>
              <a:rPr lang="en-US" altLang="ko-KR" sz="1200">
                <a:latin typeface="+mn-ea"/>
              </a:rPr>
              <a:t>MS COCO </a:t>
            </a:r>
            <a:r>
              <a:rPr lang="ko-KR" altLang="en-US" sz="1200">
                <a:latin typeface="+mn-ea"/>
              </a:rPr>
              <a:t>데이터셋이 </a:t>
            </a:r>
            <a:r>
              <a:rPr lang="en-US" altLang="ko-KR" sz="1200">
                <a:latin typeface="+mn-ea"/>
              </a:rPr>
              <a:t>PASCAL VOC</a:t>
            </a:r>
            <a:r>
              <a:rPr lang="ko-KR" altLang="en-US" sz="1200">
                <a:latin typeface="+mn-ea"/>
              </a:rPr>
              <a:t>의 탐지 성능에 어떻게 도움이 되는지 조사 </a:t>
            </a:r>
            <a:r>
              <a:rPr lang="en-US" altLang="ko-KR" sz="1200">
                <a:latin typeface="+mn-ea"/>
              </a:rPr>
              <a:t>:</a:t>
            </a:r>
          </a:p>
          <a:p>
            <a:pPr marL="0" indent="0">
              <a:buNone/>
            </a:pPr>
            <a:endParaRPr lang="en-US" altLang="ko-KR" sz="1200">
              <a:latin typeface="+mn-ea"/>
            </a:endParaRPr>
          </a:p>
          <a:p>
            <a:pPr marL="0" indent="0">
              <a:buNone/>
            </a:pPr>
            <a:r>
              <a:rPr lang="en-US" altLang="ko-KR" sz="1200">
                <a:latin typeface="+mn-ea"/>
              </a:rPr>
              <a:t>COCO </a:t>
            </a:r>
            <a:r>
              <a:rPr lang="ko-KR" altLang="en-US" sz="1200">
                <a:latin typeface="+mn-ea"/>
              </a:rPr>
              <a:t>탐지 모델을 </a:t>
            </a:r>
            <a:r>
              <a:rPr lang="en-US" altLang="ko-KR" sz="1200">
                <a:latin typeface="+mn-ea"/>
              </a:rPr>
              <a:t>PASCAL VOC </a:t>
            </a:r>
            <a:r>
              <a:rPr lang="ko-KR" altLang="en-US" sz="1200">
                <a:latin typeface="+mn-ea"/>
              </a:rPr>
              <a:t>데이터셋에서 직접 평가한 결과</a:t>
            </a:r>
            <a:r>
              <a:rPr lang="en-US" altLang="ko-KR" sz="1200">
                <a:latin typeface="+mn-ea"/>
              </a:rPr>
              <a:t>, </a:t>
            </a:r>
          </a:p>
          <a:p>
            <a:pPr marL="0" indent="0">
              <a:buNone/>
            </a:pPr>
            <a:r>
              <a:rPr lang="en-US" altLang="ko-KR" sz="1200">
                <a:latin typeface="+mn-ea"/>
              </a:rPr>
              <a:t>PASCAL VOC </a:t>
            </a:r>
            <a:r>
              <a:rPr lang="ko-KR" altLang="en-US" sz="1200">
                <a:latin typeface="+mn-ea"/>
              </a:rPr>
              <a:t>데이터에 세부 조정을 하지 않아도 </a:t>
            </a:r>
            <a:r>
              <a:rPr lang="en-US" altLang="ko-KR" sz="1200">
                <a:latin typeface="+mn-ea"/>
              </a:rPr>
              <a:t>76.1%</a:t>
            </a:r>
            <a:r>
              <a:rPr lang="ko-KR" altLang="en-US" sz="1200">
                <a:latin typeface="+mn-ea"/>
              </a:rPr>
              <a:t>의 </a:t>
            </a:r>
            <a:r>
              <a:rPr lang="en-US" altLang="ko-KR" sz="1200">
                <a:latin typeface="+mn-ea"/>
              </a:rPr>
              <a:t>mAP</a:t>
            </a:r>
            <a:r>
              <a:rPr lang="ko-KR" altLang="en-US" sz="1200">
                <a:latin typeface="+mn-ea"/>
              </a:rPr>
              <a:t>를 달성</a:t>
            </a:r>
            <a:endParaRPr lang="en-US" altLang="ko-KR" sz="1200">
              <a:latin typeface="+mn-ea"/>
            </a:endParaRPr>
          </a:p>
          <a:p>
            <a:pPr marL="0" indent="0">
              <a:buNone/>
            </a:pPr>
            <a:r>
              <a:rPr lang="ko-KR" altLang="en-US" sz="1200">
                <a:latin typeface="+mn-ea"/>
              </a:rPr>
              <a:t>이 결과는 </a:t>
            </a:r>
            <a:r>
              <a:rPr lang="en-US" altLang="ko-KR" sz="1200">
                <a:latin typeface="+mn-ea"/>
              </a:rPr>
              <a:t>PASCAL VOC </a:t>
            </a:r>
            <a:r>
              <a:rPr lang="ko-KR" altLang="en-US" sz="1200">
                <a:latin typeface="+mn-ea"/>
              </a:rPr>
              <a:t>데이터를 활용하지 않았음에도 </a:t>
            </a:r>
            <a:r>
              <a:rPr lang="en-US" altLang="ko-KR" sz="1200">
                <a:latin typeface="+mn-ea"/>
              </a:rPr>
              <a:t>VOC07+12</a:t>
            </a:r>
            <a:r>
              <a:rPr lang="ko-KR" altLang="en-US" sz="1200">
                <a:latin typeface="+mn-ea"/>
              </a:rPr>
              <a:t>에서 훈련된 결과보다 우수</a:t>
            </a:r>
            <a:endParaRPr lang="en-US" altLang="ko-KR" sz="1200">
              <a:latin typeface="+mn-ea"/>
            </a:endParaRPr>
          </a:p>
          <a:p>
            <a:pPr marL="0" indent="0">
              <a:buNone/>
            </a:pPr>
            <a:r>
              <a:rPr lang="ko-KR" altLang="en-US" sz="1400" b="1">
                <a:latin typeface="+mn-ea"/>
              </a:rPr>
              <a:t>대규모 데이터셋인 </a:t>
            </a:r>
            <a:r>
              <a:rPr lang="en-US" altLang="ko-KR" sz="1400" b="1">
                <a:latin typeface="+mn-ea"/>
              </a:rPr>
              <a:t>MS COCO</a:t>
            </a:r>
            <a:r>
              <a:rPr lang="ko-KR" altLang="en-US" sz="1400" b="1">
                <a:latin typeface="+mn-ea"/>
              </a:rPr>
              <a:t>를 활용한 딥 뉴럴 네트워크 모델이 객체 탐지 성능을 획기적으로 향상</a:t>
            </a:r>
            <a:endParaRPr lang="en-US" altLang="ko-KR" sz="1400" b="1">
              <a:latin typeface="+mn-ea"/>
            </a:endParaRPr>
          </a:p>
          <a:p>
            <a:pPr marL="0" indent="0">
              <a:buNone/>
            </a:pPr>
            <a:endParaRPr lang="en-US" altLang="ko-KR" sz="1400" b="1">
              <a:latin typeface="+mn-ea"/>
            </a:endParaRPr>
          </a:p>
          <a:p>
            <a:pPr marL="0" indent="0">
              <a:buNone/>
            </a:pPr>
            <a:r>
              <a:rPr lang="en-US" altLang="ko-KR" sz="1200">
                <a:latin typeface="+mn-ea"/>
              </a:rPr>
              <a:t>COCO </a:t>
            </a:r>
            <a:r>
              <a:rPr lang="ko-KR" altLang="en-US" sz="1200">
                <a:latin typeface="+mn-ea"/>
              </a:rPr>
              <a:t>탐지 모델을 </a:t>
            </a:r>
            <a:r>
              <a:rPr lang="en-US" altLang="ko-KR" sz="1200">
                <a:latin typeface="+mn-ea"/>
              </a:rPr>
              <a:t>VOC </a:t>
            </a:r>
            <a:r>
              <a:rPr lang="ko-KR" altLang="en-US" sz="1200">
                <a:latin typeface="+mn-ea"/>
              </a:rPr>
              <a:t>데이터셋에서 세부 조정</a:t>
            </a:r>
            <a:r>
              <a:rPr lang="en-US" altLang="ko-KR" sz="1200">
                <a:latin typeface="+mn-ea"/>
              </a:rPr>
              <a:t>(fine-tuning)</a:t>
            </a:r>
            <a:r>
              <a:rPr lang="ko-KR" altLang="en-US" sz="1200">
                <a:latin typeface="+mn-ea"/>
              </a:rPr>
              <a:t>한 결과</a:t>
            </a:r>
            <a:r>
              <a:rPr lang="en-US" altLang="ko-KR" sz="1200">
                <a:latin typeface="+mn-ea"/>
              </a:rPr>
              <a:t>, PASCAL VOC 2007 </a:t>
            </a:r>
            <a:r>
              <a:rPr lang="ko-KR" altLang="en-US" sz="1200">
                <a:latin typeface="+mn-ea"/>
              </a:rPr>
              <a:t>테스트 세트에서 </a:t>
            </a:r>
            <a:r>
              <a:rPr lang="en-US" altLang="ko-KR" sz="1200">
                <a:latin typeface="+mn-ea"/>
              </a:rPr>
              <a:t>78.8%</a:t>
            </a:r>
            <a:r>
              <a:rPr lang="ko-KR" altLang="en-US" sz="1200">
                <a:latin typeface="+mn-ea"/>
              </a:rPr>
              <a:t>의 </a:t>
            </a:r>
            <a:r>
              <a:rPr lang="en-US" altLang="ko-KR" sz="1200">
                <a:latin typeface="+mn-ea"/>
              </a:rPr>
              <a:t>mAP</a:t>
            </a:r>
          </a:p>
          <a:p>
            <a:pPr marL="0" indent="0">
              <a:buNone/>
            </a:pPr>
            <a:r>
              <a:rPr lang="ko-KR" altLang="en-US" sz="1200">
                <a:latin typeface="+mn-ea"/>
              </a:rPr>
              <a:t>이는 </a:t>
            </a:r>
            <a:r>
              <a:rPr lang="en-US" altLang="ko-KR" sz="1200">
                <a:latin typeface="+mn-ea"/>
              </a:rPr>
              <a:t>COCO </a:t>
            </a:r>
            <a:r>
              <a:rPr lang="ko-KR" altLang="en-US" sz="1200">
                <a:latin typeface="+mn-ea"/>
              </a:rPr>
              <a:t>세트에서 추가 데이터를 활용함으로써 </a:t>
            </a:r>
            <a:r>
              <a:rPr lang="en-US" altLang="ko-KR" sz="1200">
                <a:latin typeface="+mn-ea"/>
              </a:rPr>
              <a:t>mAP</a:t>
            </a:r>
            <a:r>
              <a:rPr lang="ko-KR" altLang="en-US" sz="1200">
                <a:latin typeface="+mn-ea"/>
              </a:rPr>
              <a:t>가 </a:t>
            </a:r>
            <a:r>
              <a:rPr lang="en-US" altLang="ko-KR" sz="1200">
                <a:latin typeface="+mn-ea"/>
              </a:rPr>
              <a:t>5.6% </a:t>
            </a:r>
            <a:r>
              <a:rPr lang="ko-KR" altLang="en-US" sz="1200">
                <a:latin typeface="+mn-ea"/>
              </a:rPr>
              <a:t>증가한 결과</a:t>
            </a:r>
            <a:endParaRPr lang="en-US" altLang="ko-KR" sz="1200">
              <a:latin typeface="+mn-ea"/>
            </a:endParaRPr>
          </a:p>
          <a:p>
            <a:pPr marL="0" indent="0">
              <a:buNone/>
            </a:pPr>
            <a:r>
              <a:rPr lang="en-US" altLang="ko-KR" sz="1400" b="1">
                <a:latin typeface="+mn-ea"/>
              </a:rPr>
              <a:t>MS COCO </a:t>
            </a:r>
            <a:r>
              <a:rPr lang="ko-KR" altLang="en-US" sz="1400" b="1">
                <a:latin typeface="+mn-ea"/>
              </a:rPr>
              <a:t>데이터셋에 대해 학습된 모델을 </a:t>
            </a:r>
            <a:r>
              <a:rPr lang="en-US" altLang="ko-KR" sz="1400" b="1">
                <a:latin typeface="+mn-ea"/>
              </a:rPr>
              <a:t>PASCAL VOC </a:t>
            </a:r>
            <a:r>
              <a:rPr lang="ko-KR" altLang="en-US" sz="1400" b="1">
                <a:latin typeface="+mn-ea"/>
              </a:rPr>
              <a:t>데이터셋에서 직접 평가했을 때도 이미 좋은 성능</a:t>
            </a:r>
            <a:r>
              <a:rPr lang="en-US" altLang="ko-KR" sz="1400" b="1">
                <a:latin typeface="+mn-ea"/>
              </a:rPr>
              <a:t>,</a:t>
            </a:r>
          </a:p>
          <a:p>
            <a:pPr marL="0" indent="0">
              <a:buNone/>
            </a:pPr>
            <a:r>
              <a:rPr lang="ko-KR" altLang="en-US" sz="1400" b="1">
                <a:latin typeface="+mn-ea"/>
              </a:rPr>
              <a:t>이후에 </a:t>
            </a:r>
            <a:r>
              <a:rPr lang="en-US" altLang="ko-KR" sz="1400" b="1">
                <a:latin typeface="+mn-ea"/>
              </a:rPr>
              <a:t>PASCAL VOC </a:t>
            </a:r>
            <a:r>
              <a:rPr lang="ko-KR" altLang="en-US" sz="1400" b="1">
                <a:latin typeface="+mn-ea"/>
              </a:rPr>
              <a:t>데이터셋에 대해 추가로 세부 조정</a:t>
            </a:r>
            <a:r>
              <a:rPr lang="en-US" altLang="ko-KR" sz="1400" b="1">
                <a:latin typeface="+mn-ea"/>
              </a:rPr>
              <a:t>(fine-tuning)</a:t>
            </a:r>
            <a:r>
              <a:rPr lang="ko-KR" altLang="en-US" sz="1400" b="1">
                <a:latin typeface="+mn-ea"/>
              </a:rPr>
              <a:t>을 진행하니 성능이 더욱 향상</a:t>
            </a:r>
            <a:endParaRPr lang="en-US" altLang="ko-KR" sz="1400" b="1">
              <a:latin typeface="+mn-ea"/>
            </a:endParaRPr>
          </a:p>
          <a:p>
            <a:pPr marL="0" indent="0">
              <a:buNone/>
            </a:pPr>
            <a:endParaRPr lang="en-US" altLang="ko-KR" sz="1400" b="1">
              <a:latin typeface="+mn-ea"/>
            </a:endParaRPr>
          </a:p>
          <a:p>
            <a:pPr marL="0" indent="0">
              <a:buNone/>
            </a:pPr>
            <a:r>
              <a:rPr lang="ko-KR" altLang="en-US" sz="1400" b="1">
                <a:latin typeface="+mn-ea"/>
              </a:rPr>
              <a:t>대규모 데이터셋에서 학습된 모델이 다른 데이터셋에도 잘 적용될 수 있음을 보여주며</a:t>
            </a:r>
            <a:r>
              <a:rPr lang="en-US" altLang="ko-KR" sz="1400" b="1">
                <a:latin typeface="+mn-ea"/>
              </a:rPr>
              <a:t>, </a:t>
            </a:r>
          </a:p>
          <a:p>
            <a:pPr marL="0" indent="0">
              <a:buNone/>
            </a:pPr>
            <a:r>
              <a:rPr lang="ko-KR" altLang="en-US" sz="1400" b="1">
                <a:latin typeface="+mn-ea"/>
              </a:rPr>
              <a:t>추가적인 세부 조정을 통해 성능을 더욱 개선할 수 있음</a:t>
            </a:r>
            <a:endParaRPr lang="en-US" altLang="ko-KR" sz="1400" b="1">
              <a:latin typeface="+mn-ea"/>
            </a:endParaRPr>
          </a:p>
          <a:p>
            <a:pPr marL="0" indent="0">
              <a:buNone/>
            </a:pPr>
            <a:endParaRPr lang="en-US" altLang="ko-KR" sz="1400" b="1">
              <a:latin typeface="+mn-ea"/>
            </a:endParaRPr>
          </a:p>
          <a:p>
            <a:pPr marL="0" indent="0">
              <a:buNone/>
            </a:pPr>
            <a:r>
              <a:rPr lang="en-US" altLang="ko-KR" sz="1200">
                <a:latin typeface="+mn-ea"/>
              </a:rPr>
              <a:t>COCO+VOC</a:t>
            </a:r>
            <a:r>
              <a:rPr lang="ko-KR" altLang="en-US" sz="1200">
                <a:latin typeface="+mn-ea"/>
              </a:rPr>
              <a:t>에서 훈련된 모델은 </a:t>
            </a:r>
            <a:r>
              <a:rPr lang="en-US" altLang="ko-KR" sz="1200">
                <a:latin typeface="+mn-ea"/>
              </a:rPr>
              <a:t>PASCAL VOC 2007</a:t>
            </a:r>
            <a:r>
              <a:rPr lang="ko-KR" altLang="en-US" sz="1200">
                <a:latin typeface="+mn-ea"/>
              </a:rPr>
              <a:t>에서 모든 개별 카테고리에 대해 최고의 </a:t>
            </a:r>
            <a:r>
              <a:rPr lang="en-US" altLang="ko-KR" sz="1200">
                <a:latin typeface="+mn-ea"/>
              </a:rPr>
              <a:t>AP</a:t>
            </a:r>
            <a:r>
              <a:rPr lang="ko-KR" altLang="en-US" sz="1200">
                <a:latin typeface="+mn-ea"/>
              </a:rPr>
              <a:t> 보임</a:t>
            </a:r>
            <a:endParaRPr lang="en-US" altLang="ko-KR" sz="1200">
              <a:latin typeface="+mn-ea"/>
            </a:endParaRPr>
          </a:p>
          <a:p>
            <a:pPr marL="0" indent="0">
              <a:buNone/>
            </a:pPr>
            <a:r>
              <a:rPr lang="en-US" altLang="ko-KR" sz="1200">
                <a:latin typeface="+mn-ea"/>
              </a:rPr>
              <a:t>PASCAL VOC 2012 </a:t>
            </a:r>
            <a:r>
              <a:rPr lang="ko-KR" altLang="en-US" sz="1200">
                <a:latin typeface="+mn-ea"/>
              </a:rPr>
              <a:t>테스트 세트에서도 유사한 개선이 관찰</a:t>
            </a:r>
            <a:endParaRPr lang="en-US" altLang="ko-KR" sz="1200">
              <a:latin typeface="+mn-ea"/>
            </a:endParaRPr>
          </a:p>
          <a:p>
            <a:pPr marL="0" indent="0">
              <a:buNone/>
            </a:pPr>
            <a:endParaRPr lang="en-US" altLang="ko-KR" sz="1200">
              <a:latin typeface="+mn-ea"/>
            </a:endParaRPr>
          </a:p>
          <a:p>
            <a:pPr marL="0" indent="0">
              <a:buNone/>
            </a:pPr>
            <a:r>
              <a:rPr lang="ko-KR" altLang="en-US" sz="1200">
                <a:latin typeface="+mn-ea"/>
              </a:rPr>
              <a:t>이런 강력한 결과를 얻는 데 테스트 시간의 속도는 이미지 당 약 </a:t>
            </a:r>
            <a:r>
              <a:rPr lang="en-US" altLang="ko-KR" sz="1200">
                <a:latin typeface="+mn-ea"/>
              </a:rPr>
              <a:t>200ms</a:t>
            </a:r>
          </a:p>
          <a:p>
            <a:pPr marL="0" indent="0">
              <a:buNone/>
            </a:pPr>
            <a:r>
              <a:rPr lang="en-US" altLang="ko-KR" sz="1200">
                <a:latin typeface="+mn-ea"/>
              </a:rPr>
              <a:t>: </a:t>
            </a:r>
            <a:r>
              <a:rPr lang="ko-KR" altLang="en-US" sz="1200">
                <a:latin typeface="+mn-ea"/>
              </a:rPr>
              <a:t>대규모 데이터를 활용한 딥 뉴럴 네트워크의 효율성과 성능을 보여줌</a:t>
            </a:r>
            <a:endParaRPr lang="en-US" altLang="ko-KR" sz="1200">
              <a:latin typeface="+mn-ea"/>
            </a:endParaRPr>
          </a:p>
        </p:txBody>
      </p:sp>
      <p:sp>
        <p:nvSpPr>
          <p:cNvPr id="3" name="제목 2">
            <a:extLst>
              <a:ext uri="{FF2B5EF4-FFF2-40B4-BE49-F238E27FC236}">
                <a16:creationId xmlns:a16="http://schemas.microsoft.com/office/drawing/2014/main" id="{57C60107-BFD0-D4C5-1945-2F09F848E997}"/>
              </a:ext>
            </a:extLst>
          </p:cNvPr>
          <p:cNvSpPr>
            <a:spLocks noGrp="1"/>
          </p:cNvSpPr>
          <p:nvPr>
            <p:ph type="title"/>
          </p:nvPr>
        </p:nvSpPr>
        <p:spPr/>
        <p:txBody>
          <a:bodyPr/>
          <a:lstStyle/>
          <a:p>
            <a:r>
              <a:rPr lang="en-US" altLang="ko-KR" i="0">
                <a:effectLst/>
                <a:latin typeface="PT Serif" panose="020A0603040505020204" pitchFamily="18" charset="0"/>
              </a:rPr>
              <a:t>4.3 From MS COCO to PASCAL VOC</a:t>
            </a:r>
            <a:endParaRPr lang="ko-KR" altLang="en-US">
              <a:latin typeface="PT Serif" panose="020A0603040505020204" pitchFamily="18" charset="0"/>
            </a:endParaRPr>
          </a:p>
        </p:txBody>
      </p:sp>
    </p:spTree>
    <p:extLst>
      <p:ext uri="{BB962C8B-B14F-4D97-AF65-F5344CB8AC3E}">
        <p14:creationId xmlns:p14="http://schemas.microsoft.com/office/powerpoint/2010/main" val="1070905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8364142D-D140-5BBC-FC81-30E5D78B0C45}"/>
              </a:ext>
            </a:extLst>
          </p:cNvPr>
          <p:cNvSpPr>
            <a:spLocks noGrp="1"/>
          </p:cNvSpPr>
          <p:nvPr>
            <p:ph type="body" sz="quarter" idx="10"/>
          </p:nvPr>
        </p:nvSpPr>
        <p:spPr>
          <a:xfrm>
            <a:off x="323528" y="1285875"/>
            <a:ext cx="8568952" cy="4643438"/>
          </a:xfrm>
        </p:spPr>
        <p:txBody>
          <a:bodyPr/>
          <a:lstStyle/>
          <a:p>
            <a:pPr>
              <a:lnSpc>
                <a:spcPct val="150000"/>
              </a:lnSpc>
            </a:pPr>
            <a:r>
              <a:rPr lang="en-US" altLang="ko-KR" sz="1400"/>
              <a:t>We have presented RPNs for efficient</a:t>
            </a:r>
            <a:r>
              <a:rPr lang="ko-KR" altLang="en-US" sz="1400"/>
              <a:t>효율적</a:t>
            </a:r>
            <a:r>
              <a:rPr lang="en-US" altLang="ko-KR" sz="1400"/>
              <a:t> and accurate</a:t>
            </a:r>
            <a:r>
              <a:rPr lang="ko-KR" altLang="en-US" sz="1400"/>
              <a:t>정확한</a:t>
            </a:r>
            <a:r>
              <a:rPr lang="en-US" altLang="ko-KR" sz="1400"/>
              <a:t> region proposal generation. </a:t>
            </a:r>
          </a:p>
          <a:p>
            <a:pPr>
              <a:lnSpc>
                <a:spcPct val="150000"/>
              </a:lnSpc>
            </a:pPr>
            <a:endParaRPr lang="en-US" altLang="ko-KR" sz="1400"/>
          </a:p>
          <a:p>
            <a:pPr>
              <a:lnSpc>
                <a:spcPct val="150000"/>
              </a:lnSpc>
            </a:pPr>
            <a:r>
              <a:rPr lang="en-US" altLang="ko-KR" sz="1400"/>
              <a:t>By </a:t>
            </a:r>
            <a:r>
              <a:rPr lang="en-US" altLang="ko-KR" sz="1400" b="1"/>
              <a:t>sharing convolutional features</a:t>
            </a:r>
            <a:r>
              <a:rPr lang="ko-KR" altLang="en-US" sz="1400"/>
              <a:t>합성곱 특징</a:t>
            </a:r>
            <a:r>
              <a:rPr lang="en-US" altLang="ko-KR" sz="1400"/>
              <a:t> with the down-stream detection network, </a:t>
            </a:r>
          </a:p>
          <a:p>
            <a:pPr>
              <a:lnSpc>
                <a:spcPct val="150000"/>
              </a:lnSpc>
            </a:pPr>
            <a:r>
              <a:rPr lang="en-US" altLang="ko-KR" sz="1400"/>
              <a:t>the region proposal step is nearly cost-free.  / region proposal</a:t>
            </a:r>
            <a:r>
              <a:rPr lang="ko-KR" altLang="en-US" sz="1400"/>
              <a:t> 단계는 거의 비용이 들지 않음</a:t>
            </a:r>
            <a:endParaRPr lang="en-US" altLang="ko-KR" sz="1400"/>
          </a:p>
          <a:p>
            <a:pPr>
              <a:lnSpc>
                <a:spcPct val="150000"/>
              </a:lnSpc>
            </a:pPr>
            <a:endParaRPr lang="en-US" altLang="ko-KR" sz="1400"/>
          </a:p>
          <a:p>
            <a:pPr>
              <a:lnSpc>
                <a:spcPct val="150000"/>
              </a:lnSpc>
            </a:pPr>
            <a:r>
              <a:rPr lang="en-US" altLang="ko-KR" sz="1400"/>
              <a:t>Our method enables a unified</a:t>
            </a:r>
            <a:r>
              <a:rPr lang="ko-KR" altLang="en-US" sz="1400"/>
              <a:t>통합된</a:t>
            </a:r>
            <a:r>
              <a:rPr lang="en-US" altLang="ko-KR" sz="1400"/>
              <a:t>, deep-learning-based object detection system to run at near real-time frame rates. </a:t>
            </a:r>
          </a:p>
          <a:p>
            <a:pPr>
              <a:lnSpc>
                <a:spcPct val="150000"/>
              </a:lnSpc>
            </a:pPr>
            <a:r>
              <a:rPr lang="ko-KR" altLang="en-US" sz="1400"/>
              <a:t>통합된</a:t>
            </a:r>
            <a:r>
              <a:rPr lang="en-US" altLang="ko-KR" sz="1400"/>
              <a:t> </a:t>
            </a:r>
            <a:r>
              <a:rPr lang="ko-KR" altLang="en-US" sz="1400"/>
              <a:t>딥러닝 기반 객체 탐지 시스템이 거의 실시간 프레임 속도로 실행될 수 있게 함</a:t>
            </a:r>
            <a:endParaRPr lang="en-US" altLang="ko-KR" sz="1400"/>
          </a:p>
          <a:p>
            <a:pPr>
              <a:lnSpc>
                <a:spcPct val="150000"/>
              </a:lnSpc>
            </a:pPr>
            <a:endParaRPr lang="en-US" altLang="ko-KR" sz="1400"/>
          </a:p>
          <a:p>
            <a:pPr>
              <a:lnSpc>
                <a:spcPct val="150000"/>
              </a:lnSpc>
            </a:pPr>
            <a:r>
              <a:rPr lang="en-US" altLang="ko-KR" sz="1400"/>
              <a:t>The learned RPN also improves region proposal quality and thus the overall</a:t>
            </a:r>
            <a:r>
              <a:rPr lang="ko-KR" altLang="en-US" sz="1400"/>
              <a:t>종합적인</a:t>
            </a:r>
            <a:r>
              <a:rPr lang="en-US" altLang="ko-KR" sz="1400"/>
              <a:t> object detection accuracy.</a:t>
            </a:r>
          </a:p>
          <a:p>
            <a:pPr>
              <a:lnSpc>
                <a:spcPct val="150000"/>
              </a:lnSpc>
            </a:pPr>
            <a:r>
              <a:rPr lang="ko-KR" altLang="en-US" sz="1400">
                <a:latin typeface="+mn-ea"/>
              </a:rPr>
              <a:t>학습된 </a:t>
            </a:r>
            <a:r>
              <a:rPr lang="en-US" altLang="ko-KR" sz="1400">
                <a:latin typeface="+mn-ea"/>
              </a:rPr>
              <a:t>RPN</a:t>
            </a:r>
            <a:r>
              <a:rPr lang="ko-KR" altLang="en-US" sz="1400">
                <a:latin typeface="+mn-ea"/>
              </a:rPr>
              <a:t>은 또한 </a:t>
            </a:r>
            <a:r>
              <a:rPr lang="en-US" altLang="ko-KR" sz="1400"/>
              <a:t>region proposal</a:t>
            </a:r>
            <a:r>
              <a:rPr lang="ko-KR" altLang="en-US" sz="1400">
                <a:latin typeface="+mn-ea"/>
              </a:rPr>
              <a:t>의 품질을 향상시키고</a:t>
            </a:r>
            <a:r>
              <a:rPr lang="en-US" altLang="ko-KR" sz="1400">
                <a:latin typeface="+mn-ea"/>
              </a:rPr>
              <a:t>,</a:t>
            </a:r>
            <a:r>
              <a:rPr lang="ko-KR" altLang="en-US" sz="1400">
                <a:latin typeface="+mn-ea"/>
              </a:rPr>
              <a:t> 종합적인 </a:t>
            </a:r>
            <a:r>
              <a:rPr lang="en-US" altLang="ko-KR" sz="1400"/>
              <a:t>object detection</a:t>
            </a:r>
            <a:r>
              <a:rPr lang="ko-KR" altLang="en-US" sz="1400">
                <a:latin typeface="+mn-ea"/>
              </a:rPr>
              <a:t> 정확도를 개선함</a:t>
            </a:r>
          </a:p>
        </p:txBody>
      </p:sp>
      <p:sp>
        <p:nvSpPr>
          <p:cNvPr id="3" name="제목 2">
            <a:extLst>
              <a:ext uri="{FF2B5EF4-FFF2-40B4-BE49-F238E27FC236}">
                <a16:creationId xmlns:a16="http://schemas.microsoft.com/office/drawing/2014/main" id="{92946CAD-39B1-1190-9360-0060640BAD74}"/>
              </a:ext>
            </a:extLst>
          </p:cNvPr>
          <p:cNvSpPr>
            <a:spLocks noGrp="1"/>
          </p:cNvSpPr>
          <p:nvPr>
            <p:ph type="title"/>
          </p:nvPr>
        </p:nvSpPr>
        <p:spPr/>
        <p:txBody>
          <a:bodyPr/>
          <a:lstStyle/>
          <a:p>
            <a:r>
              <a:rPr lang="en-US" altLang="ko-KR">
                <a:latin typeface="PT Serif" panose="020A0603040505020204" pitchFamily="18" charset="0"/>
              </a:rPr>
              <a:t>5. Conclusion</a:t>
            </a:r>
            <a:endParaRPr lang="ko-KR" altLang="en-US">
              <a:latin typeface="PT Serif" panose="020A0603040505020204" pitchFamily="18" charset="0"/>
            </a:endParaRPr>
          </a:p>
        </p:txBody>
      </p:sp>
    </p:spTree>
    <p:extLst>
      <p:ext uri="{BB962C8B-B14F-4D97-AF65-F5344CB8AC3E}">
        <p14:creationId xmlns:p14="http://schemas.microsoft.com/office/powerpoint/2010/main" val="309100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F6DFEBD-AF3F-2CE6-AA6C-DCAA137884FF}"/>
              </a:ext>
            </a:extLst>
          </p:cNvPr>
          <p:cNvSpPr>
            <a:spLocks noGrp="1"/>
          </p:cNvSpPr>
          <p:nvPr>
            <p:ph type="body" sz="quarter" idx="10"/>
          </p:nvPr>
        </p:nvSpPr>
        <p:spPr>
          <a:xfrm>
            <a:off x="357187" y="1107281"/>
            <a:ext cx="8429625" cy="4643438"/>
          </a:xfrm>
        </p:spPr>
        <p:txBody>
          <a:bodyPr/>
          <a:lstStyle/>
          <a:p>
            <a:pPr marL="0" indent="0">
              <a:buNone/>
            </a:pPr>
            <a:r>
              <a:rPr lang="en-US" altLang="ko-KR" sz="1200">
                <a:latin typeface="+mn-ea"/>
              </a:rPr>
              <a:t>We further merge RPN and Fast R-CNN into a single network by sharing their convolutional features—</a:t>
            </a:r>
          </a:p>
          <a:p>
            <a:pPr marL="0" indent="0">
              <a:buNone/>
            </a:pPr>
            <a:r>
              <a:rPr lang="en-US" altLang="ko-KR" sz="1400" b="1" i="0">
                <a:solidFill>
                  <a:srgbClr val="3B3F4E"/>
                </a:solidFill>
                <a:effectLst/>
                <a:latin typeface="+mn-ea"/>
              </a:rPr>
              <a:t>RPN</a:t>
            </a:r>
            <a:r>
              <a:rPr lang="ko-KR" altLang="en-US" sz="1400" b="1" i="0">
                <a:solidFill>
                  <a:srgbClr val="3B3F4E"/>
                </a:solidFill>
                <a:effectLst/>
                <a:latin typeface="+mn-ea"/>
              </a:rPr>
              <a:t>과 </a:t>
            </a:r>
            <a:r>
              <a:rPr lang="en-US" altLang="ko-KR" sz="1400" b="1" i="0">
                <a:solidFill>
                  <a:srgbClr val="3B3F4E"/>
                </a:solidFill>
                <a:effectLst/>
                <a:latin typeface="+mn-ea"/>
              </a:rPr>
              <a:t>Fast R-CNN</a:t>
            </a:r>
            <a:r>
              <a:rPr lang="ko-KR" altLang="en-US" sz="1400" b="1" i="0">
                <a:solidFill>
                  <a:srgbClr val="3B3F4E"/>
                </a:solidFill>
                <a:effectLst/>
                <a:latin typeface="+mn-ea"/>
              </a:rPr>
              <a:t>을</a:t>
            </a:r>
            <a:r>
              <a:rPr lang="ko-KR" altLang="en-US" sz="1400" b="0" i="0">
                <a:solidFill>
                  <a:srgbClr val="3B3F4E"/>
                </a:solidFill>
                <a:effectLst/>
                <a:latin typeface="+mn-ea"/>
              </a:rPr>
              <a:t> 단일 네트워크로 </a:t>
            </a:r>
            <a:r>
              <a:rPr lang="ko-KR" altLang="en-US" sz="1400" b="0" i="1">
                <a:solidFill>
                  <a:srgbClr val="3B3F4E"/>
                </a:solidFill>
                <a:effectLst/>
                <a:latin typeface="+mn-ea"/>
              </a:rPr>
              <a:t>합쳤음</a:t>
            </a:r>
            <a:r>
              <a:rPr lang="ko-KR" altLang="en-US" sz="1400" b="0" i="0">
                <a:solidFill>
                  <a:srgbClr val="3B3F4E"/>
                </a:solidFill>
                <a:effectLst/>
                <a:latin typeface="+mn-ea"/>
              </a:rPr>
              <a:t> </a:t>
            </a:r>
            <a:r>
              <a:rPr lang="en-US" altLang="ko-KR" sz="1400" b="0" i="0">
                <a:solidFill>
                  <a:srgbClr val="3B3F4E"/>
                </a:solidFill>
                <a:effectLst/>
                <a:latin typeface="+mn-ea"/>
              </a:rPr>
              <a:t>/ </a:t>
            </a:r>
            <a:r>
              <a:rPr lang="ko-KR" altLang="en-US" sz="1400" b="0" i="0">
                <a:solidFill>
                  <a:srgbClr val="3B3F4E"/>
                </a:solidFill>
                <a:effectLst/>
                <a:latin typeface="+mn-ea"/>
              </a:rPr>
              <a:t>합성곱 특징을 공유</a:t>
            </a:r>
            <a:endParaRPr lang="en-US" altLang="ko-KR" sz="1400" b="0" i="0">
              <a:solidFill>
                <a:srgbClr val="3B3F4E"/>
              </a:solidFill>
              <a:effectLst/>
              <a:latin typeface="+mn-ea"/>
            </a:endParaRPr>
          </a:p>
          <a:p>
            <a:pPr marL="0" indent="0">
              <a:buNone/>
            </a:pPr>
            <a:endParaRPr lang="en-US" altLang="ko-KR" sz="1400" b="0" i="0">
              <a:solidFill>
                <a:srgbClr val="3B3F4E"/>
              </a:solidFill>
              <a:effectLst/>
              <a:latin typeface="+mn-ea"/>
            </a:endParaRPr>
          </a:p>
          <a:p>
            <a:pPr marL="0" indent="0">
              <a:buNone/>
            </a:pPr>
            <a:r>
              <a:rPr lang="en-US" altLang="ko-KR" sz="1200">
                <a:latin typeface="+mn-ea"/>
              </a:rPr>
              <a:t>using the recently popular terminology of neural networks with “attention” mechanisms, the RPN component</a:t>
            </a:r>
            <a:r>
              <a:rPr lang="ko-KR" altLang="en-US" sz="1200">
                <a:latin typeface="+mn-ea"/>
              </a:rPr>
              <a:t>요소</a:t>
            </a:r>
            <a:r>
              <a:rPr lang="en-US" altLang="ko-KR" sz="1200">
                <a:latin typeface="+mn-ea"/>
              </a:rPr>
              <a:t> tells the unified</a:t>
            </a:r>
            <a:r>
              <a:rPr lang="ko-KR" altLang="en-US" sz="1200">
                <a:latin typeface="+mn-ea"/>
              </a:rPr>
              <a:t>통일된</a:t>
            </a:r>
            <a:r>
              <a:rPr lang="en-US" altLang="ko-KR" sz="1200">
                <a:latin typeface="+mn-ea"/>
              </a:rPr>
              <a:t> network where to look.</a:t>
            </a:r>
          </a:p>
          <a:p>
            <a:pPr marL="0" indent="0">
              <a:buNone/>
            </a:pPr>
            <a:r>
              <a:rPr lang="ko-KR" altLang="en-US" sz="1400" b="1">
                <a:latin typeface="+mn-ea"/>
              </a:rPr>
              <a:t>어디에 주목해야 하는지 알려주는 </a:t>
            </a:r>
            <a:r>
              <a:rPr lang="en-US" altLang="ko-KR" sz="1400" b="1">
                <a:latin typeface="+mn-ea"/>
              </a:rPr>
              <a:t>'attention' </a:t>
            </a:r>
            <a:r>
              <a:rPr lang="ko-KR" altLang="en-US" sz="1400" b="1">
                <a:latin typeface="+mn-ea"/>
              </a:rPr>
              <a:t>메커니즘을 도입</a:t>
            </a:r>
            <a:endParaRPr lang="en-US" altLang="ko-KR" sz="1400" b="1">
              <a:latin typeface="+mn-ea"/>
            </a:endParaRPr>
          </a:p>
          <a:p>
            <a:pPr marL="0" indent="0">
              <a:buNone/>
            </a:pPr>
            <a:endParaRPr lang="en-US" altLang="ko-KR" sz="1400" b="1">
              <a:latin typeface="+mn-ea"/>
            </a:endParaRPr>
          </a:p>
          <a:p>
            <a:pPr marL="0" indent="0">
              <a:buNone/>
            </a:pPr>
            <a:r>
              <a:rPr lang="en-US" altLang="ko-KR" sz="1400">
                <a:latin typeface="+mn-ea"/>
              </a:rPr>
              <a:t>F</a:t>
            </a:r>
            <a:r>
              <a:rPr lang="en-US" altLang="ko-KR" sz="1200">
                <a:latin typeface="+mn-ea"/>
              </a:rPr>
              <a:t>or the very deep VGG-16 model, our detection system has a frame rate of 5fps (including all steps) on a GPU, while achieving state-of-the-art object detection accuracy on PASCAL VOC 2007, 2012, and MS COCO datasets with only 300 proposals per image. </a:t>
            </a:r>
          </a:p>
          <a:p>
            <a:pPr marL="0" indent="0">
              <a:buNone/>
            </a:pPr>
            <a:r>
              <a:rPr lang="ko-KR" altLang="en-US" sz="1200" b="0" i="0">
                <a:solidFill>
                  <a:srgbClr val="3B3F4E"/>
                </a:solidFill>
                <a:effectLst/>
                <a:latin typeface="+mn-ea"/>
              </a:rPr>
              <a:t>매우 깊은 </a:t>
            </a:r>
            <a:r>
              <a:rPr lang="en-US" altLang="ko-KR" sz="1200" b="0" i="0">
                <a:solidFill>
                  <a:srgbClr val="3B3F4E"/>
                </a:solidFill>
                <a:effectLst/>
                <a:latin typeface="+mn-ea"/>
              </a:rPr>
              <a:t>VGG-16 </a:t>
            </a:r>
            <a:r>
              <a:rPr lang="ko-KR" altLang="en-US" sz="1200" b="0" i="0">
                <a:solidFill>
                  <a:srgbClr val="3B3F4E"/>
                </a:solidFill>
                <a:effectLst/>
                <a:latin typeface="+mn-ea"/>
              </a:rPr>
              <a:t>모델에 대해 </a:t>
            </a:r>
            <a:r>
              <a:rPr lang="en-US" altLang="ko-KR" sz="1200" b="0" i="0">
                <a:solidFill>
                  <a:srgbClr val="3B3F4E"/>
                </a:solidFill>
                <a:effectLst/>
                <a:latin typeface="+mn-ea"/>
              </a:rPr>
              <a:t>/ GPU</a:t>
            </a:r>
            <a:r>
              <a:rPr lang="ko-KR" altLang="en-US" sz="1200" b="0" i="0">
                <a:solidFill>
                  <a:srgbClr val="3B3F4E"/>
                </a:solidFill>
                <a:effectLst/>
                <a:latin typeface="+mn-ea"/>
              </a:rPr>
              <a:t>에서 </a:t>
            </a:r>
            <a:r>
              <a:rPr lang="en-US" altLang="ko-KR" sz="1200" b="0" i="0">
                <a:solidFill>
                  <a:srgbClr val="3B3F4E"/>
                </a:solidFill>
                <a:effectLst/>
                <a:latin typeface="+mn-ea"/>
              </a:rPr>
              <a:t>/</a:t>
            </a:r>
            <a:r>
              <a:rPr lang="ko-KR" altLang="en-US" sz="1200" b="0" i="0">
                <a:solidFill>
                  <a:srgbClr val="3B3F4E"/>
                </a:solidFill>
                <a:effectLst/>
                <a:latin typeface="+mn-ea"/>
              </a:rPr>
              <a:t> 모든 단계를 포함하여 </a:t>
            </a:r>
            <a:r>
              <a:rPr lang="en-US" altLang="ko-KR" sz="1200" b="0" i="0">
                <a:solidFill>
                  <a:srgbClr val="3B3F4E"/>
                </a:solidFill>
                <a:effectLst/>
                <a:latin typeface="+mn-ea"/>
              </a:rPr>
              <a:t>/</a:t>
            </a:r>
            <a:r>
              <a:rPr lang="ko-KR" altLang="en-US" sz="1200" b="0" i="0">
                <a:solidFill>
                  <a:srgbClr val="3B3F4E"/>
                </a:solidFill>
                <a:effectLst/>
                <a:latin typeface="+mn-ea"/>
              </a:rPr>
              <a:t> </a:t>
            </a:r>
            <a:r>
              <a:rPr lang="ko-KR" altLang="en-US" sz="1400" b="1" i="0">
                <a:solidFill>
                  <a:srgbClr val="3B3F4E"/>
                </a:solidFill>
                <a:effectLst/>
                <a:latin typeface="+mn-ea"/>
              </a:rPr>
              <a:t>초당 </a:t>
            </a:r>
            <a:r>
              <a:rPr lang="en-US" altLang="ko-KR" sz="1400" b="1" i="0">
                <a:solidFill>
                  <a:srgbClr val="3B3F4E"/>
                </a:solidFill>
                <a:effectLst/>
                <a:latin typeface="+mn-ea"/>
              </a:rPr>
              <a:t>5</a:t>
            </a:r>
            <a:r>
              <a:rPr lang="ko-KR" altLang="en-US" sz="1400" b="1" i="0">
                <a:solidFill>
                  <a:srgbClr val="3B3F4E"/>
                </a:solidFill>
                <a:effectLst/>
                <a:latin typeface="+mn-ea"/>
              </a:rPr>
              <a:t>프레임의 속도로 작동</a:t>
            </a:r>
            <a:r>
              <a:rPr lang="ko-KR" altLang="en-US" sz="1200" b="0" i="0">
                <a:solidFill>
                  <a:srgbClr val="3B3F4E"/>
                </a:solidFill>
                <a:effectLst/>
                <a:latin typeface="+mn-ea"/>
              </a:rPr>
              <a:t>하면서 </a:t>
            </a:r>
            <a:r>
              <a:rPr lang="en-US" altLang="ko-KR" sz="1200">
                <a:solidFill>
                  <a:srgbClr val="3B3F4E"/>
                </a:solidFill>
                <a:latin typeface="+mn-ea"/>
              </a:rPr>
              <a:t>/ </a:t>
            </a:r>
            <a:r>
              <a:rPr lang="en-US" altLang="ko-KR" sz="1200" b="0" i="0">
                <a:solidFill>
                  <a:srgbClr val="3B3F4E"/>
                </a:solidFill>
                <a:effectLst/>
                <a:latin typeface="+mn-ea"/>
              </a:rPr>
              <a:t>sota-</a:t>
            </a:r>
            <a:r>
              <a:rPr lang="ko-KR" altLang="en-US" sz="1200" b="1" i="0">
                <a:solidFill>
                  <a:srgbClr val="3B3F4E"/>
                </a:solidFill>
                <a:effectLst/>
                <a:latin typeface="+mn-ea"/>
              </a:rPr>
              <a:t>최첨단 객체 탐지 정확도</a:t>
            </a:r>
            <a:r>
              <a:rPr lang="ko-KR" altLang="en-US" sz="1200" b="0" i="0">
                <a:solidFill>
                  <a:srgbClr val="3B3F4E"/>
                </a:solidFill>
                <a:effectLst/>
                <a:latin typeface="+mn-ea"/>
              </a:rPr>
              <a:t> 달성 </a:t>
            </a:r>
            <a:r>
              <a:rPr lang="en-US" altLang="ko-KR" sz="1200" b="0" i="0">
                <a:solidFill>
                  <a:srgbClr val="3B3F4E"/>
                </a:solidFill>
                <a:effectLst/>
                <a:latin typeface="+mn-ea"/>
              </a:rPr>
              <a:t>/</a:t>
            </a:r>
            <a:r>
              <a:rPr lang="ko-KR" altLang="en-US" sz="1200" b="0" i="0">
                <a:solidFill>
                  <a:srgbClr val="3B3F4E"/>
                </a:solidFill>
                <a:effectLst/>
                <a:latin typeface="+mn-ea"/>
              </a:rPr>
              <a:t> </a:t>
            </a:r>
            <a:r>
              <a:rPr lang="en-US" altLang="ko-KR" sz="1200" b="0" i="0">
                <a:solidFill>
                  <a:srgbClr val="3B3F4E"/>
                </a:solidFill>
                <a:effectLst/>
                <a:latin typeface="+mn-ea"/>
              </a:rPr>
              <a:t>PASCAL VOC 2007, 2012, MS COCO </a:t>
            </a:r>
            <a:r>
              <a:rPr lang="ko-KR" altLang="en-US" sz="1200" b="0" i="0">
                <a:solidFill>
                  <a:srgbClr val="3B3F4E"/>
                </a:solidFill>
                <a:effectLst/>
                <a:latin typeface="+mn-ea"/>
              </a:rPr>
              <a:t>데이터셋에서 </a:t>
            </a:r>
            <a:r>
              <a:rPr lang="en-US" altLang="ko-KR" sz="1200" b="0" i="0">
                <a:solidFill>
                  <a:srgbClr val="3B3F4E"/>
                </a:solidFill>
                <a:effectLst/>
                <a:latin typeface="+mn-ea"/>
              </a:rPr>
              <a:t>/ </a:t>
            </a:r>
            <a:r>
              <a:rPr lang="ko-KR" altLang="en-US" sz="1200" b="1" i="0">
                <a:solidFill>
                  <a:srgbClr val="3B3F4E"/>
                </a:solidFill>
                <a:effectLst/>
                <a:latin typeface="+mn-ea"/>
              </a:rPr>
              <a:t>이미지 당 </a:t>
            </a:r>
            <a:r>
              <a:rPr lang="en-US" altLang="ko-KR" sz="1200" b="1" i="0">
                <a:solidFill>
                  <a:srgbClr val="3B3F4E"/>
                </a:solidFill>
                <a:effectLst/>
                <a:latin typeface="+mn-ea"/>
              </a:rPr>
              <a:t>300</a:t>
            </a:r>
            <a:r>
              <a:rPr lang="ko-KR" altLang="en-US" sz="1200" b="1" i="0">
                <a:solidFill>
                  <a:srgbClr val="3B3F4E"/>
                </a:solidFill>
                <a:effectLst/>
                <a:latin typeface="+mn-ea"/>
              </a:rPr>
              <a:t>개의 </a:t>
            </a:r>
            <a:r>
              <a:rPr lang="en-US" altLang="ko-KR" sz="1200" b="1" i="0">
                <a:solidFill>
                  <a:srgbClr val="3B3F4E"/>
                </a:solidFill>
                <a:effectLst/>
                <a:latin typeface="+mn-ea"/>
              </a:rPr>
              <a:t>proposal</a:t>
            </a:r>
            <a:r>
              <a:rPr lang="ko-KR" altLang="en-US" sz="1200" b="0" i="0">
                <a:solidFill>
                  <a:srgbClr val="3B3F4E"/>
                </a:solidFill>
                <a:effectLst/>
                <a:latin typeface="+mn-ea"/>
              </a:rPr>
              <a:t>만으로</a:t>
            </a:r>
            <a:endParaRPr lang="en-US" altLang="ko-KR" sz="1400" b="0" i="0">
              <a:solidFill>
                <a:srgbClr val="3B3F4E"/>
              </a:solidFill>
              <a:effectLst/>
              <a:latin typeface="+mn-ea"/>
            </a:endParaRPr>
          </a:p>
          <a:p>
            <a:pPr marL="0" indent="0">
              <a:buNone/>
            </a:pPr>
            <a:endParaRPr lang="en-US" altLang="ko-KR" sz="1400" b="0" i="0">
              <a:solidFill>
                <a:srgbClr val="3B3F4E"/>
              </a:solidFill>
              <a:effectLst/>
              <a:latin typeface="+mn-ea"/>
            </a:endParaRPr>
          </a:p>
          <a:p>
            <a:pPr marL="0" indent="0">
              <a:buNone/>
            </a:pPr>
            <a:r>
              <a:rPr lang="en-US" altLang="ko-KR" sz="1200"/>
              <a:t>ILSVRC and COCO 2015 competitions : 1st-place winning entries in several tracks.</a:t>
            </a:r>
          </a:p>
          <a:p>
            <a:pPr marL="0" indent="0">
              <a:buNone/>
            </a:pPr>
            <a:r>
              <a:rPr lang="en-US" altLang="ko-KR" sz="1400">
                <a:latin typeface="+mn-ea"/>
              </a:rPr>
              <a:t>ILSVRC</a:t>
            </a:r>
            <a:r>
              <a:rPr lang="ko-KR" altLang="en-US" sz="1400">
                <a:latin typeface="+mn-ea"/>
              </a:rPr>
              <a:t>와 </a:t>
            </a:r>
            <a:r>
              <a:rPr lang="en-US" altLang="ko-KR" sz="1400">
                <a:latin typeface="+mn-ea"/>
              </a:rPr>
              <a:t>COCO 2015 </a:t>
            </a:r>
            <a:r>
              <a:rPr lang="en-US" altLang="ko-KR" sz="1400"/>
              <a:t>competition</a:t>
            </a:r>
            <a:r>
              <a:rPr lang="ko-KR" altLang="en-US" sz="1400">
                <a:latin typeface="+mn-ea"/>
              </a:rPr>
              <a:t>에서 </a:t>
            </a:r>
            <a:r>
              <a:rPr lang="en-US" altLang="ko-KR" sz="1400">
                <a:latin typeface="+mn-ea"/>
              </a:rPr>
              <a:t>/</a:t>
            </a:r>
            <a:r>
              <a:rPr lang="ko-KR" altLang="en-US" sz="1400">
                <a:latin typeface="+mn-ea"/>
              </a:rPr>
              <a:t> 여러 트랙에서 </a:t>
            </a:r>
            <a:r>
              <a:rPr lang="en-US" altLang="ko-KR" sz="1400">
                <a:latin typeface="+mn-ea"/>
              </a:rPr>
              <a:t>1</a:t>
            </a:r>
            <a:r>
              <a:rPr lang="ko-KR" altLang="en-US" sz="1400">
                <a:latin typeface="+mn-ea"/>
              </a:rPr>
              <a:t>등을 차지</a:t>
            </a:r>
            <a:endParaRPr lang="en-US" altLang="ko-KR" sz="1400">
              <a:latin typeface="+mn-ea"/>
            </a:endParaRPr>
          </a:p>
          <a:p>
            <a:pPr marL="0" indent="0">
              <a:buNone/>
            </a:pPr>
            <a:endParaRPr lang="en-US" altLang="ko-KR" sz="1400">
              <a:latin typeface="+mn-ea"/>
            </a:endParaRPr>
          </a:p>
          <a:p>
            <a:pPr marL="0" indent="0">
              <a:buNone/>
            </a:pPr>
            <a:r>
              <a:rPr lang="ko-KR" altLang="en-US" sz="1500" b="1"/>
              <a:t>    기존 </a:t>
            </a:r>
            <a:r>
              <a:rPr lang="en-US" altLang="ko-KR" sz="1500" b="1"/>
              <a:t>Fast R-CNN </a:t>
            </a:r>
            <a:r>
              <a:rPr lang="ko-KR" altLang="en-US" sz="1500" b="1"/>
              <a:t>모델은 여전히 </a:t>
            </a:r>
            <a:r>
              <a:rPr lang="en-US" altLang="ko-KR" sz="1500" b="1"/>
              <a:t>selective search </a:t>
            </a:r>
            <a:r>
              <a:rPr lang="ko-KR" altLang="en-US" sz="1500" b="1"/>
              <a:t>알고리즘을 통해 </a:t>
            </a:r>
            <a:r>
              <a:rPr lang="en-US" altLang="ko-KR" sz="1500" b="1"/>
              <a:t>region proposal</a:t>
            </a:r>
            <a:r>
              <a:rPr lang="ko-KR" altLang="en-US" sz="1500" b="1"/>
              <a:t>을</a:t>
            </a:r>
            <a:r>
              <a:rPr lang="en-US" altLang="ko-KR" sz="1500" b="1"/>
              <a:t> </a:t>
            </a:r>
          </a:p>
          <a:p>
            <a:pPr marL="0" indent="0">
              <a:buNone/>
            </a:pPr>
            <a:r>
              <a:rPr lang="en-US" altLang="ko-KR" sz="1500" b="1"/>
              <a:t>    </a:t>
            </a:r>
            <a:r>
              <a:rPr lang="ko-KR" altLang="en-US" sz="1500" b="1"/>
              <a:t>추출하기 때문에 학습 및 </a:t>
            </a:r>
            <a:r>
              <a:rPr lang="en-US" altLang="ko-KR" sz="1500" b="1"/>
              <a:t>detection </a:t>
            </a:r>
            <a:r>
              <a:rPr lang="ko-KR" altLang="en-US" sz="1500" b="1"/>
              <a:t>속도를 향상시키는데 한계 있음</a:t>
            </a:r>
            <a:r>
              <a:rPr lang="en-US" altLang="ko-KR" sz="1500" b="1"/>
              <a:t>, </a:t>
            </a:r>
            <a:endParaRPr lang="ko-KR" altLang="en-US" sz="1500" b="1"/>
          </a:p>
          <a:p>
            <a:pPr marL="0" indent="0">
              <a:buNone/>
            </a:pPr>
            <a:r>
              <a:rPr lang="ko-KR" altLang="en-US" sz="1500" b="1"/>
              <a:t>    또한 </a:t>
            </a:r>
            <a:r>
              <a:rPr lang="en-US" altLang="ko-KR" sz="1500" b="1"/>
              <a:t>detection</a:t>
            </a:r>
            <a:r>
              <a:rPr lang="ko-KR" altLang="en-US" sz="1500" b="1"/>
              <a:t>을 위한 과정을 </a:t>
            </a:r>
            <a:r>
              <a:rPr lang="en-US" altLang="ko-KR" sz="1500" b="1"/>
              <a:t>end-to-end</a:t>
            </a:r>
            <a:r>
              <a:rPr lang="ko-KR" altLang="en-US" sz="1500" b="1"/>
              <a:t>로 수행하지 못한다는 문제</a:t>
            </a:r>
            <a:endParaRPr lang="en-US" altLang="ko-KR" sz="1500" b="1"/>
          </a:p>
          <a:p>
            <a:pPr marL="0" indent="0">
              <a:buNone/>
            </a:pPr>
            <a:r>
              <a:rPr lang="ko-KR" altLang="en-US" sz="1500" b="1"/>
              <a:t>    이러한 문제를 해결 </a:t>
            </a:r>
            <a:r>
              <a:rPr lang="en-US" altLang="ko-KR" sz="1500" b="1"/>
              <a:t>- Faster R-CNN</a:t>
            </a:r>
            <a:r>
              <a:rPr lang="ko-KR" altLang="en-US" sz="1500" b="1"/>
              <a:t> </a:t>
            </a:r>
            <a:r>
              <a:rPr lang="en-US" altLang="ko-KR" sz="1500" b="1"/>
              <a:t>: </a:t>
            </a:r>
            <a:r>
              <a:rPr lang="ko-KR" altLang="en-US" sz="1500" b="1"/>
              <a:t>속도와 모델의 완성도 측면에서 더 좋은 모습</a:t>
            </a:r>
            <a:endParaRPr lang="en-US" altLang="ko-KR" sz="1500" b="1"/>
          </a:p>
          <a:p>
            <a:pPr marL="0" indent="0">
              <a:buNone/>
            </a:pPr>
            <a:endParaRPr lang="ko-KR" altLang="en-US" sz="1400">
              <a:latin typeface="+mn-ea"/>
            </a:endParaRPr>
          </a:p>
        </p:txBody>
      </p:sp>
      <p:sp>
        <p:nvSpPr>
          <p:cNvPr id="3" name="제목 2">
            <a:extLst>
              <a:ext uri="{FF2B5EF4-FFF2-40B4-BE49-F238E27FC236}">
                <a16:creationId xmlns:a16="http://schemas.microsoft.com/office/drawing/2014/main" id="{CF763F19-8F6F-5095-A325-CA71C7E686A5}"/>
              </a:ext>
            </a:extLst>
          </p:cNvPr>
          <p:cNvSpPr>
            <a:spLocks noGrp="1"/>
          </p:cNvSpPr>
          <p:nvPr>
            <p:ph type="title"/>
          </p:nvPr>
        </p:nvSpPr>
        <p:spPr/>
        <p:txBody>
          <a:bodyPr/>
          <a:lstStyle/>
          <a:p>
            <a:r>
              <a:rPr lang="en-US" altLang="ko-KR" i="0">
                <a:solidFill>
                  <a:srgbClr val="212529"/>
                </a:solidFill>
                <a:effectLst/>
                <a:latin typeface="PT Serif" panose="020A0603040505020204" pitchFamily="18" charset="0"/>
                <a:ea typeface="+mn-ea"/>
                <a:cs typeface="Aldhabi" panose="020F0502020204030204" pitchFamily="2" charset="-78"/>
              </a:rPr>
              <a:t>Abstract</a:t>
            </a:r>
            <a:endParaRPr lang="ko-KR" altLang="en-US">
              <a:latin typeface="PT Serif" panose="020A0603040505020204" pitchFamily="18" charset="0"/>
            </a:endParaRPr>
          </a:p>
        </p:txBody>
      </p:sp>
    </p:spTree>
    <p:extLst>
      <p:ext uri="{BB962C8B-B14F-4D97-AF65-F5344CB8AC3E}">
        <p14:creationId xmlns:p14="http://schemas.microsoft.com/office/powerpoint/2010/main" val="426264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7B898273-4022-64BD-83F5-07645C2A4B9C}"/>
              </a:ext>
            </a:extLst>
          </p:cNvPr>
          <p:cNvSpPr>
            <a:spLocks noGrp="1"/>
          </p:cNvSpPr>
          <p:nvPr>
            <p:ph type="body" sz="quarter" idx="10"/>
          </p:nvPr>
        </p:nvSpPr>
        <p:spPr>
          <a:xfrm>
            <a:off x="251520" y="1107281"/>
            <a:ext cx="8640959" cy="4643438"/>
          </a:xfrm>
        </p:spPr>
        <p:txBody>
          <a:bodyPr/>
          <a:lstStyle/>
          <a:p>
            <a:pPr marL="0" indent="0">
              <a:buNone/>
            </a:pPr>
            <a:r>
              <a:rPr lang="en-US" altLang="ko-KR" sz="1400"/>
              <a:t> RPN : Region Proposal Network,</a:t>
            </a:r>
            <a:r>
              <a:rPr lang="ko-KR" altLang="en-US" sz="1400"/>
              <a:t>영역 제안 네트워크를 도입 </a:t>
            </a:r>
            <a:r>
              <a:rPr lang="en-US" altLang="ko-KR" sz="1400"/>
              <a:t>- </a:t>
            </a:r>
            <a:r>
              <a:rPr lang="ko-KR" altLang="en-US" sz="1400"/>
              <a:t>객체 탐지의 효율성과 정확성을 높임</a:t>
            </a:r>
            <a:endParaRPr lang="en-US" altLang="ko-KR" sz="1400"/>
          </a:p>
          <a:p>
            <a:pPr marL="0" indent="0">
              <a:buNone/>
            </a:pPr>
            <a:r>
              <a:rPr lang="ko-KR" altLang="en-US" sz="1400"/>
              <a:t>최첨단 객체 탐지 네트워크와 컨볼루션 계층을 공유 </a:t>
            </a:r>
            <a:r>
              <a:rPr lang="en-US" altLang="ko-KR" sz="1400"/>
              <a:t>- </a:t>
            </a:r>
            <a:r>
              <a:rPr lang="ko-KR" altLang="en-US" sz="1400"/>
              <a:t>테스트 시간에 컨볼루션을 공유함으로써 </a:t>
            </a:r>
            <a:r>
              <a:rPr lang="en-US" altLang="ko-KR" sz="1400"/>
              <a:t>proposal</a:t>
            </a:r>
            <a:r>
              <a:rPr lang="ko-KR" altLang="en-US" sz="1400"/>
              <a:t>을 계산하는 데 드는 비용이 적음</a:t>
            </a:r>
            <a:endParaRPr lang="en-US" altLang="ko-KR" sz="1400"/>
          </a:p>
          <a:p>
            <a:pPr marL="0" indent="0">
              <a:buNone/>
            </a:pPr>
            <a:endParaRPr lang="en-US" altLang="ko-KR" sz="900"/>
          </a:p>
          <a:p>
            <a:pPr marL="0" indent="0">
              <a:buNone/>
            </a:pPr>
            <a:r>
              <a:rPr lang="en-US" altLang="ko-KR" sz="1400"/>
              <a:t>convolutional feature</a:t>
            </a:r>
            <a:r>
              <a:rPr lang="ko-KR" altLang="en-US" sz="1400"/>
              <a:t>가 </a:t>
            </a:r>
            <a:r>
              <a:rPr lang="en-US" altLang="ko-KR" sz="1400"/>
              <a:t>region proposal</a:t>
            </a:r>
            <a:r>
              <a:rPr lang="ko-KR" altLang="en-US" sz="1400"/>
              <a:t>을 생성하는 데에도 사용될 수 있다는 것을 관찰</a:t>
            </a:r>
            <a:endParaRPr lang="en-US" altLang="ko-KR" sz="1400"/>
          </a:p>
          <a:p>
            <a:pPr marL="0" indent="0">
              <a:buNone/>
            </a:pPr>
            <a:r>
              <a:rPr lang="en-US" altLang="ko-KR" sz="1400"/>
              <a:t> RPN</a:t>
            </a:r>
            <a:r>
              <a:rPr lang="ko-KR" altLang="en-US" sz="1400"/>
              <a:t>은 </a:t>
            </a:r>
            <a:r>
              <a:rPr lang="en-US" altLang="ko-KR" sz="1400"/>
              <a:t>region bound(</a:t>
            </a:r>
            <a:r>
              <a:rPr lang="ko-KR" altLang="en-US" sz="1400"/>
              <a:t>객체의 경계</a:t>
            </a:r>
            <a:r>
              <a:rPr lang="en-US" altLang="ko-KR" sz="1400"/>
              <a:t>)</a:t>
            </a:r>
            <a:r>
              <a:rPr lang="ko-KR" altLang="en-US" sz="1400"/>
              <a:t>와 </a:t>
            </a:r>
            <a:r>
              <a:rPr lang="en-US" altLang="ko-KR" sz="1400"/>
              <a:t>'</a:t>
            </a:r>
            <a:r>
              <a:rPr lang="ko-KR" altLang="en-US" sz="1400"/>
              <a:t>객체인지 아닌지</a:t>
            </a:r>
            <a:r>
              <a:rPr lang="en-US" altLang="ko-KR" sz="1400"/>
              <a:t>'</a:t>
            </a:r>
            <a:r>
              <a:rPr lang="ko-KR" altLang="en-US" sz="1400"/>
              <a:t>를 판별하는 점수를 동시에 예측</a:t>
            </a:r>
            <a:r>
              <a:rPr lang="en-US" altLang="ko-KR" sz="1400"/>
              <a:t> </a:t>
            </a:r>
          </a:p>
          <a:p>
            <a:pPr marL="0" indent="0">
              <a:buNone/>
            </a:pPr>
            <a:r>
              <a:rPr lang="en-US" altLang="ko-KR" sz="1400"/>
              <a:t>- </a:t>
            </a:r>
            <a:r>
              <a:rPr lang="ko-KR" altLang="en-US" sz="1400"/>
              <a:t>이로 인해 영역 제안 계산의 비용이 거의 없어짐</a:t>
            </a:r>
            <a:endParaRPr lang="en-US" altLang="ko-KR" sz="1400"/>
          </a:p>
          <a:p>
            <a:pPr marL="0" indent="0">
              <a:buNone/>
            </a:pPr>
            <a:endParaRPr lang="en-US" altLang="ko-KR" sz="700"/>
          </a:p>
          <a:p>
            <a:pPr marL="0" indent="0">
              <a:buNone/>
            </a:pPr>
            <a:r>
              <a:rPr lang="en-US" altLang="ko-KR" sz="1400"/>
              <a:t>RPN</a:t>
            </a:r>
            <a:r>
              <a:rPr lang="ko-KR" altLang="en-US" sz="1400"/>
              <a:t>은 </a:t>
            </a:r>
            <a:r>
              <a:rPr lang="en-US" altLang="ko-KR" sz="1400"/>
              <a:t>region proposal</a:t>
            </a:r>
            <a:r>
              <a:rPr lang="ko-KR" altLang="en-US" sz="1400"/>
              <a:t>을 다양한 크기와 가로세로 비율과 함께 효율적으로 예측하도록 설계됨</a:t>
            </a:r>
            <a:endParaRPr lang="en-US" altLang="ko-KR" sz="1400"/>
          </a:p>
          <a:p>
            <a:pPr marL="0" indent="0">
              <a:buNone/>
            </a:pPr>
            <a:r>
              <a:rPr lang="ko-KR" altLang="en-US" sz="1400"/>
              <a:t>이미지나 필터의 피라미드를 사용하는 기존 방법과 달리</a:t>
            </a:r>
            <a:r>
              <a:rPr lang="en-US" altLang="ko-KR" sz="1400"/>
              <a:t>, </a:t>
            </a:r>
            <a:r>
              <a:rPr lang="ko-KR" altLang="en-US" sz="1400"/>
              <a:t>이 연구에서는 </a:t>
            </a:r>
            <a:r>
              <a:rPr lang="ko-KR" altLang="en-US" sz="1400" b="1"/>
              <a:t>다양한 크기와 가로세로 비율을 참조하는 </a:t>
            </a:r>
            <a:r>
              <a:rPr lang="en-US" altLang="ko-KR" sz="1400" b="1"/>
              <a:t>'</a:t>
            </a:r>
            <a:r>
              <a:rPr lang="ko-KR" altLang="en-US" sz="1400" b="1"/>
              <a:t>앵커</a:t>
            </a:r>
            <a:r>
              <a:rPr lang="en-US" altLang="ko-KR" sz="1400" b="1"/>
              <a:t>' </a:t>
            </a:r>
            <a:r>
              <a:rPr lang="ko-KR" altLang="en-US" sz="1400" b="1"/>
              <a:t>박스를 도입</a:t>
            </a:r>
            <a:endParaRPr lang="en-US" altLang="ko-KR" sz="1400" b="1"/>
          </a:p>
          <a:p>
            <a:pPr marL="0" indent="0">
              <a:buNone/>
            </a:pPr>
            <a:r>
              <a:rPr lang="ko-KR" altLang="en-US" sz="1200"/>
              <a:t>이미지 피라미드</a:t>
            </a:r>
            <a:r>
              <a:rPr lang="en-US" altLang="ko-KR" sz="1200"/>
              <a:t>: </a:t>
            </a:r>
            <a:r>
              <a:rPr lang="ko-KR" altLang="en-US" sz="1200"/>
              <a:t>입력 이미지가 주어지면 업샘플링하거나 다운샘플링 </a:t>
            </a:r>
            <a:r>
              <a:rPr lang="en-US" altLang="ko-KR" sz="1200"/>
              <a:t>- RPN</a:t>
            </a:r>
            <a:r>
              <a:rPr lang="ko-KR" altLang="en-US" sz="1200"/>
              <a:t>에서는 사용</a:t>
            </a:r>
            <a:r>
              <a:rPr lang="en-US" altLang="ko-KR" sz="1200"/>
              <a:t>X</a:t>
            </a:r>
          </a:p>
          <a:p>
            <a:pPr marL="0" indent="0">
              <a:buNone/>
            </a:pPr>
            <a:endParaRPr lang="en-US" altLang="ko-KR" sz="1100"/>
          </a:p>
          <a:p>
            <a:pPr marL="0" indent="0">
              <a:buNone/>
            </a:pPr>
            <a:r>
              <a:rPr lang="en-US" altLang="ko-KR" sz="1400" b="1"/>
              <a:t>RPN</a:t>
            </a:r>
            <a:r>
              <a:rPr lang="ko-KR" altLang="en-US" sz="1400" b="1"/>
              <a:t>과 </a:t>
            </a:r>
            <a:r>
              <a:rPr lang="en-US" altLang="ko-KR" sz="1400" b="1"/>
              <a:t>Fast R-CNN </a:t>
            </a:r>
            <a:r>
              <a:rPr lang="ko-KR" altLang="en-US" sz="1400" b="1"/>
              <a:t>객체 탐지 네트워크를 통합하기 위해</a:t>
            </a:r>
            <a:r>
              <a:rPr lang="en-US" altLang="ko-KR" sz="1400" b="1"/>
              <a:t>, region proposal</a:t>
            </a:r>
            <a:r>
              <a:rPr lang="ko-KR" altLang="en-US" sz="1400" b="1"/>
              <a:t>영역 제안 작업과 </a:t>
            </a:r>
            <a:r>
              <a:rPr lang="en-US" altLang="ko-KR" sz="1400" b="1"/>
              <a:t>object detection</a:t>
            </a:r>
            <a:r>
              <a:rPr lang="ko-KR" altLang="en-US" sz="1400" b="1"/>
              <a:t>객체 탐지 작업을 번갈아가며 </a:t>
            </a:r>
            <a:r>
              <a:rPr lang="en-US" altLang="ko-KR" sz="1400" b="1"/>
              <a:t>fine-tuning</a:t>
            </a:r>
            <a:r>
              <a:rPr lang="ko-KR" altLang="en-US" sz="1400" b="1"/>
              <a:t>하는 학습 방식을 제안</a:t>
            </a:r>
            <a:endParaRPr lang="en-US" altLang="ko-KR" sz="1400" b="1"/>
          </a:p>
          <a:p>
            <a:pPr marL="0" indent="0">
              <a:buNone/>
            </a:pPr>
            <a:r>
              <a:rPr lang="ko-KR" altLang="en-US" sz="1400"/>
              <a:t>이 과정에서 </a:t>
            </a:r>
            <a:r>
              <a:rPr lang="en-US" altLang="ko-KR" sz="1400"/>
              <a:t>proposal</a:t>
            </a:r>
            <a:r>
              <a:rPr lang="ko-KR" altLang="en-US" sz="1400"/>
              <a:t>제안들은 고정된 채로 유지</a:t>
            </a:r>
            <a:endParaRPr lang="en-US" altLang="ko-KR" sz="1400"/>
          </a:p>
          <a:p>
            <a:pPr marL="0" indent="0">
              <a:buNone/>
            </a:pPr>
            <a:r>
              <a:rPr lang="ko-KR" altLang="en-US" sz="1400"/>
              <a:t>이 방식은 빠르게 </a:t>
            </a:r>
            <a:r>
              <a:rPr lang="en-US" altLang="ko-KR" sz="1400"/>
              <a:t>converge</a:t>
            </a:r>
            <a:r>
              <a:rPr lang="ko-KR" altLang="en-US" sz="1400"/>
              <a:t>수렴하고</a:t>
            </a:r>
            <a:r>
              <a:rPr lang="en-US" altLang="ko-KR" sz="1400"/>
              <a:t>(</a:t>
            </a:r>
            <a:r>
              <a:rPr lang="ko-KR" altLang="en-US" sz="1400"/>
              <a:t>모여들다</a:t>
            </a:r>
            <a:r>
              <a:rPr lang="en-US" altLang="ko-KR" sz="1400"/>
              <a:t>,</a:t>
            </a:r>
            <a:r>
              <a:rPr lang="ko-KR" altLang="en-US" sz="1400"/>
              <a:t>만나다</a:t>
            </a:r>
            <a:r>
              <a:rPr lang="en-US" altLang="ko-KR" sz="1400"/>
              <a:t>)</a:t>
            </a:r>
            <a:r>
              <a:rPr lang="ko-KR" altLang="en-US" sz="1400"/>
              <a:t> 두 가지 작업 모두에서 공유하는 컨볼루션 특징을 가진 통합 네트워크를 생성</a:t>
            </a:r>
            <a:endParaRPr lang="en-US" altLang="ko-KR" sz="1400"/>
          </a:p>
          <a:p>
            <a:pPr marL="0" indent="0">
              <a:buNone/>
            </a:pPr>
            <a:r>
              <a:rPr lang="ko-KR" altLang="en-US" sz="1400"/>
              <a:t>이 방법은 </a:t>
            </a:r>
            <a:r>
              <a:rPr lang="en-US" altLang="ko-KR" sz="1400"/>
              <a:t>Selective Search</a:t>
            </a:r>
            <a:r>
              <a:rPr lang="ko-KR" altLang="en-US" sz="1400"/>
              <a:t>의 거의 모든 계산 부담을 해제</a:t>
            </a:r>
            <a:r>
              <a:rPr lang="en-US" altLang="ko-KR" sz="1400"/>
              <a:t>, proposal</a:t>
            </a:r>
            <a:r>
              <a:rPr lang="ko-KR" altLang="en-US" sz="1400"/>
              <a:t>제안의 실제 실행 시간은 단지 </a:t>
            </a:r>
            <a:r>
              <a:rPr lang="en-US" altLang="ko-KR" sz="1400"/>
              <a:t>10</a:t>
            </a:r>
            <a:r>
              <a:rPr lang="ko-KR" altLang="en-US" sz="1400"/>
              <a:t>밀리초</a:t>
            </a:r>
            <a:endParaRPr lang="en-US" altLang="ko-KR" sz="1400"/>
          </a:p>
          <a:p>
            <a:pPr marL="0" indent="0">
              <a:buNone/>
            </a:pPr>
            <a:endParaRPr lang="en-US" altLang="ko-KR" sz="800"/>
          </a:p>
          <a:p>
            <a:pPr marL="0" indent="0">
              <a:buNone/>
            </a:pPr>
            <a:r>
              <a:rPr lang="ko-KR" altLang="en-US" sz="1400"/>
              <a:t>             </a:t>
            </a:r>
            <a:r>
              <a:rPr lang="en-US" altLang="ko-KR" sz="1400"/>
              <a:t>ILSVRC</a:t>
            </a:r>
            <a:r>
              <a:rPr lang="ko-KR" altLang="en-US" sz="1400"/>
              <a:t>와 </a:t>
            </a:r>
            <a:r>
              <a:rPr lang="en-US" altLang="ko-KR" sz="1400"/>
              <a:t>COCO 2015</a:t>
            </a:r>
            <a:r>
              <a:rPr lang="ko-KR" altLang="en-US" sz="1400"/>
              <a:t> 여러 트랙에서 </a:t>
            </a:r>
            <a:r>
              <a:rPr lang="en-US" altLang="ko-KR" sz="1400"/>
              <a:t>1</a:t>
            </a:r>
            <a:r>
              <a:rPr lang="ko-KR" altLang="en-US" sz="1400"/>
              <a:t>등 </a:t>
            </a:r>
            <a:endParaRPr lang="en-US" altLang="ko-KR" sz="1400"/>
          </a:p>
          <a:p>
            <a:pPr marL="0" indent="0">
              <a:buNone/>
            </a:pPr>
            <a:r>
              <a:rPr lang="en-US" altLang="ko-KR" sz="1400"/>
              <a:t>             : </a:t>
            </a:r>
            <a:r>
              <a:rPr lang="ko-KR" altLang="en-US" sz="1400"/>
              <a:t>실용적인 사용을 위한 </a:t>
            </a:r>
            <a:r>
              <a:rPr lang="ko-KR" altLang="en-US" sz="1400" b="1"/>
              <a:t>비용 효율적</a:t>
            </a:r>
            <a:r>
              <a:rPr lang="ko-KR" altLang="en-US" sz="1400"/>
              <a:t>인 해결책일 뿐만 아니라</a:t>
            </a:r>
            <a:endParaRPr lang="en-US" altLang="ko-KR" sz="1400"/>
          </a:p>
          <a:p>
            <a:pPr marL="0" indent="0">
              <a:buNone/>
            </a:pPr>
            <a:r>
              <a:rPr lang="en-US" altLang="ko-KR" sz="1400"/>
              <a:t>               </a:t>
            </a:r>
            <a:r>
              <a:rPr lang="ko-KR" altLang="en-US" sz="1400" b="1"/>
              <a:t>객체 탐지 정확도를 향상</a:t>
            </a:r>
            <a:r>
              <a:rPr lang="ko-KR" altLang="en-US" sz="1400"/>
              <a:t>시키는 효과적인 방법</a:t>
            </a:r>
          </a:p>
        </p:txBody>
      </p:sp>
      <p:sp>
        <p:nvSpPr>
          <p:cNvPr id="3" name="제목 2">
            <a:extLst>
              <a:ext uri="{FF2B5EF4-FFF2-40B4-BE49-F238E27FC236}">
                <a16:creationId xmlns:a16="http://schemas.microsoft.com/office/drawing/2014/main" id="{838D9A62-5013-EA97-D4B2-5B17BA6A1FA9}"/>
              </a:ext>
            </a:extLst>
          </p:cNvPr>
          <p:cNvSpPr>
            <a:spLocks noGrp="1"/>
          </p:cNvSpPr>
          <p:nvPr>
            <p:ph type="title"/>
          </p:nvPr>
        </p:nvSpPr>
        <p:spPr/>
        <p:txBody>
          <a:bodyPr/>
          <a:lstStyle/>
          <a:p>
            <a:r>
              <a:rPr lang="en-US" altLang="ko-KR">
                <a:latin typeface="PT Serif" panose="020A0603040505020204" pitchFamily="18" charset="0"/>
              </a:rPr>
              <a:t>1. Introduction</a:t>
            </a:r>
            <a:endParaRPr lang="ko-KR" altLang="en-US"/>
          </a:p>
        </p:txBody>
      </p:sp>
    </p:spTree>
    <p:extLst>
      <p:ext uri="{BB962C8B-B14F-4D97-AF65-F5344CB8AC3E}">
        <p14:creationId xmlns:p14="http://schemas.microsoft.com/office/powerpoint/2010/main" val="2757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DC7A78FF-F536-8A59-382A-610C52356892}"/>
              </a:ext>
            </a:extLst>
          </p:cNvPr>
          <p:cNvSpPr>
            <a:spLocks noGrp="1"/>
          </p:cNvSpPr>
          <p:nvPr>
            <p:ph type="body" sz="quarter" idx="10"/>
          </p:nvPr>
        </p:nvSpPr>
        <p:spPr>
          <a:xfrm>
            <a:off x="357188" y="1052736"/>
            <a:ext cx="8535292" cy="4643438"/>
          </a:xfrm>
        </p:spPr>
        <p:txBody>
          <a:bodyPr/>
          <a:lstStyle/>
          <a:p>
            <a:pPr marL="0" indent="0">
              <a:lnSpc>
                <a:spcPct val="150000"/>
              </a:lnSpc>
              <a:buNone/>
            </a:pPr>
            <a:r>
              <a:rPr lang="en-US" altLang="ko-KR" sz="1400"/>
              <a:t>Widely used object proposal methods  /  object proposal</a:t>
            </a:r>
            <a:r>
              <a:rPr lang="ko-KR" altLang="en-US" sz="1400"/>
              <a:t>으로</a:t>
            </a:r>
            <a:r>
              <a:rPr lang="en-US" altLang="ko-KR" sz="1400"/>
              <a:t> </a:t>
            </a:r>
            <a:r>
              <a:rPr lang="ko-KR" altLang="en-US" sz="1400"/>
              <a:t>널리 사용되는 방법</a:t>
            </a:r>
            <a:r>
              <a:rPr lang="en-US" altLang="ko-KR" sz="1400"/>
              <a:t> :</a:t>
            </a:r>
          </a:p>
          <a:p>
            <a:pPr marL="0" indent="0">
              <a:lnSpc>
                <a:spcPct val="150000"/>
              </a:lnSpc>
              <a:buNone/>
            </a:pPr>
            <a:r>
              <a:rPr lang="en-US" altLang="ko-KR" sz="1400"/>
              <a:t>grouping super-pixels </a:t>
            </a:r>
            <a:r>
              <a:rPr lang="ko-KR" altLang="en-US" sz="1400"/>
              <a:t>슈퍼픽셀을 그룹화하는 방법</a:t>
            </a:r>
            <a:r>
              <a:rPr lang="en-US" altLang="ko-KR" sz="1400"/>
              <a:t> (e.g., Selective Search [4], CPMC [22], MCG [23]) </a:t>
            </a:r>
          </a:p>
          <a:p>
            <a:pPr marL="0" indent="0">
              <a:lnSpc>
                <a:spcPct val="150000"/>
              </a:lnSpc>
              <a:buNone/>
            </a:pPr>
            <a:r>
              <a:rPr lang="en-US" altLang="ko-KR" sz="1400"/>
              <a:t>sliding windows </a:t>
            </a:r>
            <a:r>
              <a:rPr lang="ko-KR" altLang="en-US" sz="1400"/>
              <a:t>슬라이딩 윈도우를 기반으로 하는 방법</a:t>
            </a:r>
            <a:r>
              <a:rPr lang="en-US" altLang="ko-KR" sz="1400"/>
              <a:t> (e.g., objectness in windows [24], EdgeBoxes [6])</a:t>
            </a:r>
          </a:p>
          <a:p>
            <a:pPr marL="0" indent="0">
              <a:lnSpc>
                <a:spcPct val="150000"/>
              </a:lnSpc>
              <a:buNone/>
            </a:pPr>
            <a:endParaRPr lang="en-US" altLang="ko-KR" sz="900"/>
          </a:p>
          <a:p>
            <a:pPr marL="0" indent="0">
              <a:lnSpc>
                <a:spcPct val="150000"/>
              </a:lnSpc>
              <a:buNone/>
            </a:pPr>
            <a:r>
              <a:rPr lang="en-US" altLang="ko-KR" sz="1400"/>
              <a:t>Object proposal methods were adopted as external modules independent of the detectors </a:t>
            </a:r>
          </a:p>
          <a:p>
            <a:pPr marL="0" indent="0">
              <a:lnSpc>
                <a:spcPct val="150000"/>
              </a:lnSpc>
              <a:buNone/>
            </a:pPr>
            <a:r>
              <a:rPr lang="en-US" altLang="ko-KR" sz="1400"/>
              <a:t>(e.g., Selective Search object detectors, RCNN, and Fast R-CNN).</a:t>
            </a:r>
          </a:p>
          <a:p>
            <a:pPr marL="0" indent="0">
              <a:lnSpc>
                <a:spcPct val="150000"/>
              </a:lnSpc>
              <a:buNone/>
            </a:pPr>
            <a:r>
              <a:rPr lang="ko-KR" altLang="en-US" sz="1400">
                <a:latin typeface="+mn-ea"/>
              </a:rPr>
              <a:t>객체 제안 방법은 탐지기로부터 독립적인 외부 모듈이 채택됨</a:t>
            </a:r>
            <a:endParaRPr lang="en-US" altLang="ko-KR" sz="1400">
              <a:latin typeface="+mn-ea"/>
            </a:endParaRPr>
          </a:p>
          <a:p>
            <a:pPr marL="0" indent="0">
              <a:lnSpc>
                <a:spcPct val="150000"/>
              </a:lnSpc>
              <a:buNone/>
            </a:pPr>
            <a:r>
              <a:rPr lang="ko-KR" altLang="en-US" sz="1400">
                <a:latin typeface="+mn-ea"/>
              </a:rPr>
              <a:t>무슨말</a:t>
            </a:r>
            <a:r>
              <a:rPr lang="en-US" altLang="ko-KR" sz="1400">
                <a:latin typeface="+mn-ea"/>
              </a:rPr>
              <a:t>? -&gt; </a:t>
            </a:r>
            <a:r>
              <a:rPr lang="ko-KR" altLang="en-US" sz="1400">
                <a:latin typeface="+mn-ea"/>
              </a:rPr>
              <a:t> 객체 제안 방법이 객체 탐지 알고리즘과 별개로 작동</a:t>
            </a:r>
            <a:endParaRPr lang="en-US" altLang="ko-KR" sz="1400">
              <a:latin typeface="+mn-ea"/>
            </a:endParaRPr>
          </a:p>
          <a:p>
            <a:pPr marL="0" indent="0">
              <a:lnSpc>
                <a:spcPct val="150000"/>
              </a:lnSpc>
              <a:buNone/>
            </a:pPr>
            <a:endParaRPr lang="en-US" altLang="ko-KR" sz="1200">
              <a:latin typeface="+mn-ea"/>
            </a:endParaRPr>
          </a:p>
          <a:p>
            <a:pPr marL="0" indent="0">
              <a:lnSpc>
                <a:spcPct val="150000"/>
              </a:lnSpc>
              <a:buNone/>
            </a:pPr>
            <a:r>
              <a:rPr lang="en-US" altLang="ko-KR" sz="1200">
                <a:latin typeface="+mn-ea"/>
              </a:rPr>
              <a:t>Selective Search</a:t>
            </a:r>
            <a:r>
              <a:rPr lang="ko-KR" altLang="en-US" sz="1200">
                <a:latin typeface="+mn-ea"/>
              </a:rPr>
              <a:t> </a:t>
            </a:r>
            <a:r>
              <a:rPr lang="en-US" altLang="ko-KR" sz="1200">
                <a:latin typeface="+mn-ea"/>
              </a:rPr>
              <a:t>:</a:t>
            </a:r>
            <a:r>
              <a:rPr lang="ko-KR" altLang="en-US" sz="1200">
                <a:latin typeface="+mn-ea"/>
              </a:rPr>
              <a:t> 객체 제안 방법 중 하나</a:t>
            </a:r>
            <a:r>
              <a:rPr lang="en-US" altLang="ko-KR" sz="1200">
                <a:latin typeface="+mn-ea"/>
              </a:rPr>
              <a:t>, </a:t>
            </a:r>
            <a:r>
              <a:rPr lang="ko-KR" altLang="en-US" sz="1200">
                <a:latin typeface="+mn-ea"/>
              </a:rPr>
              <a:t>이미지에서 관심 영역을 식별</a:t>
            </a:r>
            <a:r>
              <a:rPr lang="en-US" altLang="ko-KR" sz="1200">
                <a:latin typeface="+mn-ea"/>
              </a:rPr>
              <a:t> </a:t>
            </a:r>
          </a:p>
          <a:p>
            <a:pPr marL="0" indent="0">
              <a:lnSpc>
                <a:spcPct val="150000"/>
              </a:lnSpc>
              <a:buNone/>
            </a:pPr>
            <a:r>
              <a:rPr lang="en-US" altLang="ko-KR" sz="1200">
                <a:latin typeface="+mn-ea"/>
              </a:rPr>
              <a:t>(</a:t>
            </a:r>
            <a:r>
              <a:rPr lang="ko-KR" altLang="en-US" sz="1200">
                <a:latin typeface="+mn-ea"/>
              </a:rPr>
              <a:t>슈퍼픽셀을 그룹화하여 관련성이 높은 영역끼리 결합하는 방식으로 작동</a:t>
            </a:r>
            <a:r>
              <a:rPr lang="en-US" altLang="ko-KR" sz="1200">
                <a:latin typeface="+mn-ea"/>
              </a:rPr>
              <a:t>)</a:t>
            </a:r>
          </a:p>
          <a:p>
            <a:pPr marL="0" indent="0">
              <a:lnSpc>
                <a:spcPct val="150000"/>
              </a:lnSpc>
              <a:buNone/>
            </a:pPr>
            <a:r>
              <a:rPr lang="ko-KR" altLang="en-US" sz="1200">
                <a:latin typeface="+mn-ea"/>
              </a:rPr>
              <a:t>식별된 영역들은 후속 과정에서 객체가 포함될 가능성이 있는 영역으로 간주되어 객체 탐지 알고리즘의 입력으로 사용됨</a:t>
            </a:r>
            <a:endParaRPr lang="en-US" altLang="ko-KR" sz="1200">
              <a:latin typeface="+mn-ea"/>
            </a:endParaRPr>
          </a:p>
          <a:p>
            <a:pPr marL="0" indent="0">
              <a:lnSpc>
                <a:spcPct val="150000"/>
              </a:lnSpc>
              <a:buNone/>
            </a:pPr>
            <a:r>
              <a:rPr lang="en-US" altLang="ko-KR" sz="1200">
                <a:latin typeface="+mn-ea"/>
              </a:rPr>
              <a:t>Fast R-CNN </a:t>
            </a:r>
            <a:r>
              <a:rPr lang="ko-KR" altLang="en-US" sz="1200">
                <a:latin typeface="+mn-ea"/>
              </a:rPr>
              <a:t>같은 객체 탐지 알고리즘 </a:t>
            </a:r>
            <a:r>
              <a:rPr lang="en-US" altLang="ko-KR" sz="1200">
                <a:latin typeface="+mn-ea"/>
              </a:rPr>
              <a:t>:</a:t>
            </a:r>
            <a:r>
              <a:rPr lang="ko-KR" altLang="en-US" sz="1200">
                <a:latin typeface="+mn-ea"/>
              </a:rPr>
              <a:t> 이렇게 제안된 영역을 받아들이고</a:t>
            </a:r>
            <a:r>
              <a:rPr lang="en-US" altLang="ko-KR" sz="1200">
                <a:latin typeface="+mn-ea"/>
              </a:rPr>
              <a:t>, </a:t>
            </a:r>
            <a:r>
              <a:rPr lang="ko-KR" altLang="en-US" sz="1200">
                <a:latin typeface="+mn-ea"/>
              </a:rPr>
              <a:t>그 영역이 특정 객체를 포함하고 있는지를 판단</a:t>
            </a:r>
            <a:endParaRPr lang="en-US" altLang="ko-KR" sz="1200">
              <a:latin typeface="+mn-ea"/>
            </a:endParaRPr>
          </a:p>
          <a:p>
            <a:pPr marL="0" indent="0">
              <a:lnSpc>
                <a:spcPct val="150000"/>
              </a:lnSpc>
              <a:buNone/>
            </a:pPr>
            <a:r>
              <a:rPr lang="ko-KR" altLang="en-US" sz="1200">
                <a:latin typeface="+mn-ea"/>
              </a:rPr>
              <a:t>이때 </a:t>
            </a:r>
            <a:r>
              <a:rPr lang="en-US" altLang="ko-KR" sz="1200">
                <a:latin typeface="+mn-ea"/>
              </a:rPr>
              <a:t>Selective Search</a:t>
            </a:r>
            <a:r>
              <a:rPr lang="ko-KR" altLang="en-US" sz="1200">
                <a:latin typeface="+mn-ea"/>
              </a:rPr>
              <a:t>와 같은 </a:t>
            </a:r>
            <a:r>
              <a:rPr lang="en-US" altLang="ko-KR" sz="1200"/>
              <a:t>object proposal</a:t>
            </a:r>
            <a:r>
              <a:rPr lang="ko-KR" altLang="en-US" sz="1200">
                <a:latin typeface="+mn-ea"/>
              </a:rPr>
              <a:t>객체 제안 모듈은 객체 탐지 알고리즘과 독립적으로 작동하며</a:t>
            </a:r>
            <a:r>
              <a:rPr lang="en-US" altLang="ko-KR" sz="1200">
                <a:latin typeface="+mn-ea"/>
              </a:rPr>
              <a:t>, </a:t>
            </a:r>
          </a:p>
          <a:p>
            <a:pPr marL="0" indent="0">
              <a:lnSpc>
                <a:spcPct val="150000"/>
              </a:lnSpc>
              <a:buNone/>
            </a:pPr>
            <a:r>
              <a:rPr lang="ko-KR" altLang="en-US" sz="1200">
                <a:latin typeface="+mn-ea"/>
              </a:rPr>
              <a:t>그 결과를 객체 탐지 알고리즘에 제공하는 역할</a:t>
            </a:r>
            <a:endParaRPr lang="en-US" altLang="ko-KR" sz="1200">
              <a:latin typeface="+mn-ea"/>
            </a:endParaRPr>
          </a:p>
        </p:txBody>
      </p:sp>
      <p:sp>
        <p:nvSpPr>
          <p:cNvPr id="3" name="제목 2">
            <a:extLst>
              <a:ext uri="{FF2B5EF4-FFF2-40B4-BE49-F238E27FC236}">
                <a16:creationId xmlns:a16="http://schemas.microsoft.com/office/drawing/2014/main" id="{479F89AE-BD2C-EE73-6D83-1CADEAF7E461}"/>
              </a:ext>
            </a:extLst>
          </p:cNvPr>
          <p:cNvSpPr>
            <a:spLocks noGrp="1"/>
          </p:cNvSpPr>
          <p:nvPr>
            <p:ph type="title"/>
          </p:nvPr>
        </p:nvSpPr>
        <p:spPr/>
        <p:txBody>
          <a:bodyPr/>
          <a:lstStyle/>
          <a:p>
            <a:r>
              <a:rPr lang="en-US" altLang="ko-KR">
                <a:latin typeface="PT Serif" panose="020A0603040505020204" pitchFamily="18" charset="0"/>
              </a:rPr>
              <a:t>2 RELATED WORK : Object Proposals</a:t>
            </a:r>
            <a:endParaRPr lang="ko-KR" altLang="en-US">
              <a:latin typeface="PT Serif" panose="020A0603040505020204" pitchFamily="18" charset="0"/>
            </a:endParaRPr>
          </a:p>
        </p:txBody>
      </p:sp>
    </p:spTree>
    <p:extLst>
      <p:ext uri="{BB962C8B-B14F-4D97-AF65-F5344CB8AC3E}">
        <p14:creationId xmlns:p14="http://schemas.microsoft.com/office/powerpoint/2010/main" val="366882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9F2874F-8A4A-5074-EF98-7093319E232B}"/>
              </a:ext>
            </a:extLst>
          </p:cNvPr>
          <p:cNvSpPr>
            <a:spLocks noGrp="1"/>
          </p:cNvSpPr>
          <p:nvPr>
            <p:ph type="body" sz="quarter" idx="10"/>
          </p:nvPr>
        </p:nvSpPr>
        <p:spPr>
          <a:xfrm>
            <a:off x="357187" y="1124744"/>
            <a:ext cx="8429625" cy="5184576"/>
          </a:xfrm>
        </p:spPr>
        <p:txBody>
          <a:bodyPr/>
          <a:lstStyle/>
          <a:p>
            <a:pPr marL="0" indent="0">
              <a:lnSpc>
                <a:spcPct val="150000"/>
              </a:lnSpc>
              <a:buNone/>
            </a:pPr>
            <a:r>
              <a:rPr lang="en-US" altLang="ko-KR" sz="1200"/>
              <a:t>The R-CNN method trains CNNs end-to-end to classify the proposal regions into object categories or background. </a:t>
            </a:r>
          </a:p>
          <a:p>
            <a:pPr marL="0" indent="0">
              <a:lnSpc>
                <a:spcPct val="150000"/>
              </a:lnSpc>
              <a:buNone/>
            </a:pPr>
            <a:r>
              <a:rPr lang="en-US" altLang="ko-KR" sz="1200"/>
              <a:t>R-CNN </a:t>
            </a:r>
            <a:r>
              <a:rPr lang="ko-KR" altLang="en-US" sz="1200"/>
              <a:t>방법은 </a:t>
            </a:r>
            <a:r>
              <a:rPr lang="en-US" altLang="ko-KR" sz="1200"/>
              <a:t>CNN</a:t>
            </a:r>
            <a:r>
              <a:rPr lang="ko-KR" altLang="en-US" sz="1200"/>
              <a:t>을 종단간으로 학습시켜 제안된 영역을 객체 카테고리나 배경으로 분류</a:t>
            </a:r>
            <a:endParaRPr lang="en-US" altLang="ko-KR" sz="1200"/>
          </a:p>
          <a:p>
            <a:pPr marL="0" indent="0">
              <a:lnSpc>
                <a:spcPct val="150000"/>
              </a:lnSpc>
              <a:buNone/>
            </a:pPr>
            <a:r>
              <a:rPr lang="en-US" altLang="ko-KR" sz="1200"/>
              <a:t>R-CNN mainly plays as a classifier, and it does not predict object bounds (except for refining by bounding box regression).</a:t>
            </a:r>
          </a:p>
          <a:p>
            <a:pPr marL="0" indent="0">
              <a:lnSpc>
                <a:spcPct val="150000"/>
              </a:lnSpc>
              <a:buNone/>
            </a:pPr>
            <a:r>
              <a:rPr lang="en-US" altLang="ko-KR" sz="1200"/>
              <a:t>R-CNN</a:t>
            </a:r>
            <a:r>
              <a:rPr lang="ko-KR" altLang="en-US" sz="1200"/>
              <a:t>은 주로 분류기로 작동하며</a:t>
            </a:r>
            <a:r>
              <a:rPr lang="en-US" altLang="ko-KR" sz="1200"/>
              <a:t>, </a:t>
            </a:r>
            <a:r>
              <a:rPr lang="ko-KR" altLang="en-US" sz="1200"/>
              <a:t>객체의 경계를 예측하지 않음</a:t>
            </a:r>
            <a:r>
              <a:rPr lang="en-US" altLang="ko-KR" sz="1200"/>
              <a:t>(</a:t>
            </a:r>
            <a:r>
              <a:rPr lang="ko-KR" altLang="en-US" sz="1200"/>
              <a:t>바운딩 박스 회귀에 의한 세부 조정 제외</a:t>
            </a:r>
            <a:r>
              <a:rPr lang="en-US" altLang="ko-KR" sz="1200"/>
              <a:t>)</a:t>
            </a:r>
          </a:p>
          <a:p>
            <a:pPr marL="0" indent="0">
              <a:lnSpc>
                <a:spcPct val="150000"/>
              </a:lnSpc>
              <a:buNone/>
            </a:pPr>
            <a:r>
              <a:rPr lang="en-US" altLang="ko-KR" sz="1200"/>
              <a:t>Its accuracy depends on the performance of the region proposal module </a:t>
            </a:r>
          </a:p>
          <a:p>
            <a:pPr marL="0" indent="0">
              <a:lnSpc>
                <a:spcPct val="150000"/>
              </a:lnSpc>
              <a:buNone/>
            </a:pPr>
            <a:r>
              <a:rPr lang="ko-KR" altLang="en-US" sz="1200"/>
              <a:t>그 정확도는 </a:t>
            </a:r>
            <a:r>
              <a:rPr lang="en-US" altLang="ko-KR" sz="1200"/>
              <a:t>region proposal</a:t>
            </a:r>
            <a:r>
              <a:rPr lang="ko-KR" altLang="en-US" sz="1200"/>
              <a:t>영역 제안 모듈의 성능에 의존</a:t>
            </a:r>
            <a:endParaRPr lang="en-US" altLang="ko-KR" sz="1200"/>
          </a:p>
          <a:p>
            <a:pPr marL="0" indent="0">
              <a:lnSpc>
                <a:spcPct val="150000"/>
              </a:lnSpc>
              <a:buNone/>
            </a:pPr>
            <a:r>
              <a:rPr lang="en-US" altLang="ko-KR" sz="1400"/>
              <a:t>: </a:t>
            </a:r>
            <a:r>
              <a:rPr lang="en-US" altLang="ko-KR" sz="1400" b="1"/>
              <a:t>R-CNN </a:t>
            </a:r>
            <a:r>
              <a:rPr lang="ko-KR" altLang="en-US" sz="1400" b="1"/>
              <a:t>방법은 </a:t>
            </a:r>
            <a:r>
              <a:rPr lang="en-US" altLang="ko-KR" sz="1400" b="1"/>
              <a:t>CNN</a:t>
            </a:r>
            <a:r>
              <a:rPr lang="ko-KR" altLang="en-US" sz="1400" b="1"/>
              <a:t>을 통해 제안된 영역을 객체 카테고리나 배경으로 분류하는 방법으로</a:t>
            </a:r>
            <a:r>
              <a:rPr lang="en-US" altLang="ko-KR" sz="1400" b="1"/>
              <a:t>, </a:t>
            </a:r>
          </a:p>
          <a:p>
            <a:pPr marL="0" indent="0">
              <a:lnSpc>
                <a:spcPct val="150000"/>
              </a:lnSpc>
              <a:buNone/>
            </a:pPr>
            <a:r>
              <a:rPr lang="ko-KR" altLang="en-US" sz="1400" b="1"/>
              <a:t>주로 분류기 역할을 함</a:t>
            </a:r>
            <a:endParaRPr lang="en-US" altLang="ko-KR" sz="1400" b="1"/>
          </a:p>
          <a:p>
            <a:pPr marL="0" indent="0">
              <a:lnSpc>
                <a:spcPct val="150000"/>
              </a:lnSpc>
              <a:buNone/>
            </a:pPr>
            <a:endParaRPr lang="en-US" altLang="ko-KR" sz="1200"/>
          </a:p>
          <a:p>
            <a:pPr marL="0" indent="0">
              <a:lnSpc>
                <a:spcPct val="150000"/>
              </a:lnSpc>
              <a:buNone/>
            </a:pPr>
            <a:r>
              <a:rPr lang="en-US" altLang="ko-KR" sz="1200"/>
              <a:t>Several papers have proposed ways of using deep networks for predicting object bounding boxes </a:t>
            </a:r>
          </a:p>
          <a:p>
            <a:pPr marL="0" indent="0">
              <a:lnSpc>
                <a:spcPct val="150000"/>
              </a:lnSpc>
              <a:buNone/>
            </a:pPr>
            <a:r>
              <a:rPr lang="ko-KR" altLang="en-US" sz="1200"/>
              <a:t>몇몇 논문들은 객체 바운딩 박스를 예측하기 위해 딥 네트워크를 사용하는 방법을 제안</a:t>
            </a:r>
            <a:endParaRPr lang="en-US" altLang="ko-KR" sz="1200"/>
          </a:p>
          <a:p>
            <a:pPr marL="0" indent="0">
              <a:lnSpc>
                <a:spcPct val="150000"/>
              </a:lnSpc>
              <a:buNone/>
            </a:pPr>
            <a:r>
              <a:rPr lang="en-US" altLang="ko-KR" sz="1200"/>
              <a:t>In the OverFeat method, a fully-connected layer is trained to predict the box coordinates for the localization task that assumes a single object. </a:t>
            </a:r>
          </a:p>
          <a:p>
            <a:pPr marL="0" indent="0">
              <a:lnSpc>
                <a:spcPct val="150000"/>
              </a:lnSpc>
              <a:buNone/>
            </a:pPr>
            <a:r>
              <a:rPr lang="en-US" altLang="ko-KR" sz="1200"/>
              <a:t>OverFeat </a:t>
            </a:r>
            <a:r>
              <a:rPr lang="ko-KR" altLang="en-US" sz="1200"/>
              <a:t>방법에서는 완전 연결 계층이 단일 객체를 가정하는 위치 지정 작업에 대한 박스 좌표를 예측하도록 학습됨</a:t>
            </a:r>
            <a:endParaRPr lang="en-US" altLang="ko-KR" sz="1200"/>
          </a:p>
        </p:txBody>
      </p:sp>
      <p:sp>
        <p:nvSpPr>
          <p:cNvPr id="3" name="제목 2">
            <a:extLst>
              <a:ext uri="{FF2B5EF4-FFF2-40B4-BE49-F238E27FC236}">
                <a16:creationId xmlns:a16="http://schemas.microsoft.com/office/drawing/2014/main" id="{B497EBBC-360E-50BB-1446-FCDD37196D45}"/>
              </a:ext>
            </a:extLst>
          </p:cNvPr>
          <p:cNvSpPr>
            <a:spLocks noGrp="1"/>
          </p:cNvSpPr>
          <p:nvPr>
            <p:ph type="title"/>
          </p:nvPr>
        </p:nvSpPr>
        <p:spPr>
          <a:xfrm>
            <a:off x="827584" y="346646"/>
            <a:ext cx="8003232" cy="562074"/>
          </a:xfrm>
        </p:spPr>
        <p:txBody>
          <a:bodyPr/>
          <a:lstStyle/>
          <a:p>
            <a:r>
              <a:rPr lang="en-US" altLang="ko-KR" sz="2400">
                <a:latin typeface="PT Serif" panose="020A0603040505020204" pitchFamily="18" charset="0"/>
              </a:rPr>
              <a:t>2 RELATED WORK : Deep Networks for Object Detection</a:t>
            </a:r>
          </a:p>
        </p:txBody>
      </p:sp>
    </p:spTree>
    <p:extLst>
      <p:ext uri="{BB962C8B-B14F-4D97-AF65-F5344CB8AC3E}">
        <p14:creationId xmlns:p14="http://schemas.microsoft.com/office/powerpoint/2010/main" val="487246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9BB09BF7-5470-5184-E63D-272743C8DC6A}"/>
              </a:ext>
            </a:extLst>
          </p:cNvPr>
          <p:cNvSpPr>
            <a:spLocks noGrp="1"/>
          </p:cNvSpPr>
          <p:nvPr>
            <p:ph type="body" sz="quarter" idx="10"/>
          </p:nvPr>
        </p:nvSpPr>
        <p:spPr>
          <a:xfrm>
            <a:off x="357188" y="1124744"/>
            <a:ext cx="8429625" cy="4643438"/>
          </a:xfrm>
        </p:spPr>
        <p:txBody>
          <a:bodyPr/>
          <a:lstStyle/>
          <a:p>
            <a:pPr marL="0" indent="0">
              <a:buNone/>
            </a:pPr>
            <a:r>
              <a:rPr lang="en-US" altLang="ko-KR" sz="1200"/>
              <a:t>The MultiBox methods generate region proposals from a network whose last fully-connected layer simultaneously predicts multiple class-agnostic boxes, generalizing the “singlebox” fashion of OverFeat. </a:t>
            </a:r>
          </a:p>
          <a:p>
            <a:pPr marL="0" indent="0">
              <a:buNone/>
            </a:pPr>
            <a:r>
              <a:rPr lang="en-US" altLang="ko-KR" sz="1200"/>
              <a:t>MultiBox </a:t>
            </a:r>
            <a:r>
              <a:rPr lang="ko-KR" altLang="en-US" sz="1200"/>
              <a:t>방법은 마지막 완전 연결 계층이 여러 클래스에 구애받지 않는 박스를 동시에 예측하는 네트워크에서 영역 제안을 생성</a:t>
            </a:r>
            <a:endParaRPr lang="en-US" altLang="ko-KR" sz="1200"/>
          </a:p>
          <a:p>
            <a:pPr marL="0" indent="0">
              <a:buNone/>
            </a:pPr>
            <a:r>
              <a:rPr lang="en-US" altLang="ko-KR" sz="1200"/>
              <a:t>These class-agnostic boxes are used as proposals for R-CNN  </a:t>
            </a:r>
            <a:r>
              <a:rPr lang="ko-KR" altLang="en-US" sz="1200"/>
              <a:t>이러한 박스는 </a:t>
            </a:r>
            <a:r>
              <a:rPr lang="en-US" altLang="ko-KR" sz="1200"/>
              <a:t>R-CNN</a:t>
            </a:r>
            <a:r>
              <a:rPr lang="ko-KR" altLang="en-US" sz="1200"/>
              <a:t>의 제안으로 사용됨</a:t>
            </a:r>
            <a:endParaRPr lang="en-US" altLang="ko-KR" sz="1400"/>
          </a:p>
          <a:p>
            <a:pPr marL="0" indent="0">
              <a:buNone/>
            </a:pPr>
            <a:r>
              <a:rPr lang="en-US" altLang="ko-KR" sz="1200"/>
              <a:t>MultiBox does not share features between the proposal and detection networks.</a:t>
            </a:r>
          </a:p>
          <a:p>
            <a:pPr marL="0" indent="0">
              <a:buNone/>
            </a:pPr>
            <a:r>
              <a:rPr lang="en-US" altLang="ko-KR" sz="1200"/>
              <a:t>MultiBox</a:t>
            </a:r>
            <a:r>
              <a:rPr lang="ko-KR" altLang="en-US" sz="1200"/>
              <a:t>는 제안과 탐지 네트워크 간의 특징을 공유하지 않음</a:t>
            </a:r>
            <a:endParaRPr lang="en-US" altLang="ko-KR" sz="1200"/>
          </a:p>
          <a:p>
            <a:pPr marL="0" indent="0">
              <a:buNone/>
            </a:pPr>
            <a:endParaRPr lang="en-US" altLang="ko-KR" sz="1400"/>
          </a:p>
          <a:p>
            <a:pPr marL="0" indent="0">
              <a:buNone/>
            </a:pPr>
            <a:r>
              <a:rPr lang="en-US" altLang="ko-KR" sz="1400" b="1"/>
              <a:t>OverFeat,</a:t>
            </a:r>
            <a:r>
              <a:rPr lang="ko-KR" altLang="en-US" sz="1400" b="1"/>
              <a:t> </a:t>
            </a:r>
            <a:r>
              <a:rPr lang="en-US" altLang="ko-KR" sz="1400" b="1"/>
              <a:t>MultiBox</a:t>
            </a:r>
            <a:r>
              <a:rPr lang="ko-KR" altLang="en-US" sz="1400" b="1"/>
              <a:t> 방법은 객체의 바운딩 박스를 예측하기 위해 </a:t>
            </a:r>
            <a:r>
              <a:rPr lang="en-US" altLang="ko-KR" sz="1400" b="1"/>
              <a:t>Deep Network</a:t>
            </a:r>
            <a:r>
              <a:rPr lang="ko-KR" altLang="en-US" sz="1400" b="1"/>
              <a:t>를 사용</a:t>
            </a:r>
            <a:r>
              <a:rPr lang="en-US" altLang="ko-KR" sz="1400" b="1"/>
              <a:t>,</a:t>
            </a:r>
          </a:p>
          <a:p>
            <a:pPr marL="0" indent="0">
              <a:buNone/>
            </a:pPr>
            <a:r>
              <a:rPr lang="ko-KR" altLang="en-US" sz="1400" b="1"/>
              <a:t>이들 방법은 제안과 탐지 네트워크 간의 특징을 공유하지 않음</a:t>
            </a:r>
            <a:endParaRPr lang="en-US" altLang="ko-KR" sz="1400" b="1"/>
          </a:p>
          <a:p>
            <a:pPr marL="0" indent="0">
              <a:buNone/>
            </a:pPr>
            <a:endParaRPr lang="en-US" altLang="ko-KR" sz="1400"/>
          </a:p>
          <a:p>
            <a:pPr marL="0" indent="0">
              <a:buNone/>
            </a:pPr>
            <a:r>
              <a:rPr lang="en-US" altLang="ko-KR" sz="1200"/>
              <a:t>Concurrent with our work, the DeepMask method [28] is developed for learning segmentation proposals</a:t>
            </a:r>
            <a:endParaRPr lang="ko-KR" altLang="en-US" sz="1200"/>
          </a:p>
          <a:p>
            <a:pPr marL="0" indent="0">
              <a:buNone/>
            </a:pPr>
            <a:r>
              <a:rPr lang="ko-KR" altLang="en-US" sz="1200"/>
              <a:t>동시에</a:t>
            </a:r>
            <a:r>
              <a:rPr lang="en-US" altLang="ko-KR" sz="1200"/>
              <a:t>, DeepMask </a:t>
            </a:r>
            <a:r>
              <a:rPr lang="ko-KR" altLang="en-US" sz="1200"/>
              <a:t>방법이 세분화 제안을 학습하는 데 사용되어 발전해 왔음</a:t>
            </a:r>
            <a:endParaRPr lang="en-US" altLang="ko-KR" sz="1200"/>
          </a:p>
          <a:p>
            <a:pPr marL="0" indent="0">
              <a:buNone/>
            </a:pPr>
            <a:r>
              <a:rPr lang="en-US" altLang="ko-KR" sz="1200"/>
              <a:t>DeepMask</a:t>
            </a:r>
            <a:r>
              <a:rPr lang="ko-KR" altLang="en-US" sz="1200"/>
              <a:t>가 동시에 발전했다는 얘기가 갑자기 왜 나오는지</a:t>
            </a:r>
            <a:r>
              <a:rPr lang="en-US" altLang="ko-KR" sz="1200"/>
              <a:t>? -&gt; DeepMask</a:t>
            </a:r>
            <a:r>
              <a:rPr lang="ko-KR" altLang="en-US" sz="1200"/>
              <a:t>는 객체 탐지와 관련된 다른 방법론 중 하나로</a:t>
            </a:r>
            <a:r>
              <a:rPr lang="en-US" altLang="ko-KR" sz="1200"/>
              <a:t>, </a:t>
            </a:r>
            <a:r>
              <a:rPr lang="ko-KR" altLang="en-US" sz="1200"/>
              <a:t>이미지 내에서 객체가 있을 가능성이 있는 영역을 학습하여 추출하는 방법을 제공함</a:t>
            </a:r>
            <a:r>
              <a:rPr lang="en-US" altLang="ko-KR" sz="1200"/>
              <a:t>, </a:t>
            </a:r>
          </a:p>
          <a:p>
            <a:pPr marL="0" indent="0">
              <a:buNone/>
            </a:pPr>
            <a:r>
              <a:rPr lang="ko-KR" altLang="en-US" sz="1200"/>
              <a:t>딥마스크가 저자의 작업과 동시에 개발되었다고 언급되어 있는데 </a:t>
            </a:r>
            <a:r>
              <a:rPr lang="en-US" altLang="ko-KR" sz="1200"/>
              <a:t>/</a:t>
            </a:r>
            <a:r>
              <a:rPr lang="ko-KR" altLang="en-US" sz="1200"/>
              <a:t> 객체 탐지와 관련된 연구가 다양한 방향으로 동시에 진행되고 있음을 보여주는 예시임</a:t>
            </a:r>
            <a:endParaRPr lang="en-US" altLang="ko-KR" sz="1200"/>
          </a:p>
          <a:p>
            <a:pPr marL="0" indent="0">
              <a:buNone/>
            </a:pPr>
            <a:endParaRPr lang="en-US" altLang="ko-KR" sz="1200"/>
          </a:p>
          <a:p>
            <a:pPr marL="0" indent="0">
              <a:buNone/>
            </a:pPr>
            <a:r>
              <a:rPr lang="ko-KR" altLang="en-US" sz="1400"/>
              <a:t>최근에</a:t>
            </a:r>
            <a:r>
              <a:rPr lang="en-US" altLang="ko-KR" sz="1400"/>
              <a:t>(</a:t>
            </a:r>
            <a:r>
              <a:rPr lang="ko-KR" altLang="en-US" sz="1400"/>
              <a:t>논문 시점</a:t>
            </a:r>
            <a:r>
              <a:rPr lang="en-US" altLang="ko-KR" sz="1400"/>
              <a:t>)</a:t>
            </a:r>
            <a:r>
              <a:rPr lang="ko-KR" altLang="en-US" sz="1400"/>
              <a:t>는 </a:t>
            </a:r>
            <a:r>
              <a:rPr lang="en-US" altLang="ko-KR" sz="1400"/>
              <a:t>OverFeat, SPP, Fast R-CNN </a:t>
            </a:r>
            <a:r>
              <a:rPr lang="ko-KR" altLang="en-US" sz="1400"/>
              <a:t>등의 방법을 통해 </a:t>
            </a:r>
            <a:r>
              <a:rPr lang="en-US" altLang="ko-KR" sz="1400" b="1"/>
              <a:t>Shared computation</a:t>
            </a:r>
            <a:r>
              <a:rPr lang="ko-KR" altLang="en-US" sz="1400"/>
              <a:t>공유된 컨볼루션 특징에 대한 연구가 활발히 이루어지고 있음</a:t>
            </a:r>
            <a:r>
              <a:rPr lang="en-US" altLang="ko-KR" sz="1400"/>
              <a:t>, </a:t>
            </a:r>
          </a:p>
          <a:p>
            <a:pPr marL="0" indent="0">
              <a:buNone/>
            </a:pPr>
            <a:r>
              <a:rPr lang="ko-KR" altLang="en-US" sz="1400"/>
              <a:t>이는 효율적이면서도 정확한 시각 인식을 가능하게 함</a:t>
            </a:r>
          </a:p>
          <a:p>
            <a:pPr marL="0" indent="0">
              <a:buNone/>
            </a:pPr>
            <a:endParaRPr lang="ko-KR" altLang="en-US" sz="1200"/>
          </a:p>
        </p:txBody>
      </p:sp>
      <p:sp>
        <p:nvSpPr>
          <p:cNvPr id="3" name="제목 2">
            <a:extLst>
              <a:ext uri="{FF2B5EF4-FFF2-40B4-BE49-F238E27FC236}">
                <a16:creationId xmlns:a16="http://schemas.microsoft.com/office/drawing/2014/main" id="{E744FAB2-1F92-F0B1-27F0-FCDD8E03BD41}"/>
              </a:ext>
            </a:extLst>
          </p:cNvPr>
          <p:cNvSpPr>
            <a:spLocks noGrp="1"/>
          </p:cNvSpPr>
          <p:nvPr>
            <p:ph type="title"/>
          </p:nvPr>
        </p:nvSpPr>
        <p:spPr>
          <a:xfrm>
            <a:off x="827584" y="346646"/>
            <a:ext cx="8075240" cy="562074"/>
          </a:xfrm>
        </p:spPr>
        <p:txBody>
          <a:bodyPr/>
          <a:lstStyle/>
          <a:p>
            <a:r>
              <a:rPr lang="en-US" altLang="ko-KR" sz="2400">
                <a:latin typeface="PT Serif" panose="020A0603040505020204" pitchFamily="18" charset="0"/>
              </a:rPr>
              <a:t>2 RELATED WORK : Deep Networks for Object Detection</a:t>
            </a:r>
            <a:endParaRPr lang="ko-KR" altLang="en-US" sz="2400"/>
          </a:p>
        </p:txBody>
      </p:sp>
    </p:spTree>
    <p:extLst>
      <p:ext uri="{BB962C8B-B14F-4D97-AF65-F5344CB8AC3E}">
        <p14:creationId xmlns:p14="http://schemas.microsoft.com/office/powerpoint/2010/main" val="277393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B9F2874F-8A4A-5074-EF98-7093319E232B}"/>
              </a:ext>
            </a:extLst>
          </p:cNvPr>
          <p:cNvSpPr>
            <a:spLocks noGrp="1"/>
          </p:cNvSpPr>
          <p:nvPr>
            <p:ph type="body" sz="quarter" idx="10"/>
          </p:nvPr>
        </p:nvSpPr>
        <p:spPr>
          <a:xfrm>
            <a:off x="357187" y="980728"/>
            <a:ext cx="8429625" cy="5184576"/>
          </a:xfrm>
        </p:spPr>
        <p:txBody>
          <a:bodyPr/>
          <a:lstStyle/>
          <a:p>
            <a:pPr marL="0" indent="0">
              <a:lnSpc>
                <a:spcPct val="150000"/>
              </a:lnSpc>
              <a:buNone/>
            </a:pPr>
            <a:r>
              <a:rPr lang="en-US" altLang="ko-KR" sz="1100"/>
              <a:t>Faster R-CNN, is composed</a:t>
            </a:r>
            <a:r>
              <a:rPr lang="ko-KR" altLang="en-US" sz="1100"/>
              <a:t>구성된</a:t>
            </a:r>
            <a:r>
              <a:rPr lang="en-US" altLang="ko-KR" sz="1100"/>
              <a:t> of two modules. </a:t>
            </a:r>
            <a:r>
              <a:rPr lang="ko-KR" altLang="en-US" sz="1400"/>
              <a:t> </a:t>
            </a:r>
            <a:r>
              <a:rPr lang="en-US" altLang="ko-KR" sz="1400" b="1"/>
              <a:t>Faster R-CNN</a:t>
            </a:r>
            <a:r>
              <a:rPr lang="ko-KR" altLang="en-US" sz="1400" b="1"/>
              <a:t>은 두 개의 모듈로 구성</a:t>
            </a:r>
            <a:r>
              <a:rPr lang="ko-KR" altLang="en-US" sz="1400"/>
              <a:t>되어 있음</a:t>
            </a:r>
            <a:endParaRPr lang="en-US" altLang="ko-KR" sz="1400"/>
          </a:p>
          <a:p>
            <a:pPr marL="0" indent="0">
              <a:lnSpc>
                <a:spcPct val="150000"/>
              </a:lnSpc>
              <a:buNone/>
            </a:pPr>
            <a:r>
              <a:rPr lang="en-US" altLang="ko-KR" sz="1100"/>
              <a:t>The first module is a deep fully convolutional network that proposes</a:t>
            </a:r>
            <a:r>
              <a:rPr lang="ko-KR" altLang="en-US" sz="1100"/>
              <a:t>제안</a:t>
            </a:r>
            <a:r>
              <a:rPr lang="en-US" altLang="ko-KR" sz="1100"/>
              <a:t> regions, </a:t>
            </a:r>
          </a:p>
          <a:p>
            <a:pPr marL="0" indent="0">
              <a:lnSpc>
                <a:spcPct val="150000"/>
              </a:lnSpc>
              <a:buNone/>
            </a:pPr>
            <a:r>
              <a:rPr lang="en-US" altLang="ko-KR" sz="1400" b="1"/>
              <a:t>1 : </a:t>
            </a:r>
            <a:r>
              <a:rPr lang="ko-KR" altLang="en-US" sz="1400" b="1"/>
              <a:t>영역을 제안하는 </a:t>
            </a:r>
            <a:r>
              <a:rPr lang="en-US" altLang="ko-KR" sz="1400" b="1"/>
              <a:t>deep fully</a:t>
            </a:r>
            <a:r>
              <a:rPr lang="ko-KR" altLang="en-US" sz="1200" b="1"/>
              <a:t>깊은 완전</a:t>
            </a:r>
            <a:r>
              <a:rPr lang="ko-KR" altLang="en-US" sz="1400" b="1"/>
              <a:t> 컨볼루션 네트워크</a:t>
            </a:r>
            <a:endParaRPr lang="en-US" altLang="ko-KR" sz="1400" b="1"/>
          </a:p>
          <a:p>
            <a:pPr marL="0" indent="0">
              <a:lnSpc>
                <a:spcPct val="150000"/>
              </a:lnSpc>
              <a:buNone/>
            </a:pPr>
            <a:r>
              <a:rPr lang="en-US" altLang="ko-KR" sz="1100"/>
              <a:t>and the second module is the Fast R-CNN detector that uses the proposed regions.</a:t>
            </a:r>
          </a:p>
          <a:p>
            <a:pPr marL="0" indent="0">
              <a:lnSpc>
                <a:spcPct val="150000"/>
              </a:lnSpc>
              <a:buNone/>
            </a:pPr>
            <a:r>
              <a:rPr lang="en-US" altLang="ko-KR" sz="1400" b="1"/>
              <a:t>2  : </a:t>
            </a:r>
            <a:r>
              <a:rPr lang="ko-KR" altLang="en-US" sz="1400" b="1"/>
              <a:t>제안된 영역을 사용하는 </a:t>
            </a:r>
            <a:r>
              <a:rPr lang="en-US" altLang="ko-KR" sz="1400" b="1"/>
              <a:t>Fast R-CNN </a:t>
            </a:r>
            <a:r>
              <a:rPr lang="ko-KR" altLang="en-US" sz="1400" b="1"/>
              <a:t>탐지기</a:t>
            </a:r>
            <a:endParaRPr lang="en-US" altLang="ko-KR" sz="1400" b="1"/>
          </a:p>
          <a:p>
            <a:pPr marL="0" indent="0">
              <a:lnSpc>
                <a:spcPct val="150000"/>
              </a:lnSpc>
              <a:buNone/>
            </a:pPr>
            <a:r>
              <a:rPr lang="en-US" altLang="ko-KR" sz="1200"/>
              <a:t>The entire system is a single, unified</a:t>
            </a:r>
            <a:r>
              <a:rPr lang="ko-KR" altLang="en-US" sz="1050"/>
              <a:t>통일된</a:t>
            </a:r>
            <a:r>
              <a:rPr lang="en-US" altLang="ko-KR" sz="1200"/>
              <a:t> network for object detection (Figure 2).</a:t>
            </a:r>
          </a:p>
          <a:p>
            <a:pPr marL="0" indent="0">
              <a:lnSpc>
                <a:spcPct val="150000"/>
              </a:lnSpc>
              <a:buNone/>
            </a:pPr>
            <a:r>
              <a:rPr lang="ko-KR" altLang="en-US" sz="1400" b="1"/>
              <a:t>전체 시스템은 객체 탐지를 위한 단일 통합 네트워크</a:t>
            </a:r>
            <a:endParaRPr lang="en-US" altLang="ko-KR" sz="1400" b="1"/>
          </a:p>
          <a:p>
            <a:pPr marL="0" indent="0">
              <a:lnSpc>
                <a:spcPct val="150000"/>
              </a:lnSpc>
              <a:buNone/>
            </a:pPr>
            <a:endParaRPr lang="en-US" altLang="ko-KR" sz="800" b="1"/>
          </a:p>
          <a:p>
            <a:pPr marL="0" indent="0">
              <a:lnSpc>
                <a:spcPct val="150000"/>
              </a:lnSpc>
              <a:buNone/>
            </a:pPr>
            <a:r>
              <a:rPr lang="en-US" altLang="ko-KR" sz="1200"/>
              <a:t>Using the recently popular terminology of neural networks with ‘attention’ mechanisms, </a:t>
            </a:r>
          </a:p>
          <a:p>
            <a:pPr marL="0" indent="0">
              <a:lnSpc>
                <a:spcPct val="150000"/>
              </a:lnSpc>
              <a:buNone/>
            </a:pPr>
            <a:r>
              <a:rPr lang="en-US" altLang="ko-KR" sz="1200"/>
              <a:t>the RPN module tells the Fast R-CNN module where to look. </a:t>
            </a:r>
          </a:p>
          <a:p>
            <a:pPr marL="0" indent="0">
              <a:lnSpc>
                <a:spcPct val="150000"/>
              </a:lnSpc>
              <a:buNone/>
            </a:pPr>
            <a:r>
              <a:rPr lang="en-US" altLang="ko-KR" sz="1400" b="1"/>
              <a:t>RPN </a:t>
            </a:r>
            <a:r>
              <a:rPr lang="ko-KR" altLang="en-US" sz="1400" b="1"/>
              <a:t>모듈이 </a:t>
            </a:r>
            <a:r>
              <a:rPr lang="en-US" altLang="ko-KR" sz="1400" b="1"/>
              <a:t>/ </a:t>
            </a:r>
            <a:r>
              <a:rPr lang="ko-KR" altLang="en-US" sz="1400" b="1"/>
              <a:t> </a:t>
            </a:r>
            <a:r>
              <a:rPr lang="en-US" altLang="ko-KR" sz="1400" b="1"/>
              <a:t>'attention' </a:t>
            </a:r>
            <a:r>
              <a:rPr lang="ko-KR" altLang="en-US" sz="1400" b="1"/>
              <a:t>메커니즘을 사용해 </a:t>
            </a:r>
            <a:r>
              <a:rPr lang="en-US" altLang="ko-KR" sz="1400" b="1"/>
              <a:t>/ Fast R-CNN </a:t>
            </a:r>
            <a:r>
              <a:rPr lang="ko-KR" altLang="en-US" sz="1400" b="1"/>
              <a:t>모듈에게 </a:t>
            </a:r>
            <a:r>
              <a:rPr lang="en-US" altLang="ko-KR" sz="1400" b="1"/>
              <a:t>/ </a:t>
            </a:r>
            <a:r>
              <a:rPr lang="ko-KR" altLang="en-US" sz="1400" b="1"/>
              <a:t>어디를 봐야 할지 알려줌</a:t>
            </a:r>
            <a:endParaRPr lang="en-US" altLang="ko-KR" sz="1400" b="1"/>
          </a:p>
          <a:p>
            <a:pPr marL="0" indent="0">
              <a:lnSpc>
                <a:spcPct val="150000"/>
              </a:lnSpc>
              <a:buNone/>
            </a:pPr>
            <a:endParaRPr lang="en-US" altLang="ko-KR" sz="800"/>
          </a:p>
          <a:p>
            <a:pPr marL="0" indent="0">
              <a:lnSpc>
                <a:spcPct val="150000"/>
              </a:lnSpc>
              <a:buNone/>
            </a:pPr>
            <a:r>
              <a:rPr lang="en-US" altLang="ko-KR" sz="1200"/>
              <a:t>Section 3.1 : the designs and properties</a:t>
            </a:r>
            <a:r>
              <a:rPr lang="ko-KR" altLang="en-US" sz="1050"/>
              <a:t>특성</a:t>
            </a:r>
            <a:r>
              <a:rPr lang="en-US" altLang="ko-KR" sz="1200"/>
              <a:t> of the network for region proposal </a:t>
            </a:r>
          </a:p>
          <a:p>
            <a:pPr marL="0" indent="0">
              <a:lnSpc>
                <a:spcPct val="150000"/>
              </a:lnSpc>
              <a:buNone/>
            </a:pPr>
            <a:r>
              <a:rPr lang="ko-KR" altLang="en-US" sz="1400"/>
              <a:t>                  영역 제안을 위한 네트워크의 설계와 특성을 소개</a:t>
            </a:r>
            <a:endParaRPr lang="en-US" altLang="ko-KR" sz="1400"/>
          </a:p>
          <a:p>
            <a:pPr marL="0" indent="0">
              <a:lnSpc>
                <a:spcPct val="150000"/>
              </a:lnSpc>
              <a:buNone/>
            </a:pPr>
            <a:r>
              <a:rPr lang="en-US" altLang="ko-KR" sz="1200"/>
              <a:t>Section 3.2 : we develop</a:t>
            </a:r>
            <a:r>
              <a:rPr lang="ko-KR" altLang="en-US" sz="1050"/>
              <a:t>개발</a:t>
            </a:r>
            <a:r>
              <a:rPr lang="en-US" altLang="ko-KR" sz="1200"/>
              <a:t> algorithms for training both modules with features shared.</a:t>
            </a:r>
            <a:r>
              <a:rPr lang="ko-KR" altLang="en-US" sz="1050"/>
              <a:t>공유된 특징을 가진</a:t>
            </a:r>
            <a:endParaRPr lang="en-US" altLang="ko-KR" sz="1050"/>
          </a:p>
          <a:p>
            <a:pPr marL="0" indent="0">
              <a:lnSpc>
                <a:spcPct val="150000"/>
              </a:lnSpc>
              <a:buNone/>
            </a:pPr>
            <a:r>
              <a:rPr lang="ko-KR" altLang="en-US" sz="1400"/>
              <a:t>                  </a:t>
            </a:r>
            <a:r>
              <a:rPr lang="ko-KR" altLang="en-US" sz="1400">
                <a:latin typeface="+mn-ea"/>
              </a:rPr>
              <a:t>두 모듈을 공유된 특징으로 학습시키는 알고리즘을 개발</a:t>
            </a:r>
          </a:p>
        </p:txBody>
      </p:sp>
      <p:sp>
        <p:nvSpPr>
          <p:cNvPr id="3" name="제목 2">
            <a:extLst>
              <a:ext uri="{FF2B5EF4-FFF2-40B4-BE49-F238E27FC236}">
                <a16:creationId xmlns:a16="http://schemas.microsoft.com/office/drawing/2014/main" id="{B497EBBC-360E-50BB-1446-FCDD37196D45}"/>
              </a:ext>
            </a:extLst>
          </p:cNvPr>
          <p:cNvSpPr>
            <a:spLocks noGrp="1"/>
          </p:cNvSpPr>
          <p:nvPr>
            <p:ph type="title"/>
          </p:nvPr>
        </p:nvSpPr>
        <p:spPr/>
        <p:txBody>
          <a:bodyPr/>
          <a:lstStyle/>
          <a:p>
            <a:r>
              <a:rPr lang="en-US" altLang="ko-KR">
                <a:latin typeface="PT Serif" panose="020A0603040505020204" pitchFamily="18" charset="0"/>
              </a:rPr>
              <a:t>3 FASTER R-CNN</a:t>
            </a:r>
          </a:p>
        </p:txBody>
      </p:sp>
    </p:spTree>
    <p:extLst>
      <p:ext uri="{BB962C8B-B14F-4D97-AF65-F5344CB8AC3E}">
        <p14:creationId xmlns:p14="http://schemas.microsoft.com/office/powerpoint/2010/main" val="274927260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accent2"/>
          </a:solidFill>
        </a:ln>
      </a:spPr>
      <a:bodyPr wrap="none" lIns="0" tIns="0" rIns="0" bIns="0" anchor="ctr" anchorCtr="0"/>
      <a:lstStyle>
        <a:defPPr algn="ctr">
          <a:defRPr sz="1600" dirty="0">
            <a:solidFill>
              <a:schemeClr val="tx1"/>
            </a:solidFill>
            <a:latin typeface="휴먼매직체" pitchFamily="18" charset="-127"/>
            <a:ea typeface="휴먼매직체" pitchFamily="18" charset="-127"/>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발표템플릿</Template>
  <TotalTime>5029</TotalTime>
  <Words>6745</Words>
  <Application>Microsoft Office PowerPoint</Application>
  <PresentationFormat>화면 슬라이드 쇼(4:3)</PresentationFormat>
  <Paragraphs>464</Paragraphs>
  <Slides>36</Slides>
  <Notes>1</Notes>
  <HiddenSlides>0</HiddenSlides>
  <MMClips>0</MMClips>
  <ScaleCrop>false</ScaleCrop>
  <HeadingPairs>
    <vt:vector size="6" baseType="variant">
      <vt:variant>
        <vt:lpstr>사용한 글꼴</vt:lpstr>
      </vt:variant>
      <vt:variant>
        <vt:i4>12</vt:i4>
      </vt:variant>
      <vt:variant>
        <vt:lpstr>테마</vt:lpstr>
      </vt:variant>
      <vt:variant>
        <vt:i4>1</vt:i4>
      </vt:variant>
      <vt:variant>
        <vt:lpstr>슬라이드 제목</vt:lpstr>
      </vt:variant>
      <vt:variant>
        <vt:i4>36</vt:i4>
      </vt:variant>
    </vt:vector>
  </HeadingPairs>
  <TitlesOfParts>
    <vt:vector size="49" baseType="lpstr">
      <vt:lpstr>-apple-system</vt:lpstr>
      <vt:lpstr>HY견고딕</vt:lpstr>
      <vt:lpstr>HY헤드라인M</vt:lpstr>
      <vt:lpstr>Pretendard</vt:lpstr>
      <vt:lpstr>Söhne</vt:lpstr>
      <vt:lpstr>굴림</vt:lpstr>
      <vt:lpstr>맑은 고딕</vt:lpstr>
      <vt:lpstr>휴먼매직체</vt:lpstr>
      <vt:lpstr>휴먼엑스포</vt:lpstr>
      <vt:lpstr>Arial</vt:lpstr>
      <vt:lpstr>PT Serif</vt:lpstr>
      <vt:lpstr>Times New Roman</vt:lpstr>
      <vt:lpstr>Office 테마</vt:lpstr>
      <vt:lpstr>Faster R-CNN Towards Real-Time Object Detection   with Region Proposal Networks  </vt:lpstr>
      <vt:lpstr>Object Detection </vt:lpstr>
      <vt:lpstr>Abstract </vt:lpstr>
      <vt:lpstr>Abstract</vt:lpstr>
      <vt:lpstr>1. Introduction</vt:lpstr>
      <vt:lpstr>2 RELATED WORK : Object Proposals</vt:lpstr>
      <vt:lpstr>2 RELATED WORK : Deep Networks for Object Detection</vt:lpstr>
      <vt:lpstr>2 RELATED WORK : Deep Networks for Object Detection</vt:lpstr>
      <vt:lpstr>3 FASTER R-CNN</vt:lpstr>
      <vt:lpstr>3.1 Region Proposal Networks</vt:lpstr>
      <vt:lpstr>3.1 Region Proposal Networks</vt:lpstr>
      <vt:lpstr>3.1.1 Anchors</vt:lpstr>
      <vt:lpstr>3.1.1 Anchors</vt:lpstr>
      <vt:lpstr>3.1.1 Anchors</vt:lpstr>
      <vt:lpstr>Translation-Invariant Anchors</vt:lpstr>
      <vt:lpstr>Multi-Scale Anchors as Regression References</vt:lpstr>
      <vt:lpstr>3.1.2 Loss Function</vt:lpstr>
      <vt:lpstr>3.1.3 Training RPNs</vt:lpstr>
      <vt:lpstr>3.2 Sharing Features for RPN and Fast R-CNN </vt:lpstr>
      <vt:lpstr>4-Step Alternating Training</vt:lpstr>
      <vt:lpstr>3.3 Implementation Details</vt:lpstr>
      <vt:lpstr>4.1 Experiments on PASCAL VOC</vt:lpstr>
      <vt:lpstr>Ablation Experiments on RPN</vt:lpstr>
      <vt:lpstr>Ablation Experiments on RPN</vt:lpstr>
      <vt:lpstr>Performance of VGG-16</vt:lpstr>
      <vt:lpstr>Performance of VGG-16</vt:lpstr>
      <vt:lpstr>Sensitivities to Hyper-parameters</vt:lpstr>
      <vt:lpstr>Sensitivities to Hyper-parameters</vt:lpstr>
      <vt:lpstr>Analysis of Recall-to-IoU</vt:lpstr>
      <vt:lpstr>Analysis of Recall-to-IoU</vt:lpstr>
      <vt:lpstr>One-Stage Detection vs. Two-Stage Proposal + Detection</vt:lpstr>
      <vt:lpstr>One-Stage Detection vs. Two-Stage Proposal + Detection</vt:lpstr>
      <vt:lpstr>4.2 Experiments on MS COCO</vt:lpstr>
      <vt:lpstr>Faster R-CNN in ILSVRC &amp; COCO 2015 competitions</vt:lpstr>
      <vt:lpstr>4.3 From MS COCO to PASCAL VOC</vt:lpstr>
      <vt:lpstr>5.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 R-CNN</dc:title>
  <dc:creator>. .</dc:creator>
  <cp:lastModifiedBy>. .</cp:lastModifiedBy>
  <cp:revision>53</cp:revision>
  <cp:lastPrinted>2012-02-14T09:28:11Z</cp:lastPrinted>
  <dcterms:created xsi:type="dcterms:W3CDTF">2024-01-16T11:43:18Z</dcterms:created>
  <dcterms:modified xsi:type="dcterms:W3CDTF">2024-01-25T05:11:58Z</dcterms:modified>
</cp:coreProperties>
</file>