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289" r:id="rId3"/>
    <p:sldId id="288" r:id="rId4"/>
    <p:sldId id="305" r:id="rId5"/>
    <p:sldId id="261" r:id="rId6"/>
    <p:sldId id="262" r:id="rId7"/>
    <p:sldId id="263" r:id="rId8"/>
    <p:sldId id="264" r:id="rId9"/>
    <p:sldId id="299" r:id="rId10"/>
    <p:sldId id="265" r:id="rId11"/>
    <p:sldId id="266" r:id="rId12"/>
    <p:sldId id="276" r:id="rId13"/>
    <p:sldId id="303" r:id="rId14"/>
    <p:sldId id="275" r:id="rId15"/>
    <p:sldId id="274" r:id="rId16"/>
    <p:sldId id="273" r:id="rId17"/>
    <p:sldId id="267" r:id="rId18"/>
    <p:sldId id="272" r:id="rId19"/>
    <p:sldId id="302" r:id="rId20"/>
    <p:sldId id="271" r:id="rId21"/>
    <p:sldId id="270" r:id="rId22"/>
    <p:sldId id="277" r:id="rId23"/>
    <p:sldId id="304" r:id="rId24"/>
    <p:sldId id="301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91" r:id="rId35"/>
    <p:sldId id="293" r:id="rId36"/>
    <p:sldId id="294" r:id="rId37"/>
    <p:sldId id="295" r:id="rId38"/>
    <p:sldId id="269" r:id="rId39"/>
    <p:sldId id="268" r:id="rId40"/>
    <p:sldId id="298" r:id="rId41"/>
    <p:sldId id="306" r:id="rId42"/>
  </p:sldIdLst>
  <p:sldSz cx="9144000" cy="6858000" type="screen4x3"/>
  <p:notesSz cx="9296400" cy="7010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781BD2-F1FD-41A5-9EF2-1930E79FDD1C}">
          <p14:sldIdLst>
            <p14:sldId id="259"/>
            <p14:sldId id="289"/>
            <p14:sldId id="288"/>
            <p14:sldId id="305"/>
            <p14:sldId id="261"/>
            <p14:sldId id="262"/>
            <p14:sldId id="263"/>
            <p14:sldId id="264"/>
            <p14:sldId id="299"/>
            <p14:sldId id="265"/>
            <p14:sldId id="266"/>
            <p14:sldId id="276"/>
            <p14:sldId id="303"/>
            <p14:sldId id="275"/>
            <p14:sldId id="274"/>
            <p14:sldId id="273"/>
            <p14:sldId id="267"/>
            <p14:sldId id="272"/>
            <p14:sldId id="302"/>
            <p14:sldId id="271"/>
            <p14:sldId id="270"/>
            <p14:sldId id="277"/>
            <p14:sldId id="304"/>
            <p14:sldId id="301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91"/>
            <p14:sldId id="293"/>
            <p14:sldId id="294"/>
            <p14:sldId id="295"/>
            <p14:sldId id="269"/>
            <p14:sldId id="268"/>
            <p14:sldId id="298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89963" autoAdjust="0"/>
  </p:normalViewPr>
  <p:slideViewPr>
    <p:cSldViewPr>
      <p:cViewPr varScale="1">
        <p:scale>
          <a:sx n="71" d="100"/>
          <a:sy n="71" d="100"/>
        </p:scale>
        <p:origin x="100" y="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2F4C1A-2958-48B8-9AAE-BCEB13465AF8}" type="datetimeFigureOut">
              <a:rPr lang="ko-KR" altLang="en-US"/>
              <a:pPr>
                <a:defRPr/>
              </a:pPr>
              <a:t>2024-01-20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F92B69-0CF0-4EF1-86CB-290EEFAF01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2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868F3B3-64B7-4059-96B1-5DE9885DA07A}" type="datetimeFigureOut">
              <a:rPr lang="ko-KR" altLang="en-US"/>
              <a:pPr>
                <a:defRPr/>
              </a:pPr>
              <a:t>2024-01-20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FC9EFBA-4C98-4C74-9F4F-A0C6BA3D28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AEDAE1-27B6-4444-A1BF-FA90A82A8208}" type="slidenum">
              <a:rPr lang="ko-KR" altLang="en-US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26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105275" y="4343400"/>
            <a:ext cx="50387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4027488" y="4308475"/>
            <a:ext cx="71437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66663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pic>
        <p:nvPicPr>
          <p:cNvPr id="9" name="Picture 9" descr="SSU_la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6237288"/>
            <a:ext cx="203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38625" y="3429000"/>
            <a:ext cx="4905375" cy="892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365625"/>
            <a:ext cx="4905375" cy="1584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250825" y="779463"/>
            <a:ext cx="4089400" cy="2722562"/>
            <a:chOff x="250825" y="779463"/>
            <a:chExt cx="4089400" cy="2722562"/>
          </a:xfrm>
        </p:grpSpPr>
        <p:grpSp>
          <p:nvGrpSpPr>
            <p:cNvPr id="53" name="그룹 21"/>
            <p:cNvGrpSpPr>
              <a:grpSpLocks/>
            </p:cNvGrpSpPr>
            <p:nvPr/>
          </p:nvGrpSpPr>
          <p:grpSpPr bwMode="auto">
            <a:xfrm>
              <a:off x="250825" y="779463"/>
              <a:ext cx="4089400" cy="2722562"/>
              <a:chOff x="250825" y="779463"/>
              <a:chExt cx="4089400" cy="2723336"/>
            </a:xfrm>
          </p:grpSpPr>
          <p:sp>
            <p:nvSpPr>
              <p:cNvPr id="64" name="_s1031" descr="BallYellow"/>
              <p:cNvSpPr>
                <a:spLocks noChangeArrowheads="1"/>
              </p:cNvSpPr>
              <p:nvPr/>
            </p:nvSpPr>
            <p:spPr bwMode="auto">
              <a:xfrm>
                <a:off x="2855913" y="925555"/>
                <a:ext cx="879475" cy="990882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latin typeface="Arial" charset="0"/>
                </a:endParaRPr>
              </a:p>
            </p:txBody>
          </p:sp>
          <p:sp>
            <p:nvSpPr>
              <p:cNvPr id="65" name="_s1032" descr="BallRed"/>
              <p:cNvSpPr>
                <a:spLocks noChangeArrowheads="1"/>
              </p:cNvSpPr>
              <p:nvPr/>
            </p:nvSpPr>
            <p:spPr bwMode="auto">
              <a:xfrm>
                <a:off x="2144713" y="2426168"/>
                <a:ext cx="889000" cy="965474"/>
              </a:xfrm>
              <a:prstGeom prst="rect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b="1"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66" name="_s1033" descr="BallBlue"/>
              <p:cNvSpPr>
                <a:spLocks noChangeArrowheads="1"/>
              </p:cNvSpPr>
              <p:nvPr/>
            </p:nvSpPr>
            <p:spPr bwMode="auto">
              <a:xfrm>
                <a:off x="1273175" y="1004952"/>
                <a:ext cx="889000" cy="963886"/>
              </a:xfrm>
              <a:prstGeom prst="rect">
                <a:avLst/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67" name="Text Box 14"/>
              <p:cNvSpPr txBox="1">
                <a:spLocks noChangeArrowheads="1"/>
              </p:cNvSpPr>
              <p:nvPr/>
            </p:nvSpPr>
            <p:spPr bwMode="auto">
              <a:xfrm>
                <a:off x="3589338" y="1571850"/>
                <a:ext cx="7508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Pride</a:t>
                </a:r>
              </a:p>
            </p:txBody>
          </p:sp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679450" y="1684595"/>
                <a:ext cx="842963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Power</a:t>
                </a:r>
              </a:p>
            </p:txBody>
          </p:sp>
          <p:sp>
            <p:nvSpPr>
              <p:cNvPr id="69" name="Text Box 16"/>
              <p:cNvSpPr txBox="1">
                <a:spLocks noChangeArrowheads="1"/>
              </p:cNvSpPr>
              <p:nvPr/>
            </p:nvSpPr>
            <p:spPr bwMode="auto">
              <a:xfrm>
                <a:off x="250825" y="3226495"/>
                <a:ext cx="2268538" cy="276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</a:t>
                </a:r>
                <a:r>
                  <a:rPr kumimoji="0" lang="en-US" altLang="ko-KR" sz="1200" b="1" baseline="30000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 in VISION laboratory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Times New Roman" pitchFamily="18" charset="0"/>
                    <a:ea typeface="HY견고딕" pitchFamily="18" charset="-127"/>
                  </a:rPr>
                  <a:t>…</a:t>
                </a:r>
                <a:endParaRPr kumimoji="0" lang="en-US" altLang="ko-KR" sz="1200" b="1">
                  <a:solidFill>
                    <a:srgbClr val="4D4D4D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70" name="Text Box 17"/>
              <p:cNvSpPr txBox="1">
                <a:spLocks noChangeArrowheads="1"/>
              </p:cNvSpPr>
              <p:nvPr/>
            </p:nvSpPr>
            <p:spPr bwMode="auto">
              <a:xfrm>
                <a:off x="2757488" y="3164566"/>
                <a:ext cx="10429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Passion</a:t>
                </a:r>
              </a:p>
            </p:txBody>
          </p:sp>
        </p:grpSp>
        <p:sp>
          <p:nvSpPr>
            <p:cNvPr id="54" name="_s1031" descr="BallYellow"/>
            <p:cNvSpPr>
              <a:spLocks noChangeArrowheads="1"/>
            </p:cNvSpPr>
            <p:nvPr/>
          </p:nvSpPr>
          <p:spPr bwMode="auto">
            <a:xfrm>
              <a:off x="2855913" y="925513"/>
              <a:ext cx="879475" cy="9906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latin typeface="Arial" charset="0"/>
              </a:endParaRPr>
            </a:p>
          </p:txBody>
        </p:sp>
        <p:sp>
          <p:nvSpPr>
            <p:cNvPr id="55" name="_s1032" descr="BallRed"/>
            <p:cNvSpPr>
              <a:spLocks noChangeArrowheads="1"/>
            </p:cNvSpPr>
            <p:nvPr/>
          </p:nvSpPr>
          <p:spPr bwMode="auto">
            <a:xfrm>
              <a:off x="2144713" y="2425700"/>
              <a:ext cx="889000" cy="965200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_s1033" descr="BallBlue"/>
            <p:cNvSpPr>
              <a:spLocks noChangeArrowheads="1"/>
            </p:cNvSpPr>
            <p:nvPr/>
          </p:nvSpPr>
          <p:spPr bwMode="auto">
            <a:xfrm>
              <a:off x="1273175" y="1004888"/>
              <a:ext cx="889000" cy="963612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7" name="_s1028"/>
            <p:cNvSpPr>
              <a:spLocks noChangeArrowheads="1" noTextEdit="1"/>
            </p:cNvSpPr>
            <p:nvPr/>
          </p:nvSpPr>
          <p:spPr bwMode="auto">
            <a:xfrm>
              <a:off x="1751013" y="779463"/>
              <a:ext cx="1587500" cy="1720850"/>
            </a:xfrm>
            <a:custGeom>
              <a:avLst/>
              <a:gdLst>
                <a:gd name="T0" fmla="*/ 2147483647 w 21600"/>
                <a:gd name="T1" fmla="*/ 186085628 h 21600"/>
                <a:gd name="T2" fmla="*/ 1990510761 w 21600"/>
                <a:gd name="T3" fmla="*/ 1974641755 h 21600"/>
                <a:gd name="T4" fmla="*/ 2147483647 w 21600"/>
                <a:gd name="T5" fmla="*/ 1944302373 h 21600"/>
                <a:gd name="T6" fmla="*/ 2147483647 w 21600"/>
                <a:gd name="T7" fmla="*/ -1261647710 h 21600"/>
                <a:gd name="T8" fmla="*/ 2147483647 w 21600"/>
                <a:gd name="T9" fmla="*/ 1373909671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8" name="_s1029"/>
            <p:cNvSpPr>
              <a:spLocks noChangeArrowheads="1" noTextEdit="1"/>
            </p:cNvSpPr>
            <p:nvPr/>
          </p:nvSpPr>
          <p:spPr bwMode="auto">
            <a:xfrm rot="7200000">
              <a:off x="1901825" y="1252538"/>
              <a:ext cx="1722437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9" name="_s1030"/>
            <p:cNvSpPr>
              <a:spLocks noChangeArrowheads="1" noTextEdit="1"/>
            </p:cNvSpPr>
            <p:nvPr/>
          </p:nvSpPr>
          <p:spPr bwMode="auto">
            <a:xfrm rot="14400000">
              <a:off x="1444625" y="1254125"/>
              <a:ext cx="1722438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282575" y="1000125"/>
            <a:ext cx="8504238" cy="0"/>
          </a:xfrm>
          <a:prstGeom prst="line">
            <a:avLst/>
          </a:prstGeom>
          <a:noFill/>
          <a:ln w="38100" cmpd="dbl">
            <a:solidFill>
              <a:srgbClr val="B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6" descr="LAB_symbol"/>
          <p:cNvPicPr>
            <a:picLocks noChangeAspect="1" noChangeArrowheads="1"/>
          </p:cNvPicPr>
          <p:nvPr userDrawn="1"/>
        </p:nvPicPr>
        <p:blipFill>
          <a:blip r:embed="rId2" cstate="print"/>
          <a:srcRect r="25069"/>
          <a:stretch>
            <a:fillRect/>
          </a:stretch>
        </p:blipFill>
        <p:spPr bwMode="auto">
          <a:xfrm>
            <a:off x="23813" y="5975350"/>
            <a:ext cx="10255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BA06_1"/>
          <p:cNvPicPr>
            <a:picLocks noChangeAspect="1" noChangeArrowheads="1" noCrop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5" y="63500"/>
            <a:ext cx="1330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57188" y="1285875"/>
            <a:ext cx="8429625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889248" y="260648"/>
            <a:ext cx="7787208" cy="562074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4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52900" y="3715156"/>
            <a:ext cx="4933950" cy="7143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3600">
                <a:latin typeface="PT Serif" panose="020A0603040505020204" pitchFamily="18" charset="0"/>
              </a:rPr>
              <a:t>Fast R-CNN</a:t>
            </a:r>
            <a:endParaRPr lang="en-US" altLang="ko-KR" sz="4400" b="1">
              <a:latin typeface="PT Serif" panose="020A0603040505020204" pitchFamily="18" charset="0"/>
              <a:ea typeface="HY헤드라인M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449043"/>
            <a:ext cx="4762500" cy="4921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Vision System Lab, </a:t>
            </a:r>
            <a:r>
              <a:rPr lang="en-US" altLang="ko-KR" sz="1600" err="1"/>
              <a:t>Gyumin</a:t>
            </a:r>
            <a:r>
              <a:rPr lang="en-US" altLang="ko-KR" sz="1600"/>
              <a:t> Park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yywnnaa@gmail.com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Jan 19,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F32D9-D997-67FB-1E5E-FF31B062C1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285875"/>
            <a:ext cx="8424936" cy="4643438"/>
          </a:xfrm>
        </p:spPr>
        <p:txBody>
          <a:bodyPr/>
          <a:lstStyle/>
          <a:p>
            <a:r>
              <a:rPr lang="en-US" altLang="ko-KR" sz="1600">
                <a:latin typeface="+mn-ea"/>
              </a:rPr>
              <a:t>R-CNN</a:t>
            </a:r>
            <a:r>
              <a:rPr lang="ko-KR" altLang="en-US" sz="1600">
                <a:latin typeface="+mn-ea"/>
              </a:rPr>
              <a:t>과 </a:t>
            </a:r>
            <a:r>
              <a:rPr lang="en-US" altLang="ko-KR" sz="1600" err="1">
                <a:latin typeface="+mn-ea"/>
              </a:rPr>
              <a:t>SPPnet</a:t>
            </a:r>
            <a:r>
              <a:rPr lang="ko-KR" altLang="en-US" sz="1600">
                <a:latin typeface="+mn-ea"/>
              </a:rPr>
              <a:t>의 단점을 해결하면서 속도와 정확도를 개선한 새로운 훈련 알고리즘을 제안</a:t>
            </a:r>
            <a:endParaRPr lang="en-US" altLang="ko-KR" sz="1600">
              <a:latin typeface="+mn-ea"/>
            </a:endParaRPr>
          </a:p>
          <a:p>
            <a:r>
              <a:rPr lang="ko-KR" altLang="en-US" sz="1600" b="0" i="0">
                <a:effectLst/>
                <a:latin typeface="+mn-ea"/>
              </a:rPr>
              <a:t>이 방법을 </a:t>
            </a:r>
            <a:r>
              <a:rPr lang="en-US" altLang="ko-KR" sz="1600" b="0" i="0">
                <a:effectLst/>
                <a:latin typeface="+mn-ea"/>
              </a:rPr>
              <a:t>Fast R-CNN</a:t>
            </a:r>
            <a:r>
              <a:rPr lang="ko-KR" altLang="en-US" sz="1600" b="0" i="0">
                <a:effectLst/>
                <a:latin typeface="+mn-ea"/>
              </a:rPr>
              <a:t>이라고 부르는데</a:t>
            </a:r>
            <a:r>
              <a:rPr lang="en-US" altLang="ko-KR" sz="1600" b="0" i="0">
                <a:effectLst/>
                <a:latin typeface="+mn-ea"/>
              </a:rPr>
              <a:t>, </a:t>
            </a:r>
            <a:r>
              <a:rPr lang="ko-KR" altLang="en-US" sz="1600" b="0" i="0">
                <a:effectLst/>
                <a:latin typeface="+mn-ea"/>
              </a:rPr>
              <a:t>훈련과 테스트가 비교적 빠르기 때문</a:t>
            </a:r>
            <a:endParaRPr lang="en-US" altLang="ko-KR" sz="1600" b="0" i="0">
              <a:effectLst/>
              <a:latin typeface="+mn-ea"/>
            </a:endParaRPr>
          </a:p>
          <a:p>
            <a:endParaRPr lang="en-US" altLang="ko-KR" sz="1600" b="0" i="0"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0" i="0">
                <a:effectLst/>
                <a:latin typeface="+mn-ea"/>
              </a:rPr>
              <a:t>R-CNN, </a:t>
            </a:r>
            <a:r>
              <a:rPr lang="en-US" altLang="ko-KR" sz="1600" b="0" i="0" err="1">
                <a:effectLst/>
                <a:latin typeface="+mn-ea"/>
              </a:rPr>
              <a:t>SPPnet</a:t>
            </a:r>
            <a:r>
              <a:rPr lang="ko-KR" altLang="en-US" sz="1600" b="0" i="0">
                <a:effectLst/>
                <a:latin typeface="+mn-ea"/>
              </a:rPr>
              <a:t>보다 높은 </a:t>
            </a:r>
            <a:r>
              <a:rPr lang="en-US" altLang="ko-KR" sz="1600" b="0" i="0">
                <a:effectLst/>
                <a:latin typeface="+mn-ea"/>
              </a:rPr>
              <a:t>mAP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+mn-ea"/>
              </a:rPr>
              <a:t>학습은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+mn-ea"/>
              </a:rPr>
              <a:t>multi-task loss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+mn-ea"/>
              </a:rPr>
              <a:t>를 이용하여 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+mn-ea"/>
              </a:rPr>
              <a:t>single-stage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+mn-ea"/>
              </a:rPr>
              <a:t>로 이루어짐</a:t>
            </a:r>
            <a:endParaRPr lang="en-US" altLang="ko-KR" sz="1600" b="0" i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>
                <a:solidFill>
                  <a:srgbClr val="000000"/>
                </a:solidFill>
                <a:effectLst/>
                <a:latin typeface="+mn-ea"/>
              </a:rPr>
              <a:t>학습 시에 모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+mn-ea"/>
              </a:rPr>
              <a:t>든 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+mn-ea"/>
              </a:rPr>
              <a:t>network layer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+mn-ea"/>
              </a:rPr>
              <a:t>에 대한 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+mn-ea"/>
              </a:rPr>
              <a:t>update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+mn-ea"/>
              </a:rPr>
              <a:t>가 가능 </a:t>
            </a:r>
            <a:endParaRPr lang="en-US" altLang="ko-KR" sz="1600" i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+mn-ea"/>
              </a:rPr>
              <a:t>feature caching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+mn-ea"/>
              </a:rPr>
              <a:t>을 </a:t>
            </a:r>
            <a:r>
              <a:rPr lang="ko-KR" altLang="en-US" sz="1600" b="0" i="0">
                <a:effectLst/>
                <a:latin typeface="+mn-ea"/>
              </a:rPr>
              <a:t>위한 디스크 저장 공간이 필요하지 않음</a:t>
            </a:r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6D6807-AA78-A712-BD2D-CD61B6F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1.2. Contributions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F0F685-C77E-DF4D-7CD2-38B0AEE34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999" y="980728"/>
            <a:ext cx="9001001" cy="30763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Fast R-CNN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input</a:t>
            </a:r>
            <a:r>
              <a:rPr lang="ko-KR" altLang="en-US" sz="1400"/>
              <a:t>으로 이미지 전체와 </a:t>
            </a:r>
            <a:r>
              <a:rPr lang="en-US" altLang="ko-KR" sz="1400"/>
              <a:t>object proposal set</a:t>
            </a:r>
            <a:r>
              <a:rPr lang="ko-KR" altLang="en-US" sz="1400"/>
              <a:t>이 들어옴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여러 </a:t>
            </a:r>
            <a:r>
              <a:rPr lang="ko-KR" altLang="en-US" sz="1400" err="1"/>
              <a:t>합성곱</a:t>
            </a:r>
            <a:r>
              <a:rPr lang="en-US" altLang="ko-KR" sz="1400"/>
              <a:t>(conv) </a:t>
            </a:r>
            <a:r>
              <a:rPr lang="ko-KR" altLang="en-US" sz="1400"/>
              <a:t>및 </a:t>
            </a:r>
            <a:r>
              <a:rPr lang="en-US" altLang="ko-KR" sz="1400"/>
              <a:t>max pooling </a:t>
            </a:r>
            <a:r>
              <a:rPr lang="ko-KR" altLang="en-US" sz="1400"/>
              <a:t>레이어를 사용 </a:t>
            </a:r>
            <a:r>
              <a:rPr lang="en-US" altLang="ko-KR" sz="1400"/>
              <a:t>/</a:t>
            </a:r>
            <a:r>
              <a:rPr lang="ko-KR" altLang="en-US" sz="1400"/>
              <a:t> 전체 이미지를 처리</a:t>
            </a:r>
            <a:r>
              <a:rPr lang="en-US" altLang="ko-KR" sz="1400"/>
              <a:t> /</a:t>
            </a:r>
            <a:r>
              <a:rPr lang="ko-KR" altLang="en-US" sz="1400"/>
              <a:t> </a:t>
            </a:r>
            <a:r>
              <a:rPr lang="en-US" altLang="ko-KR" sz="1400"/>
              <a:t>conv feature map</a:t>
            </a:r>
            <a:r>
              <a:rPr lang="ko-KR" altLang="en-US" sz="1400"/>
              <a:t> 추출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각각의 </a:t>
            </a:r>
            <a:r>
              <a:rPr lang="en-US" altLang="ko-KR" sz="1400"/>
              <a:t>object proposal</a:t>
            </a:r>
            <a:r>
              <a:rPr lang="ko-KR" altLang="en-US" sz="1400"/>
              <a:t>마다 </a:t>
            </a:r>
            <a:r>
              <a:rPr lang="en-US" altLang="ko-KR" sz="1400"/>
              <a:t>/</a:t>
            </a:r>
            <a:r>
              <a:rPr lang="ko-KR" altLang="en-US" sz="1400"/>
              <a:t> </a:t>
            </a:r>
            <a:r>
              <a:rPr lang="en-US" altLang="ko-KR" sz="1400"/>
              <a:t>ROI pooling layer</a:t>
            </a:r>
            <a:r>
              <a:rPr lang="ko-KR" altLang="en-US" sz="1400"/>
              <a:t>가 </a:t>
            </a:r>
            <a:r>
              <a:rPr lang="en-US" altLang="ko-KR" sz="1400"/>
              <a:t>/</a:t>
            </a:r>
            <a:r>
              <a:rPr lang="ko-KR" altLang="en-US" sz="1400"/>
              <a:t> </a:t>
            </a:r>
            <a:r>
              <a:rPr lang="en-US" altLang="ko-KR" sz="1400"/>
              <a:t> feature map</a:t>
            </a:r>
            <a:r>
              <a:rPr lang="ko-KR" altLang="en-US" sz="1400"/>
              <a:t>으로부터 </a:t>
            </a:r>
            <a:r>
              <a:rPr lang="en-US" altLang="ko-KR" sz="1400"/>
              <a:t>/ </a:t>
            </a:r>
            <a:r>
              <a:rPr lang="ko-KR" altLang="en-US" sz="1400"/>
              <a:t>고정 길이 </a:t>
            </a:r>
            <a:r>
              <a:rPr lang="en-US" altLang="ko-KR" sz="1400"/>
              <a:t>feature vector</a:t>
            </a:r>
            <a:r>
              <a:rPr lang="ko-KR" altLang="en-US" sz="1400"/>
              <a:t>를 추출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각각 </a:t>
            </a:r>
            <a:r>
              <a:rPr lang="en-US" altLang="ko-KR" sz="1400"/>
              <a:t>feature vector</a:t>
            </a:r>
            <a:r>
              <a:rPr lang="ko-KR" altLang="en-US" sz="1400"/>
              <a:t>는 </a:t>
            </a:r>
            <a:r>
              <a:rPr lang="en-US" altLang="ko-KR" sz="1400"/>
              <a:t>Fully-connected layers</a:t>
            </a:r>
            <a:r>
              <a:rPr lang="ko-KR" altLang="en-US" sz="1400"/>
              <a:t>를 통과해 두 </a:t>
            </a:r>
            <a:r>
              <a:rPr lang="ko-KR" altLang="en-US" sz="1400" err="1"/>
              <a:t>브랜치로</a:t>
            </a:r>
            <a:r>
              <a:rPr lang="ko-KR" altLang="en-US" sz="1400"/>
              <a:t> 나뉜다</a:t>
            </a:r>
            <a:r>
              <a:rPr lang="en-US" altLang="ko-KR" sz="14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K</a:t>
            </a:r>
            <a:r>
              <a:rPr lang="ko-KR" altLang="en-US" sz="1400"/>
              <a:t>개의 </a:t>
            </a:r>
            <a:r>
              <a:rPr lang="en-US" altLang="ko-KR" sz="1400"/>
              <a:t>object class + background → K+1</a:t>
            </a:r>
            <a:r>
              <a:rPr lang="ko-KR" altLang="en-US" sz="1400"/>
              <a:t>에 대한 </a:t>
            </a:r>
            <a:r>
              <a:rPr lang="en-US" altLang="ko-KR" sz="1400" err="1"/>
              <a:t>softmax</a:t>
            </a:r>
            <a:r>
              <a:rPr lang="en-US" altLang="ko-KR" sz="1400"/>
              <a:t> </a:t>
            </a:r>
            <a:r>
              <a:rPr lang="ko-KR" altLang="en-US" sz="1400"/>
              <a:t>확률이 나오는 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K</a:t>
            </a:r>
            <a:r>
              <a:rPr lang="ko-KR" altLang="en-US" sz="1400"/>
              <a:t>개의 </a:t>
            </a:r>
            <a:r>
              <a:rPr lang="en-US" altLang="ko-KR" sz="1400"/>
              <a:t>object class </a:t>
            </a:r>
            <a:r>
              <a:rPr lang="ko-KR" altLang="en-US" sz="1400"/>
              <a:t>각각에 대한 </a:t>
            </a:r>
            <a:r>
              <a:rPr lang="en-US" altLang="ko-KR" sz="1400"/>
              <a:t>4</a:t>
            </a:r>
            <a:r>
              <a:rPr lang="ko-KR" altLang="en-US" sz="1400"/>
              <a:t>개의 </a:t>
            </a:r>
            <a:r>
              <a:rPr lang="ko-KR" altLang="en-US" sz="1400" err="1"/>
              <a:t>실수값</a:t>
            </a:r>
            <a:r>
              <a:rPr lang="en-US" altLang="ko-KR" sz="1400"/>
              <a:t>real-valued</a:t>
            </a:r>
            <a:r>
              <a:rPr lang="ko-KR" altLang="en-US" sz="1400"/>
              <a:t>이 나오는 곳 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</a:t>
            </a:r>
            <a:r>
              <a:rPr lang="ko-KR" altLang="en-US" sz="1400"/>
              <a:t>→ </a:t>
            </a:r>
            <a:r>
              <a:rPr lang="en-US" altLang="ko-KR" sz="1400"/>
              <a:t>bounding-box </a:t>
            </a:r>
            <a:r>
              <a:rPr lang="ko-KR" altLang="en-US" sz="1400"/>
              <a:t>위치와 </a:t>
            </a:r>
            <a:r>
              <a:rPr lang="en-US" altLang="ko-KR" sz="1400"/>
              <a:t>regression</a:t>
            </a:r>
            <a:r>
              <a:rPr lang="ko-KR" altLang="en-US" sz="1400"/>
              <a:t>을 위해 사용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</a:t>
            </a:r>
            <a:r>
              <a:rPr lang="ko-KR" altLang="en-US" sz="1400"/>
              <a:t>각각의 </a:t>
            </a:r>
            <a:r>
              <a:rPr lang="en-US" altLang="ko-KR" sz="1400"/>
              <a:t>4</a:t>
            </a:r>
            <a:r>
              <a:rPr lang="ko-KR" altLang="en-US" sz="1400"/>
              <a:t>개의 값 집합은 </a:t>
            </a:r>
            <a:r>
              <a:rPr lang="en-US" altLang="ko-KR" sz="1400"/>
              <a:t>K</a:t>
            </a:r>
            <a:r>
              <a:rPr lang="ko-KR" altLang="en-US" sz="1400"/>
              <a:t>개 클래스 중 하나에 대한 정제된</a:t>
            </a:r>
            <a:r>
              <a:rPr lang="en-US" altLang="ko-KR" sz="1000"/>
              <a:t>(refined)</a:t>
            </a:r>
            <a:r>
              <a:rPr lang="ko-KR" altLang="en-US" sz="1400"/>
              <a:t> </a:t>
            </a:r>
            <a:r>
              <a:rPr lang="en-US" altLang="ko-KR" sz="1400"/>
              <a:t>bounding-box </a:t>
            </a:r>
            <a:r>
              <a:rPr lang="ko-KR" altLang="en-US" sz="1400"/>
              <a:t>위치를 인코딩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 refined bounding-box positions:</a:t>
            </a:r>
            <a:r>
              <a:rPr lang="ko-KR" altLang="en-US" sz="1400"/>
              <a:t> 초기에 제안된 </a:t>
            </a:r>
            <a:r>
              <a:rPr lang="en-US" altLang="ko-KR" sz="1400"/>
              <a:t>bounding-box</a:t>
            </a:r>
            <a:r>
              <a:rPr lang="ko-KR" altLang="en-US" sz="1400"/>
              <a:t>의 위치를 더 정교하게 조정한 결과를 의미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6DEA9D-3B1E-3C51-F2FD-C75C6776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atin typeface="PT Serif" panose="020A0603040505020204" pitchFamily="18" charset="0"/>
              </a:rPr>
              <a:t>2. Fast R-CNN architecture and training</a:t>
            </a:r>
            <a:endParaRPr lang="ko-KR" altLang="en-US" sz="2800">
              <a:latin typeface="PT Serif" panose="020A0603040505020204" pitchFamily="18" charset="0"/>
            </a:endParaRPr>
          </a:p>
        </p:txBody>
      </p:sp>
      <p:pic>
        <p:nvPicPr>
          <p:cNvPr id="5" name="그림 4" descr="텍스트, 스크린샷, 의류이(가) 표시된 사진&#10;&#10;자동 생성된 설명">
            <a:extLst>
              <a:ext uri="{FF2B5EF4-FFF2-40B4-BE49-F238E27FC236}">
                <a16:creationId xmlns:a16="http://schemas.microsoft.com/office/drawing/2014/main" id="{D93A6F0C-19A3-4FB6-A4C8-54BE8C5DE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659"/>
          <a:stretch/>
        </p:blipFill>
        <p:spPr>
          <a:xfrm>
            <a:off x="-1" y="4982198"/>
            <a:ext cx="4860033" cy="1875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2BA75-C5C8-D5CE-B72C-7D3B74E1BD80}"/>
              </a:ext>
            </a:extLst>
          </p:cNvPr>
          <p:cNvSpPr txBox="1"/>
          <p:nvPr/>
        </p:nvSpPr>
        <p:spPr>
          <a:xfrm>
            <a:off x="4788024" y="5157192"/>
            <a:ext cx="4191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>
                <a:effectLst/>
                <a:latin typeface="+mn-ea"/>
                <a:ea typeface="+mn-ea"/>
              </a:rPr>
              <a:t>그림 </a:t>
            </a:r>
            <a:r>
              <a:rPr lang="en-US" altLang="ko-KR" sz="1200" b="0" i="0">
                <a:effectLst/>
                <a:latin typeface="+mn-ea"/>
                <a:ea typeface="+mn-ea"/>
              </a:rPr>
              <a:t>1. Fast R-CNN </a:t>
            </a:r>
            <a:r>
              <a:rPr lang="ko-KR" altLang="en-US" sz="1200" b="0" i="0">
                <a:effectLst/>
                <a:latin typeface="+mn-ea"/>
                <a:ea typeface="+mn-ea"/>
              </a:rPr>
              <a:t>아키텍처</a:t>
            </a:r>
            <a:r>
              <a:rPr lang="en-US" altLang="ko-KR" sz="1200" b="0" i="0">
                <a:effectLst/>
                <a:latin typeface="+mn-ea"/>
                <a:ea typeface="+mn-ea"/>
              </a:rPr>
              <a:t>. </a:t>
            </a:r>
          </a:p>
          <a:p>
            <a:r>
              <a:rPr lang="ko-KR" altLang="en-US" sz="1200" b="0" i="0">
                <a:effectLst/>
                <a:latin typeface="+mn-ea"/>
                <a:ea typeface="+mn-ea"/>
              </a:rPr>
              <a:t>입력 이미지와 여러 관심 영역</a:t>
            </a:r>
            <a:r>
              <a:rPr lang="en-US" altLang="ko-KR" sz="1200" b="0" i="0">
                <a:effectLst/>
                <a:latin typeface="+mn-ea"/>
                <a:ea typeface="+mn-ea"/>
              </a:rPr>
              <a:t>(Regions of Interest,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RoIs</a:t>
            </a:r>
            <a:r>
              <a:rPr lang="en-US" altLang="ko-KR" sz="1200" b="0" i="0">
                <a:effectLst/>
                <a:latin typeface="+mn-ea"/>
                <a:ea typeface="+mn-ea"/>
              </a:rPr>
              <a:t>)</a:t>
            </a:r>
            <a:r>
              <a:rPr lang="ko-KR" altLang="en-US" sz="1200" b="0" i="0">
                <a:effectLst/>
                <a:latin typeface="+mn-ea"/>
                <a:ea typeface="+mn-ea"/>
              </a:rPr>
              <a:t>이 완전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합성곱</a:t>
            </a:r>
            <a:r>
              <a:rPr lang="ko-KR" altLang="en-US" sz="1200" b="0" i="0">
                <a:effectLst/>
                <a:latin typeface="+mn-ea"/>
                <a:ea typeface="+mn-ea"/>
              </a:rPr>
              <a:t> 네트워크에 입력됨</a:t>
            </a:r>
            <a:r>
              <a:rPr lang="en-US" altLang="ko-KR" sz="1200" b="0" i="0">
                <a:effectLst/>
                <a:latin typeface="+mn-ea"/>
                <a:ea typeface="+mn-ea"/>
              </a:rPr>
              <a:t>. </a:t>
            </a:r>
            <a:r>
              <a:rPr lang="ko-KR" altLang="en-US" sz="1200" b="0" i="0">
                <a:effectLst/>
                <a:latin typeface="+mn-ea"/>
                <a:ea typeface="+mn-ea"/>
              </a:rPr>
              <a:t>각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RoI</a:t>
            </a:r>
            <a:r>
              <a:rPr lang="ko-KR" altLang="en-US" sz="1200" b="0" i="0">
                <a:effectLst/>
                <a:latin typeface="+mn-ea"/>
                <a:ea typeface="+mn-ea"/>
              </a:rPr>
              <a:t>는 고정 크기의 피처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맵으로</a:t>
            </a:r>
            <a:r>
              <a:rPr lang="ko-KR" altLang="en-US" sz="1200" b="0" i="0">
                <a:effectLst/>
                <a:latin typeface="+mn-ea"/>
                <a:ea typeface="+mn-ea"/>
              </a:rPr>
              <a:t>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풀링되고</a:t>
            </a:r>
            <a:r>
              <a:rPr lang="en-US" altLang="ko-KR" sz="1200" b="0" i="0">
                <a:effectLst/>
                <a:latin typeface="+mn-ea"/>
                <a:ea typeface="+mn-ea"/>
              </a:rPr>
              <a:t>, </a:t>
            </a:r>
            <a:r>
              <a:rPr lang="ko-KR" altLang="en-US" sz="1200" b="0" i="0">
                <a:effectLst/>
                <a:latin typeface="+mn-ea"/>
                <a:ea typeface="+mn-ea"/>
              </a:rPr>
              <a:t>그런 다음 </a:t>
            </a:r>
            <a:r>
              <a:rPr lang="en-US" altLang="ko-KR" sz="1200" b="0" i="0">
                <a:effectLst/>
                <a:latin typeface="+mn-ea"/>
                <a:ea typeface="+mn-ea"/>
              </a:rPr>
              <a:t>Fully Connected Layers(FCs)</a:t>
            </a:r>
            <a:r>
              <a:rPr lang="ko-KR" altLang="en-US" sz="1200" b="0" i="0">
                <a:effectLst/>
                <a:latin typeface="+mn-ea"/>
                <a:ea typeface="+mn-ea"/>
              </a:rPr>
              <a:t>에 의해 피처 벡터로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매핑됨</a:t>
            </a:r>
            <a:r>
              <a:rPr lang="en-US" altLang="ko-KR" sz="1200" b="0" i="0">
                <a:effectLst/>
                <a:latin typeface="+mn-ea"/>
                <a:ea typeface="+mn-ea"/>
              </a:rPr>
              <a:t>. </a:t>
            </a:r>
            <a:r>
              <a:rPr lang="ko-KR" altLang="en-US" sz="1200" b="0" i="0">
                <a:effectLst/>
                <a:latin typeface="+mn-ea"/>
                <a:ea typeface="+mn-ea"/>
              </a:rPr>
              <a:t>이 네트워크는 각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RoI</a:t>
            </a:r>
            <a:r>
              <a:rPr lang="en-US" altLang="ko-KR" sz="1200" b="0" i="0">
                <a:effectLst/>
                <a:latin typeface="+mn-ea"/>
                <a:ea typeface="+mn-ea"/>
              </a:rPr>
              <a:t> </a:t>
            </a:r>
            <a:r>
              <a:rPr lang="ko-KR" altLang="en-US" sz="1200" b="0" i="0">
                <a:effectLst/>
                <a:latin typeface="+mn-ea"/>
                <a:ea typeface="+mn-ea"/>
              </a:rPr>
              <a:t>당 두 개의 출력 벡터를 가지고 있음</a:t>
            </a:r>
            <a:r>
              <a:rPr lang="en-US" altLang="ko-KR" sz="1200" b="0" i="0">
                <a:effectLst/>
                <a:latin typeface="+mn-ea"/>
                <a:ea typeface="+mn-ea"/>
              </a:rPr>
              <a:t>: softmax</a:t>
            </a:r>
            <a:r>
              <a:rPr lang="ko-KR" altLang="en-US" sz="1200" b="0" i="0">
                <a:effectLst/>
                <a:latin typeface="+mn-ea"/>
                <a:ea typeface="+mn-ea"/>
              </a:rPr>
              <a:t>확률과 클래스별 </a:t>
            </a:r>
            <a:r>
              <a:rPr lang="en-US" altLang="ko-KR" sz="1200" b="0" i="0">
                <a:effectLst/>
                <a:latin typeface="+mn-ea"/>
                <a:ea typeface="+mn-ea"/>
              </a:rPr>
              <a:t>bounding-box regression (offsets). </a:t>
            </a:r>
            <a:r>
              <a:rPr lang="ko-KR" altLang="en-US" sz="1200" b="0" i="0">
                <a:effectLst/>
                <a:latin typeface="+mn-ea"/>
                <a:ea typeface="+mn-ea"/>
              </a:rPr>
              <a:t>이 아키텍처는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멀티태스크</a:t>
            </a:r>
            <a:r>
              <a:rPr lang="ko-KR" altLang="en-US" sz="1200" b="0" i="0">
                <a:effectLst/>
                <a:latin typeface="+mn-ea"/>
                <a:ea typeface="+mn-ea"/>
              </a:rPr>
              <a:t> 손실과 함께 </a:t>
            </a:r>
            <a:r>
              <a:rPr lang="en-US" altLang="ko-KR" sz="1200" b="0" i="0">
                <a:effectLst/>
                <a:latin typeface="+mn-ea"/>
                <a:ea typeface="+mn-ea"/>
              </a:rPr>
              <a:t>end-to-end</a:t>
            </a:r>
            <a:r>
              <a:rPr lang="ko-KR" altLang="en-US" sz="1200" b="0" i="0">
                <a:effectLst/>
                <a:latin typeface="+mn-ea"/>
                <a:ea typeface="+mn-ea"/>
              </a:rPr>
              <a:t>로 훈련됨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4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61E3144-44B0-6B8D-66AF-E8CC907A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4202"/>
            <a:ext cx="6960232" cy="32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3F0A9B-808A-D44C-F167-C7720BD38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08420"/>
            <a:ext cx="8429625" cy="4643438"/>
          </a:xfrm>
        </p:spPr>
        <p:txBody>
          <a:bodyPr/>
          <a:lstStyle/>
          <a:p>
            <a:r>
              <a:rPr lang="en-US" altLang="ko-KR" sz="1400" b="1">
                <a:latin typeface="+mn-ea"/>
              </a:rPr>
              <a:t>RoI(Region of Interest) pooling</a:t>
            </a:r>
            <a:r>
              <a:rPr lang="ko-KR" altLang="en-US" sz="1400">
                <a:latin typeface="+mn-ea"/>
              </a:rPr>
              <a:t>은 </a:t>
            </a:r>
            <a:r>
              <a:rPr lang="en-US" altLang="ko-KR" sz="1400">
                <a:latin typeface="+mn-ea"/>
              </a:rPr>
              <a:t>feature map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region proposals</a:t>
            </a:r>
            <a:r>
              <a:rPr lang="ko-KR" altLang="en-US" sz="1400">
                <a:latin typeface="+mn-ea"/>
              </a:rPr>
              <a:t>에 해당하는 </a:t>
            </a:r>
            <a:r>
              <a:rPr lang="ko-KR" altLang="en-US" sz="1400" b="1">
                <a:latin typeface="+mn-ea"/>
              </a:rPr>
              <a:t>관심 영역</a:t>
            </a:r>
            <a:r>
              <a:rPr lang="en-US" altLang="ko-KR" sz="1400" b="1">
                <a:latin typeface="+mn-ea"/>
              </a:rPr>
              <a:t>(Region of Interest)</a:t>
            </a:r>
            <a:r>
              <a:rPr lang="ko-KR" altLang="en-US" sz="1400">
                <a:latin typeface="+mn-ea"/>
              </a:rPr>
              <a:t>을 지정한 크기의 </a:t>
            </a:r>
            <a:r>
              <a:rPr lang="en-US" altLang="ko-KR" sz="1400">
                <a:latin typeface="+mn-ea"/>
              </a:rPr>
              <a:t>grid</a:t>
            </a:r>
            <a:r>
              <a:rPr lang="ko-KR" altLang="en-US" sz="1400">
                <a:latin typeface="+mn-ea"/>
              </a:rPr>
              <a:t>로 나눈 후 </a:t>
            </a:r>
            <a:r>
              <a:rPr lang="en-US" altLang="ko-KR" sz="1400">
                <a:latin typeface="+mn-ea"/>
              </a:rPr>
              <a:t>max pooling</a:t>
            </a:r>
            <a:r>
              <a:rPr lang="ko-KR" altLang="en-US" sz="1400">
                <a:latin typeface="+mn-ea"/>
              </a:rPr>
              <a:t>을 수행하는 방법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각 </a:t>
            </a:r>
            <a:r>
              <a:rPr lang="en-US" altLang="ko-KR" sz="1400">
                <a:latin typeface="+mn-ea"/>
              </a:rPr>
              <a:t>channel</a:t>
            </a:r>
            <a:r>
              <a:rPr lang="ko-KR" altLang="en-US" sz="1400">
                <a:latin typeface="+mn-ea"/>
              </a:rPr>
              <a:t>별로 독립적으로 수행하며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 같은 방법을 통해 </a:t>
            </a:r>
            <a:r>
              <a:rPr lang="ko-KR" altLang="en-US" sz="1400" b="1">
                <a:latin typeface="+mn-ea"/>
              </a:rPr>
              <a:t>고정된 크기의 </a:t>
            </a:r>
            <a:r>
              <a:rPr lang="en-US" altLang="ko-KR" sz="1400" b="1">
                <a:latin typeface="+mn-ea"/>
              </a:rPr>
              <a:t>feature map</a:t>
            </a:r>
            <a:r>
              <a:rPr lang="ko-KR" altLang="en-US" sz="1400" b="1">
                <a:latin typeface="+mn-ea"/>
              </a:rPr>
              <a:t>을 출력</a:t>
            </a:r>
            <a:r>
              <a:rPr lang="ko-KR" altLang="en-US" sz="1400">
                <a:latin typeface="+mn-ea"/>
              </a:rPr>
              <a:t>하는 것이 가능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8B148D-7809-6AA4-7EF6-AF1605E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2.1. The </a:t>
            </a:r>
            <a:r>
              <a:rPr lang="en-US" altLang="ko-KR" err="1">
                <a:latin typeface="PT Serif" panose="020A0603040505020204" pitchFamily="18" charset="0"/>
              </a:rPr>
              <a:t>RoI</a:t>
            </a:r>
            <a:r>
              <a:rPr lang="en-US" altLang="ko-KR">
                <a:latin typeface="PT Serif" panose="020A0603040505020204" pitchFamily="18" charset="0"/>
              </a:rPr>
              <a:t> pooling layer</a:t>
            </a:r>
            <a:endParaRPr lang="ko-KR" altLang="en-US">
              <a:latin typeface="PT Serif" panose="020A06030405050202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1924254-B8E1-D657-ABB6-81745F5B2D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08928-C801-B2DB-B476-A9CF467B0527}"/>
              </a:ext>
            </a:extLst>
          </p:cNvPr>
          <p:cNvSpPr txBox="1"/>
          <p:nvPr/>
        </p:nvSpPr>
        <p:spPr>
          <a:xfrm>
            <a:off x="755576" y="4964006"/>
            <a:ext cx="824726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ea typeface="+mn-ea"/>
              </a:rPr>
              <a:t>1) </a:t>
            </a:r>
            <a:r>
              <a:rPr lang="ko-KR" altLang="en-US" sz="1200">
                <a:latin typeface="+mn-ea"/>
                <a:ea typeface="+mn-ea"/>
              </a:rPr>
              <a:t>먼저 원본 이미지를 </a:t>
            </a:r>
            <a:r>
              <a:rPr lang="en-US" altLang="ko-KR" sz="1200">
                <a:latin typeface="+mn-ea"/>
                <a:ea typeface="+mn-ea"/>
              </a:rPr>
              <a:t>CNN </a:t>
            </a:r>
            <a:r>
              <a:rPr lang="ko-KR" altLang="en-US" sz="1200">
                <a:latin typeface="+mn-ea"/>
                <a:ea typeface="+mn-ea"/>
              </a:rPr>
              <a:t>모델에 통과시켜 </a:t>
            </a:r>
            <a:r>
              <a:rPr lang="en-US" altLang="ko-KR" sz="1200">
                <a:latin typeface="+mn-ea"/>
                <a:ea typeface="+mn-ea"/>
              </a:rPr>
              <a:t>feature map</a:t>
            </a:r>
            <a:r>
              <a:rPr lang="ko-KR" altLang="en-US" sz="1200">
                <a:latin typeface="+mn-ea"/>
                <a:ea typeface="+mn-ea"/>
              </a:rPr>
              <a:t>을 얻음</a:t>
            </a:r>
            <a:endParaRPr lang="en-US" altLang="ko-KR" sz="12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- 800x800 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크기의 이미지를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VGG 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모델에 입력하여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8x8 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크기의 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feature map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을 얻음</a:t>
            </a:r>
            <a:endParaRPr lang="en-US" altLang="ko-KR" sz="120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이 때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sub-sampling ratio = 1/100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이라고 할 수 있음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여기서 말하는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subsampling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은 </a:t>
            </a:r>
            <a:r>
              <a:rPr lang="en-US" altLang="ko-KR" sz="1200">
                <a:solidFill>
                  <a:srgbClr val="0070C0"/>
                </a:solidFill>
                <a:latin typeface="+mn-ea"/>
                <a:ea typeface="+mn-ea"/>
              </a:rPr>
              <a:t>pooling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을 거치는 과정을 의미</a:t>
            </a:r>
            <a:r>
              <a:rPr lang="en-US" altLang="ko-KR" sz="1200">
                <a:solidFill>
                  <a:schemeClr val="accent1"/>
                </a:solidFill>
                <a:latin typeface="+mn-ea"/>
                <a:ea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2)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그리고 동시에 원본 이미지에 대하여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Selective search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알고리즘을 적용하여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proposals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를 얻음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원본 이미지에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Selective search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알고리즘을 적용하여 </a:t>
            </a:r>
            <a:r>
              <a:rPr lang="en-US" altLang="ko-KR" sz="1200" b="1" i="0">
                <a:solidFill>
                  <a:srgbClr val="006DD7"/>
                </a:solidFill>
                <a:effectLst/>
                <a:latin typeface="+mn-ea"/>
                <a:ea typeface="+mn-ea"/>
              </a:rPr>
              <a:t>500x700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크기의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region proposal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을 얻음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endParaRPr lang="ko-KR" altLang="en-US" sz="120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50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4D8268-E294-9D7B-82AB-19CD1626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2.1. The RoI pooling layer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CF7B6E-4F21-F0F5-C742-76B7F6AA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048672" cy="27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F210E6-04E0-56C5-0FC6-5B3C3A935187}"/>
              </a:ext>
            </a:extLst>
          </p:cNvPr>
          <p:cNvSpPr txBox="1"/>
          <p:nvPr/>
        </p:nvSpPr>
        <p:spPr>
          <a:xfrm>
            <a:off x="1106342" y="5226164"/>
            <a:ext cx="7848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>
                <a:solidFill>
                  <a:srgbClr val="555555"/>
                </a:solidFill>
                <a:effectLst/>
                <a:latin typeface="+mn-ea"/>
                <a:ea typeface="+mn-ea"/>
              </a:rPr>
              <a:t> </a:t>
            </a:r>
          </a:p>
          <a:p>
            <a:pPr algn="l"/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4)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추출한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RoI feature map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지정한 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sub-window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의 크기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 맞게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grid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로 나눔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  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추출한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5x7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크기의 영역을 지정한 </a:t>
            </a:r>
            <a:r>
              <a:rPr lang="en-US" altLang="ko-KR" sz="1200" b="1" i="0">
                <a:solidFill>
                  <a:srgbClr val="006DD7"/>
                </a:solidFill>
                <a:effectLst/>
                <a:latin typeface="+mn-ea"/>
                <a:ea typeface="+mn-ea"/>
              </a:rPr>
              <a:t>2x2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크기에 맞게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grid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를 나눔</a:t>
            </a:r>
            <a:endParaRPr lang="en-US" altLang="ko-KR" sz="1200" b="0" i="0">
              <a:solidFill>
                <a:srgbClr val="006DD7"/>
              </a:solidFill>
              <a:effectLst/>
              <a:latin typeface="+mn-ea"/>
              <a:ea typeface="+mn-ea"/>
            </a:endParaRPr>
          </a:p>
          <a:p>
            <a:pPr algn="l"/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5) grid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의 각 셀에 대하여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max pooling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수행하여 고정된 크기의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얻음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  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-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각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grid 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셀마다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max pooling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을 수행하여 </a:t>
            </a:r>
            <a:r>
              <a:rPr lang="en-US" altLang="ko-KR" sz="1200" b="1" i="0">
                <a:solidFill>
                  <a:srgbClr val="006DD7"/>
                </a:solidFill>
                <a:effectLst/>
                <a:latin typeface="+mn-ea"/>
                <a:ea typeface="+mn-ea"/>
              </a:rPr>
              <a:t>2x2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크기의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을 얻음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이처럼 미리 지정한 크기의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sub-window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max pooling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수행하다보니 </a:t>
            </a:r>
            <a:endParaRPr lang="en-US" altLang="ko-KR" sz="1200" b="0" i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의 크기가 서로 달라도 고정된 크기의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얻을 수 있음</a:t>
            </a:r>
            <a:endParaRPr lang="ko-KR" altLang="en-US" sz="18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645D5-1C43-CA16-AA37-F34DC8CE1630}"/>
              </a:ext>
            </a:extLst>
          </p:cNvPr>
          <p:cNvSpPr txBox="1"/>
          <p:nvPr/>
        </p:nvSpPr>
        <p:spPr>
          <a:xfrm>
            <a:off x="173796" y="3784051"/>
            <a:ext cx="8784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3) feature map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에서 각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proposals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 해당하는 영역을 추출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 -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RoI Projection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을 통해 가능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Selective search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를 통해 얻은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proposals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sub-sampling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과정을 거치지 않은 반면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원본 이미지의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은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sub-sampling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과정을 여러 번 거쳐 크기가 작아짐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  </a:t>
            </a:r>
          </a:p>
          <a:p>
            <a:pPr algn="l"/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작아진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에서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proposals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이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encode(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표현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하고 있는 부분을 찾기 위해 작아진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에 맞게 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proposals</a:t>
            </a:r>
            <a:r>
              <a:rPr lang="ko-KR" altLang="en-US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를 투영해주는 과정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이 필요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, </a:t>
            </a:r>
          </a:p>
          <a:p>
            <a:pPr algn="l"/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이는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region proposal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의 크기와 중심 좌표를 </a:t>
            </a:r>
            <a:r>
              <a:rPr lang="en-US" altLang="ko-KR" sz="1200" b="1" i="0">
                <a:solidFill>
                  <a:srgbClr val="000000"/>
                </a:solidFill>
                <a:effectLst/>
                <a:latin typeface="+mn-ea"/>
                <a:ea typeface="+mn-ea"/>
              </a:rPr>
              <a:t>sub sampling ratio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에 맞게 변경시켜줌으로써 가능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>
                <a:solidFill>
                  <a:srgbClr val="000000"/>
                </a:solidFill>
                <a:effectLst/>
                <a:latin typeface="+mn-ea"/>
                <a:ea typeface="+mn-ea"/>
              </a:rPr>
              <a:t>  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- Region proposal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의 중심점 좌표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, width, height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와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sub-sampling ratio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를 활용하여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feature map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으로 투영시킴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  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- feature map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에서 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region proposal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에 해당하는 </a:t>
            </a:r>
            <a:r>
              <a:rPr lang="en-US" altLang="ko-KR" sz="1200" b="1" i="0">
                <a:solidFill>
                  <a:srgbClr val="006DD7"/>
                </a:solidFill>
                <a:effectLst/>
                <a:latin typeface="+mn-ea"/>
                <a:ea typeface="+mn-ea"/>
              </a:rPr>
              <a:t>5x7</a:t>
            </a:r>
            <a:r>
              <a:rPr lang="ko-KR" altLang="en-US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 영역을 추출</a:t>
            </a:r>
            <a:r>
              <a:rPr lang="en-US" altLang="ko-KR" sz="1200" b="0" i="0">
                <a:solidFill>
                  <a:srgbClr val="006DD7"/>
                </a:solidFill>
                <a:effectLst/>
                <a:latin typeface="+mn-ea"/>
                <a:ea typeface="+mn-ea"/>
              </a:rPr>
              <a:t>  </a:t>
            </a:r>
            <a:endParaRPr lang="ko-KR" altLang="en-US" sz="1200" b="0" i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47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6BDDB8-621B-0F4D-8509-2EA23D8E4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85875"/>
            <a:ext cx="8568952" cy="46434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세 개의 사전 훈련된 </a:t>
            </a:r>
            <a:r>
              <a:rPr lang="en-US" altLang="ko-KR" sz="1400">
                <a:latin typeface="+mn-ea"/>
              </a:rPr>
              <a:t>ImageNet(</a:t>
            </a:r>
            <a:r>
              <a:rPr lang="ko-KR" altLang="en-US" sz="1400">
                <a:latin typeface="+mn-ea"/>
              </a:rPr>
              <a:t>이미지 분류 데이터셋</a:t>
            </a:r>
            <a:r>
              <a:rPr lang="en-US" altLang="ko-KR" sz="1400">
                <a:latin typeface="+mn-ea"/>
              </a:rPr>
              <a:t>) </a:t>
            </a:r>
            <a:r>
              <a:rPr lang="ko-KR" altLang="en-US" sz="1400">
                <a:latin typeface="+mn-ea"/>
              </a:rPr>
              <a:t>네트워크를 실험</a:t>
            </a:r>
            <a:r>
              <a:rPr lang="en-US" altLang="ko-KR" sz="1400">
                <a:latin typeface="+mn-ea"/>
              </a:rPr>
              <a:t>(experiment)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각각 </a:t>
            </a:r>
            <a:r>
              <a:rPr lang="en-US" altLang="ko-KR" sz="1400">
                <a:latin typeface="+mn-ea"/>
              </a:rPr>
              <a:t>5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max pooling</a:t>
            </a:r>
            <a:r>
              <a:rPr lang="ko-KR" altLang="en-US" sz="1400">
                <a:latin typeface="+mn-ea"/>
              </a:rPr>
              <a:t> 레이어와 </a:t>
            </a:r>
            <a:r>
              <a:rPr lang="en-US" altLang="ko-KR" sz="1400">
                <a:latin typeface="+mn-ea"/>
              </a:rPr>
              <a:t>5~13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conv layer</a:t>
            </a:r>
            <a:r>
              <a:rPr lang="ko-KR" altLang="en-US" sz="1400">
                <a:latin typeface="+mn-ea"/>
              </a:rPr>
              <a:t>를 가지는 </a:t>
            </a:r>
            <a:r>
              <a:rPr lang="en-US" altLang="ko-KR" sz="1400">
                <a:latin typeface="+mn-ea"/>
              </a:rPr>
              <a:t>3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pre-trained </a:t>
            </a:r>
            <a:r>
              <a:rPr lang="ko-KR" altLang="en-US" sz="1400">
                <a:latin typeface="+mn-ea"/>
              </a:rPr>
              <a:t>모델을 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사전 훈련된 네트워크가 </a:t>
            </a:r>
            <a:r>
              <a:rPr lang="en-US" altLang="ko-KR" sz="1400">
                <a:latin typeface="+mn-ea"/>
              </a:rPr>
              <a:t>Fast R-CNN </a:t>
            </a:r>
            <a:r>
              <a:rPr lang="ko-KR" altLang="en-US" sz="1400">
                <a:latin typeface="+mn-ea"/>
              </a:rPr>
              <a:t>네트워크를 초기화할 때 </a:t>
            </a:r>
            <a:r>
              <a:rPr lang="en-US" altLang="ko-KR" sz="1400">
                <a:latin typeface="+mn-ea"/>
              </a:rPr>
              <a:t>3</a:t>
            </a:r>
            <a:r>
              <a:rPr lang="ko-KR" altLang="en-US" sz="1400">
                <a:latin typeface="+mn-ea"/>
              </a:rPr>
              <a:t>가지 변환</a:t>
            </a:r>
            <a:r>
              <a:rPr lang="en-US" altLang="ko-KR" sz="1400">
                <a:latin typeface="+mn-ea"/>
              </a:rPr>
              <a:t>(transformations)</a:t>
            </a:r>
            <a:r>
              <a:rPr lang="ko-KR" altLang="en-US" sz="1400">
                <a:latin typeface="+mn-ea"/>
              </a:rPr>
              <a:t>을 거침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+mn-ea"/>
              </a:rPr>
              <a:t>1 : </a:t>
            </a:r>
            <a:r>
              <a:rPr lang="ko-KR" altLang="en-US" sz="1400">
                <a:latin typeface="+mn-ea"/>
              </a:rPr>
              <a:t>마지막 </a:t>
            </a:r>
            <a:r>
              <a:rPr lang="en-US" altLang="ko-KR" sz="1400">
                <a:latin typeface="+mn-ea"/>
              </a:rPr>
              <a:t>max pooling</a:t>
            </a:r>
            <a:r>
              <a:rPr lang="ko-KR" altLang="en-US" sz="1400">
                <a:latin typeface="+mn-ea"/>
              </a:rPr>
              <a:t> 레이어를 </a:t>
            </a:r>
            <a:r>
              <a:rPr lang="en-US" altLang="ko-KR" sz="1400" err="1">
                <a:latin typeface="+mn-ea"/>
              </a:rPr>
              <a:t>RoI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 err="1">
                <a:latin typeface="+mn-ea"/>
              </a:rPr>
              <a:t>풀링</a:t>
            </a:r>
            <a:r>
              <a:rPr lang="ko-KR" altLang="en-US" sz="1400">
                <a:latin typeface="+mn-ea"/>
              </a:rPr>
              <a:t> 레이어로 변경</a:t>
            </a:r>
            <a:r>
              <a:rPr lang="en-US" altLang="ko-KR" sz="1400"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첫 </a:t>
            </a:r>
            <a:r>
              <a:rPr lang="en-US" altLang="ko-KR" sz="1400">
                <a:latin typeface="+mn-ea"/>
              </a:rPr>
              <a:t>FC layer</a:t>
            </a:r>
            <a:r>
              <a:rPr lang="ko-KR" altLang="en-US" sz="1400">
                <a:latin typeface="+mn-ea"/>
              </a:rPr>
              <a:t>와 호환</a:t>
            </a:r>
            <a:r>
              <a:rPr lang="en-US" altLang="ko-KR" sz="1400">
                <a:latin typeface="+mn-ea"/>
              </a:rPr>
              <a:t>(compatible)</a:t>
            </a:r>
            <a:r>
              <a:rPr lang="ko-KR" altLang="en-US" sz="1400">
                <a:latin typeface="+mn-ea"/>
              </a:rPr>
              <a:t>되도록 </a:t>
            </a:r>
            <a:r>
              <a:rPr lang="en-US" altLang="ko-KR" sz="1400">
                <a:latin typeface="+mn-ea"/>
              </a:rPr>
              <a:t>H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W</a:t>
            </a:r>
            <a:r>
              <a:rPr lang="ko-KR" altLang="en-US" sz="1400">
                <a:latin typeface="+mn-ea"/>
              </a:rPr>
              <a:t>가 설정됨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: VGG16</a:t>
            </a:r>
            <a:r>
              <a:rPr lang="ko-KR" altLang="en-US" sz="1400">
                <a:latin typeface="+mn-ea"/>
              </a:rPr>
              <a:t>의 경우 </a:t>
            </a:r>
            <a:r>
              <a:rPr lang="en-US" altLang="ko-KR" sz="1400">
                <a:latin typeface="+mn-ea"/>
              </a:rPr>
              <a:t>H = W = 7</a:t>
            </a:r>
            <a:r>
              <a:rPr lang="ko-KR" altLang="en-US" sz="1400">
                <a:latin typeface="+mn-ea"/>
              </a:rPr>
              <a:t>로 설정</a:t>
            </a:r>
            <a:r>
              <a:rPr lang="en-US" altLang="ko-KR" sz="140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+mn-ea"/>
              </a:rPr>
              <a:t>2 : </a:t>
            </a:r>
            <a:r>
              <a:rPr lang="ko-KR" altLang="en-US" sz="1400">
                <a:latin typeface="+mn-ea"/>
              </a:rPr>
              <a:t>마지막 </a:t>
            </a:r>
            <a:r>
              <a:rPr lang="en-US" altLang="ko-KR" sz="1400">
                <a:latin typeface="+mn-ea"/>
              </a:rPr>
              <a:t>FC layer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softmax</a:t>
            </a:r>
            <a:r>
              <a:rPr lang="ko-KR" altLang="en-US" sz="1400">
                <a:latin typeface="+mn-ea"/>
              </a:rPr>
              <a:t>를 앞에서 설명한 두 개의 </a:t>
            </a:r>
            <a:r>
              <a:rPr lang="en-US" altLang="ko-KR" sz="1400">
                <a:latin typeface="+mn-ea"/>
              </a:rPr>
              <a:t>sibling</a:t>
            </a:r>
            <a:r>
              <a:rPr lang="ko-KR" altLang="en-US" sz="1400">
                <a:latin typeface="+mn-ea"/>
              </a:rPr>
              <a:t> 레이어로 변경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+mn-ea"/>
              </a:rPr>
              <a:t>(K + 1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FC layer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softmax,</a:t>
            </a:r>
            <a:r>
              <a:rPr lang="ko-KR" altLang="en-US" sz="1400">
                <a:latin typeface="+mn-ea"/>
              </a:rPr>
              <a:t> 카테고리별</a:t>
            </a:r>
            <a:r>
              <a:rPr lang="en-US" altLang="ko-KR" sz="1400">
                <a:latin typeface="+mn-ea"/>
              </a:rPr>
              <a:t>(category-specific)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bounding-box regressors)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+mn-ea"/>
              </a:rPr>
              <a:t>3 : (</a:t>
            </a:r>
            <a:r>
              <a:rPr lang="ko-KR" altLang="en-US" sz="1400">
                <a:latin typeface="+mn-ea"/>
              </a:rPr>
              <a:t>이미지 목록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해당 이미지에서의 </a:t>
            </a:r>
            <a:r>
              <a:rPr lang="en-US" altLang="ko-KR" sz="1400" err="1">
                <a:latin typeface="+mn-ea"/>
              </a:rPr>
              <a:t>RoI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목</a:t>
            </a:r>
            <a:r>
              <a:rPr lang="ko-KR" altLang="en-US" sz="1400"/>
              <a:t>록</a:t>
            </a:r>
            <a:r>
              <a:rPr lang="en-US" altLang="ko-KR" sz="1400"/>
              <a:t>)</a:t>
            </a:r>
            <a:r>
              <a:rPr lang="ko-KR" altLang="en-US" sz="1400"/>
              <a:t>을 </a:t>
            </a:r>
            <a:r>
              <a:rPr lang="en-US" altLang="ko-KR" sz="1400"/>
              <a:t>input</a:t>
            </a:r>
            <a:r>
              <a:rPr lang="ko-KR" altLang="en-US" sz="1400"/>
              <a:t>으로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91DBB-0652-60B5-87AA-8D896EED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260648"/>
            <a:ext cx="7931224" cy="562074"/>
          </a:xfrm>
        </p:spPr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2.2. Initializing from pre-trained networks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1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DE0216-25B2-0D5A-CD27-1B2871032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07281"/>
            <a:ext cx="8820472" cy="46434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/>
              <a:t>Hierarchical</a:t>
            </a:r>
            <a:r>
              <a:rPr lang="ko-KR" altLang="en-US" sz="1200"/>
              <a:t>계층적</a:t>
            </a:r>
            <a:r>
              <a:rPr lang="en-US" altLang="ko-KR" sz="1600" b="1"/>
              <a:t> Sampling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R-CNN </a:t>
            </a:r>
            <a:r>
              <a:rPr lang="ko-KR" altLang="en-US" sz="1400"/>
              <a:t>모델은 학습 시 </a:t>
            </a:r>
            <a:r>
              <a:rPr lang="en-US" altLang="ko-KR" sz="1400"/>
              <a:t>region proposal</a:t>
            </a:r>
            <a:r>
              <a:rPr lang="ko-KR" altLang="en-US" sz="1400"/>
              <a:t>이 서로 다른 이미지에서 추출되고</a:t>
            </a:r>
            <a:r>
              <a:rPr lang="en-US" altLang="ko-KR" sz="1400"/>
              <a:t>, </a:t>
            </a:r>
            <a:r>
              <a:rPr lang="ko-KR" altLang="en-US" sz="1400"/>
              <a:t>이로 인해 학습 시 연산을 공유할 수 없다는 단점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연산을 공유</a:t>
            </a:r>
            <a:r>
              <a:rPr lang="en-US" altLang="ko-KR" sz="1400"/>
              <a:t> share computation -&gt; </a:t>
            </a:r>
            <a:r>
              <a:rPr lang="ko-KR" altLang="en-US" sz="1400"/>
              <a:t>무슨 의미</a:t>
            </a:r>
            <a:r>
              <a:rPr lang="en-US" altLang="ko-KR" sz="14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Fast R-CNN</a:t>
            </a:r>
            <a:r>
              <a:rPr lang="ko-KR" altLang="en-US" sz="1400"/>
              <a:t>의 장점 </a:t>
            </a:r>
            <a:r>
              <a:rPr lang="en-US" altLang="ko-KR" sz="1400"/>
              <a:t>: </a:t>
            </a:r>
            <a:r>
              <a:rPr lang="ko-KR" altLang="en-US" sz="1400"/>
              <a:t>모든 </a:t>
            </a:r>
            <a:r>
              <a:rPr lang="en-US" altLang="ko-KR" sz="1400"/>
              <a:t>network</a:t>
            </a:r>
            <a:r>
              <a:rPr lang="ko-KR" altLang="en-US" sz="1400"/>
              <a:t>에 대하여 </a:t>
            </a:r>
            <a:r>
              <a:rPr lang="en-US" altLang="ko-KR" sz="1400"/>
              <a:t>backprop</a:t>
            </a:r>
            <a:r>
              <a:rPr lang="ko-KR" altLang="en-US" sz="1400"/>
              <a:t>을 통해 </a:t>
            </a:r>
            <a:r>
              <a:rPr lang="en-US" altLang="ko-KR" sz="1400"/>
              <a:t>update</a:t>
            </a:r>
            <a:r>
              <a:rPr lang="ko-KR" altLang="en-US" sz="1400"/>
              <a:t>가 가능</a:t>
            </a:r>
            <a:r>
              <a:rPr lang="en-US" altLang="ko-KR" sz="1400"/>
              <a:t> -&gt;</a:t>
            </a:r>
            <a:r>
              <a:rPr lang="ko-KR" altLang="en-US" sz="1400"/>
              <a:t> </a:t>
            </a:r>
            <a:r>
              <a:rPr lang="en-US" altLang="ko-KR" sz="1400"/>
              <a:t>end-to-end </a:t>
            </a:r>
            <a:r>
              <a:rPr lang="ko-KR" altLang="en-US" sz="1400"/>
              <a:t>학습 가능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Fast R-CNN</a:t>
            </a:r>
            <a:r>
              <a:rPr lang="ko-KR" altLang="en-US" sz="1400"/>
              <a:t>의 </a:t>
            </a:r>
            <a:r>
              <a:rPr lang="en-US" altLang="ko-KR" sz="1400"/>
              <a:t>RoI</a:t>
            </a:r>
            <a:r>
              <a:rPr lang="ko-KR" altLang="en-US" sz="1400"/>
              <a:t>가 너무 커서 기존 </a:t>
            </a:r>
            <a:r>
              <a:rPr lang="en-US" altLang="ko-KR" sz="1400"/>
              <a:t>SPPnet, RNN</a:t>
            </a:r>
            <a:r>
              <a:rPr lang="ko-KR" altLang="en-US" sz="1400"/>
              <a:t>에 적용된 방법을 사용하는 것은 비효율적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논문의 저자는 학습 시</a:t>
            </a:r>
            <a:r>
              <a:rPr lang="ko-KR" altLang="en-US" sz="1400" b="1"/>
              <a:t> </a:t>
            </a:r>
            <a:r>
              <a:rPr lang="en-US" altLang="ko-KR" sz="1400" b="1"/>
              <a:t>feature sharing</a:t>
            </a:r>
            <a:r>
              <a:rPr lang="ko-KR" altLang="en-US" sz="1400"/>
              <a:t>을 가능하게 하는 </a:t>
            </a:r>
            <a:r>
              <a:rPr lang="en-US" altLang="ko-KR" sz="1400" b="1"/>
              <a:t>Hierarchical sampling </a:t>
            </a:r>
            <a:r>
              <a:rPr lang="ko-KR" altLang="en-US" sz="1400"/>
              <a:t>방법을 제시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  : SGD mini-batch</a:t>
            </a:r>
            <a:r>
              <a:rPr lang="ko-KR" altLang="en-US" sz="1400"/>
              <a:t>를 구성할 때 </a:t>
            </a:r>
            <a:r>
              <a:rPr lang="en-US" altLang="ko-KR" sz="1400"/>
              <a:t>N</a:t>
            </a:r>
            <a:r>
              <a:rPr lang="ko-KR" altLang="en-US" sz="1400"/>
              <a:t>개의 이미지를 </a:t>
            </a:r>
            <a:r>
              <a:rPr lang="en-US" altLang="ko-KR" sz="1400"/>
              <a:t>sampling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총 </a:t>
            </a:r>
            <a:r>
              <a:rPr lang="en-US" altLang="ko-KR" sz="1400"/>
              <a:t>R</a:t>
            </a:r>
            <a:r>
              <a:rPr lang="ko-KR" altLang="en-US" sz="1400"/>
              <a:t>개의 </a:t>
            </a:r>
            <a:r>
              <a:rPr lang="en-US" altLang="ko-KR" sz="1400"/>
              <a:t>region proposal</a:t>
            </a:r>
            <a:r>
              <a:rPr lang="ko-KR" altLang="en-US" sz="1400"/>
              <a:t>을 사용한다고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/>
              <a:t>     </a:t>
            </a:r>
            <a:r>
              <a:rPr lang="ko-KR" altLang="en-US" sz="1400"/>
              <a:t>  할 때</a:t>
            </a:r>
            <a:r>
              <a:rPr lang="en-US" altLang="ko-KR" sz="1400"/>
              <a:t>, </a:t>
            </a:r>
            <a:r>
              <a:rPr lang="ko-KR" altLang="en-US" sz="1400"/>
              <a:t>각각의 이미지에서 </a:t>
            </a:r>
            <a:r>
              <a:rPr lang="en-US" altLang="ko-KR" sz="1400"/>
              <a:t>R/N</a:t>
            </a:r>
            <a:r>
              <a:rPr lang="ko-KR" altLang="en-US" sz="1400"/>
              <a:t>개의 </a:t>
            </a:r>
            <a:r>
              <a:rPr lang="en-US" altLang="ko-KR" sz="1400"/>
              <a:t>region proposals</a:t>
            </a:r>
            <a:r>
              <a:rPr lang="ko-KR" altLang="en-US" sz="1400"/>
              <a:t>를 </a:t>
            </a:r>
            <a:r>
              <a:rPr lang="en-US" altLang="ko-KR" sz="1400"/>
              <a:t>sampling</a:t>
            </a:r>
            <a:r>
              <a:rPr lang="ko-KR" altLang="en-US" sz="1400"/>
              <a:t>하는 방법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같은 이미지에서 추출된 </a:t>
            </a:r>
            <a:r>
              <a:rPr lang="en-US" altLang="ko-KR" sz="1400"/>
              <a:t>region proposals</a:t>
            </a:r>
            <a:r>
              <a:rPr lang="ko-KR" altLang="en-US" sz="1400"/>
              <a:t>끼리는 </a:t>
            </a:r>
            <a:r>
              <a:rPr lang="en-US" altLang="ko-KR" sz="1400"/>
              <a:t>forward, backward propogation </a:t>
            </a:r>
            <a:r>
              <a:rPr lang="ko-KR" altLang="en-US" sz="1400"/>
              <a:t>시</a:t>
            </a:r>
            <a:r>
              <a:rPr lang="en-US" altLang="ko-KR" sz="1400"/>
              <a:t>, </a:t>
            </a:r>
            <a:r>
              <a:rPr lang="ko-KR" altLang="en-US" sz="1400" b="1"/>
              <a:t>연산과 메모리를 공유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논문에서는 학습 시</a:t>
            </a:r>
            <a:r>
              <a:rPr lang="en-US" altLang="ko-KR" sz="1400"/>
              <a:t>, N=2, R=128</a:t>
            </a:r>
            <a:r>
              <a:rPr lang="ko-KR" altLang="en-US" sz="1400"/>
              <a:t>로 설정하여</a:t>
            </a:r>
            <a:r>
              <a:rPr lang="en-US" altLang="ko-KR" sz="1400"/>
              <a:t>, </a:t>
            </a:r>
            <a:r>
              <a:rPr lang="ko-KR" altLang="en-US" sz="1400"/>
              <a:t>서로 다른 </a:t>
            </a:r>
            <a:r>
              <a:rPr lang="en-US" altLang="ko-KR" sz="1400"/>
              <a:t>2</a:t>
            </a:r>
            <a:r>
              <a:rPr lang="ko-KR" altLang="en-US" sz="1400"/>
              <a:t>장의 이미지에서 각각 </a:t>
            </a:r>
            <a:r>
              <a:rPr lang="en-US" altLang="ko-KR" sz="1400"/>
              <a:t>64</a:t>
            </a:r>
            <a:r>
              <a:rPr lang="ko-KR" altLang="en-US" sz="1400"/>
              <a:t>개의 </a:t>
            </a:r>
            <a:r>
              <a:rPr lang="en-US" altLang="ko-KR" sz="1400"/>
              <a:t>region proposals</a:t>
            </a:r>
            <a:r>
              <a:rPr lang="ko-KR" altLang="en-US" sz="1400"/>
              <a:t>를 </a:t>
            </a:r>
            <a:r>
              <a:rPr lang="en-US" altLang="ko-KR" sz="1400"/>
              <a:t>sampling</a:t>
            </a:r>
            <a:r>
              <a:rPr lang="ko-KR" altLang="en-US" sz="1400"/>
              <a:t>하여 </a:t>
            </a:r>
            <a:r>
              <a:rPr lang="en-US" altLang="ko-KR" sz="1400"/>
              <a:t>mini-batch</a:t>
            </a:r>
            <a:r>
              <a:rPr lang="ko-KR" altLang="en-US" sz="1400"/>
              <a:t>를 구성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 이미지의 </a:t>
            </a:r>
            <a:r>
              <a:rPr lang="en-US" altLang="ko-KR" sz="1400"/>
              <a:t>region proposals </a:t>
            </a:r>
            <a:r>
              <a:rPr lang="ko-KR" altLang="en-US" sz="1400"/>
              <a:t>중 </a:t>
            </a:r>
            <a:r>
              <a:rPr lang="en-US" altLang="ko-KR" sz="1400"/>
              <a:t>25%(=16</a:t>
            </a:r>
            <a:r>
              <a:rPr lang="ko-KR" altLang="en-US" sz="1400"/>
              <a:t>장</a:t>
            </a:r>
            <a:r>
              <a:rPr lang="en-US" altLang="ko-KR" sz="1400"/>
              <a:t>)</a:t>
            </a:r>
            <a:r>
              <a:rPr lang="ko-KR" altLang="en-US" sz="1400"/>
              <a:t>는 </a:t>
            </a:r>
            <a:r>
              <a:rPr lang="en-US" altLang="ko-KR" sz="1400"/>
              <a:t>ground truth</a:t>
            </a:r>
            <a:r>
              <a:rPr lang="ko-KR" altLang="en-US" sz="1400"/>
              <a:t>와의 </a:t>
            </a:r>
            <a:r>
              <a:rPr lang="en-US" altLang="ko-KR" sz="1400"/>
              <a:t>IoU </a:t>
            </a:r>
            <a:r>
              <a:rPr lang="ko-KR" altLang="en-US" sz="1400"/>
              <a:t>값이 </a:t>
            </a:r>
            <a:r>
              <a:rPr lang="en-US" altLang="ko-KR" sz="1400"/>
              <a:t>0.5 </a:t>
            </a:r>
            <a:r>
              <a:rPr lang="ko-KR" altLang="en-US" sz="1400"/>
              <a:t>이상인 </a:t>
            </a:r>
            <a:r>
              <a:rPr lang="en-US" altLang="ko-KR" sz="1400"/>
              <a:t>sample</a:t>
            </a:r>
            <a:r>
              <a:rPr lang="ko-KR" altLang="en-US" sz="1400"/>
              <a:t>을 추출하고</a:t>
            </a:r>
            <a:r>
              <a:rPr lang="en-US" altLang="ko-KR" sz="1400"/>
              <a:t>, </a:t>
            </a:r>
            <a:r>
              <a:rPr lang="ko-KR" altLang="en-US" sz="1400"/>
              <a:t>나머지</a:t>
            </a:r>
            <a:r>
              <a:rPr lang="en-US" altLang="ko-KR" sz="1400"/>
              <a:t>(75%, 48</a:t>
            </a:r>
            <a:r>
              <a:rPr lang="ko-KR" altLang="en-US" sz="1400"/>
              <a:t>장</a:t>
            </a:r>
            <a:r>
              <a:rPr lang="en-US" altLang="ko-KR" sz="1400"/>
              <a:t>)</a:t>
            </a:r>
            <a:r>
              <a:rPr lang="ko-KR" altLang="en-US" sz="1400"/>
              <a:t>에 대해서는 </a:t>
            </a:r>
            <a:r>
              <a:rPr lang="en-US" altLang="ko-KR" sz="1400"/>
              <a:t>IoU </a:t>
            </a:r>
            <a:r>
              <a:rPr lang="ko-KR" altLang="en-US" sz="1400"/>
              <a:t>값이 </a:t>
            </a:r>
            <a:r>
              <a:rPr lang="en-US" altLang="ko-KR" sz="1400"/>
              <a:t>0.1~0.5 </a:t>
            </a:r>
            <a:r>
              <a:rPr lang="ko-KR" altLang="en-US" sz="1400"/>
              <a:t>사이의 </a:t>
            </a:r>
            <a:r>
              <a:rPr lang="en-US" altLang="ko-KR" sz="1400"/>
              <a:t>sample</a:t>
            </a:r>
            <a:r>
              <a:rPr lang="ko-KR" altLang="en-US" sz="1400"/>
              <a:t>을 추출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  전자의 경우 </a:t>
            </a:r>
            <a:r>
              <a:rPr lang="en-US" altLang="ko-KR" sz="1400"/>
              <a:t>positive sample</a:t>
            </a:r>
            <a:r>
              <a:rPr lang="ko-KR" altLang="en-US" sz="1400"/>
              <a:t>로</a:t>
            </a:r>
            <a:r>
              <a:rPr lang="en-US" altLang="ko-KR" sz="1400"/>
              <a:t>, </a:t>
            </a:r>
            <a:r>
              <a:rPr lang="ko-KR" altLang="en-US" sz="1400"/>
              <a:t>위에서 정의한 </a:t>
            </a:r>
            <a:r>
              <a:rPr lang="en-US" altLang="ko-KR" sz="1400"/>
              <a:t>multi-task loss</a:t>
            </a:r>
            <a:r>
              <a:rPr lang="ko-KR" altLang="en-US" sz="1400"/>
              <a:t>의 </a:t>
            </a:r>
            <a:r>
              <a:rPr lang="en-US" altLang="ko-KR" sz="1400"/>
              <a:t>u=1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  <a:r>
              <a:rPr lang="ko-KR" altLang="en-US" sz="1400"/>
              <a:t>후자는 </a:t>
            </a:r>
            <a:r>
              <a:rPr lang="en-US" altLang="ko-KR" sz="1400"/>
              <a:t>u=0</a:t>
            </a:r>
            <a:r>
              <a:rPr lang="ko-KR" altLang="en-US" sz="1400"/>
              <a:t>인 경우임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1956AC-C0E5-8896-493D-2E6B5358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2.3. Fine-tuning for detection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6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72C2CD-7E03-FC5F-F8E0-75D8F0A77375}"/>
              </a:ext>
            </a:extLst>
          </p:cNvPr>
          <p:cNvSpPr/>
          <p:nvPr/>
        </p:nvSpPr>
        <p:spPr>
          <a:xfrm>
            <a:off x="-1" y="5897463"/>
            <a:ext cx="1005259" cy="960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A6EE70-08B0-E890-9696-88B28CA74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7" y="1107281"/>
            <a:ext cx="8429625" cy="4643438"/>
          </a:xfrm>
        </p:spPr>
        <p:txBody>
          <a:bodyPr/>
          <a:lstStyle/>
          <a:p>
            <a:r>
              <a:rPr lang="en-US" altLang="ko-KR" sz="1400"/>
              <a:t>Fast R-CNN </a:t>
            </a:r>
            <a:r>
              <a:rPr lang="ko-KR" altLang="en-US" sz="1400"/>
              <a:t>모델에서는 </a:t>
            </a:r>
            <a:r>
              <a:rPr lang="en-US" altLang="ko-KR" sz="1400"/>
              <a:t>/</a:t>
            </a:r>
            <a:r>
              <a:rPr lang="ko-KR" altLang="en-US" sz="1400"/>
              <a:t> </a:t>
            </a:r>
            <a:r>
              <a:rPr lang="en-US" altLang="ko-KR" sz="1400"/>
              <a:t>feature vector</a:t>
            </a:r>
            <a:r>
              <a:rPr lang="ko-KR" altLang="en-US" sz="1400"/>
              <a:t>를 </a:t>
            </a:r>
            <a:r>
              <a:rPr lang="en-US" altLang="ko-KR" sz="1400"/>
              <a:t>/</a:t>
            </a:r>
            <a:r>
              <a:rPr lang="ko-KR" altLang="en-US" sz="1400"/>
              <a:t> </a:t>
            </a:r>
            <a:r>
              <a:rPr lang="en-US" altLang="ko-KR" sz="1400" b="1"/>
              <a:t>multi-task loss</a:t>
            </a:r>
            <a:r>
              <a:rPr lang="ko-KR" altLang="en-US" sz="1400"/>
              <a:t>를 사용하여 </a:t>
            </a:r>
            <a:r>
              <a:rPr lang="en-US" altLang="ko-KR" sz="1400"/>
              <a:t>/</a:t>
            </a:r>
            <a:r>
              <a:rPr lang="ko-KR" altLang="en-US" sz="1400"/>
              <a:t> </a:t>
            </a:r>
            <a:r>
              <a:rPr lang="en-US" altLang="ko-KR" sz="1400"/>
              <a:t>Classifier</a:t>
            </a:r>
            <a:r>
              <a:rPr lang="ko-KR" altLang="en-US" sz="1400"/>
              <a:t>와 </a:t>
            </a:r>
            <a:r>
              <a:rPr lang="en-US" altLang="ko-KR" sz="1400"/>
              <a:t>Bounding box regressior</a:t>
            </a:r>
            <a:r>
              <a:rPr lang="ko-KR" altLang="en-US" sz="1400"/>
              <a:t>을 동시에 학습시킴         </a:t>
            </a:r>
            <a:r>
              <a:rPr lang="en-US" altLang="ko-KR" sz="1400" b="1"/>
              <a:t>Bounding box</a:t>
            </a:r>
            <a:r>
              <a:rPr lang="ko-KR" altLang="en-US" sz="1400" b="1"/>
              <a:t>와 분류가 상관관계가 컸기 때문에 가능</a:t>
            </a:r>
            <a:endParaRPr lang="en-US" altLang="ko-KR" sz="1400" b="1"/>
          </a:p>
          <a:p>
            <a:r>
              <a:rPr lang="ko-KR" altLang="en-US" sz="1400"/>
              <a:t>각각의 </a:t>
            </a:r>
            <a:r>
              <a:rPr lang="en-US" altLang="ko-KR" sz="1400"/>
              <a:t>RoI(=region proposal)</a:t>
            </a:r>
            <a:r>
              <a:rPr lang="ko-KR" altLang="en-US" sz="1400"/>
              <a:t>에 대하여 </a:t>
            </a:r>
            <a:r>
              <a:rPr lang="en-US" altLang="ko-KR" sz="1400"/>
              <a:t>multi task loss</a:t>
            </a:r>
            <a:r>
              <a:rPr lang="ko-KR" altLang="en-US" sz="1400"/>
              <a:t>를 사용하여 학습</a:t>
            </a:r>
            <a:endParaRPr lang="en-US" altLang="ko-KR" sz="1400"/>
          </a:p>
          <a:p>
            <a:r>
              <a:rPr lang="ko-KR" altLang="en-US" sz="1400"/>
              <a:t>이처럼 두 모델을 한번에 학습시키기 때문에</a:t>
            </a:r>
            <a:r>
              <a:rPr lang="en-US" altLang="ko-KR" sz="1400"/>
              <a:t>, R-CNN </a:t>
            </a:r>
            <a:r>
              <a:rPr lang="ko-KR" altLang="en-US" sz="1400"/>
              <a:t>모델과 같이 각 모델을 독립적으로 학습시켜야 하는 번거로움이 없다는 장점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multi-task loss :  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A62DC4-B8B4-A354-AA70-BD8E24EB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Multi-task loss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7" name="그림 6" descr="텍스트, 폰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C9710922-0446-0084-F8AF-F23A99532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6" b="20531"/>
          <a:stretch/>
        </p:blipFill>
        <p:spPr>
          <a:xfrm>
            <a:off x="2062068" y="2348880"/>
            <a:ext cx="5019861" cy="360040"/>
          </a:xfrm>
          <a:prstGeom prst="rect">
            <a:avLst/>
          </a:prstGeom>
        </p:spPr>
      </p:pic>
      <p:pic>
        <p:nvPicPr>
          <p:cNvPr id="9" name="그림 8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8358CD82-242B-957D-5F1A-4CEB6DB57A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86"/>
          <a:stretch/>
        </p:blipFill>
        <p:spPr>
          <a:xfrm>
            <a:off x="251520" y="2747969"/>
            <a:ext cx="6394008" cy="2184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35ADC4-AB94-E046-8852-7FA90DC02DF0}"/>
              </a:ext>
            </a:extLst>
          </p:cNvPr>
          <p:cNvSpPr txBox="1"/>
          <p:nvPr/>
        </p:nvSpPr>
        <p:spPr>
          <a:xfrm>
            <a:off x="4112633" y="4871042"/>
            <a:ext cx="49667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  <a:ea typeface="+mn-ea"/>
              </a:rPr>
              <a:t>- K</a:t>
            </a:r>
            <a:r>
              <a:rPr lang="ko-KR" altLang="en-US" sz="1400">
                <a:latin typeface="+mn-ea"/>
                <a:ea typeface="+mn-ea"/>
              </a:rPr>
              <a:t>개의 </a:t>
            </a:r>
            <a:r>
              <a:rPr lang="en-US" altLang="ko-KR" sz="1400">
                <a:latin typeface="+mn-ea"/>
                <a:ea typeface="+mn-ea"/>
              </a:rPr>
              <a:t>class</a:t>
            </a:r>
            <a:r>
              <a:rPr lang="ko-KR" altLang="en-US" sz="1400">
                <a:latin typeface="+mn-ea"/>
                <a:ea typeface="+mn-ea"/>
              </a:rPr>
              <a:t>를 분류한다고할 때</a:t>
            </a:r>
            <a:r>
              <a:rPr lang="en-US" altLang="ko-KR" sz="1400">
                <a:latin typeface="+mn-ea"/>
                <a:ea typeface="+mn-ea"/>
              </a:rPr>
              <a:t>, </a:t>
            </a:r>
            <a:r>
              <a:rPr lang="ko-KR" altLang="en-US" sz="1400">
                <a:latin typeface="+mn-ea"/>
                <a:ea typeface="+mn-ea"/>
              </a:rPr>
              <a:t>배경을 포함한 </a:t>
            </a:r>
            <a:r>
              <a:rPr lang="en-US" altLang="ko-KR" sz="1400">
                <a:latin typeface="+mn-ea"/>
                <a:ea typeface="+mn-ea"/>
              </a:rPr>
              <a:t>(K+1)</a:t>
            </a:r>
            <a:r>
              <a:rPr lang="ko-KR" altLang="en-US" sz="1400">
                <a:latin typeface="+mn-ea"/>
                <a:ea typeface="+mn-ea"/>
              </a:rPr>
              <a:t>개의   </a:t>
            </a:r>
            <a:r>
              <a:rPr lang="en-US" altLang="ko-KR" sz="1400">
                <a:latin typeface="+mn-ea"/>
                <a:ea typeface="+mn-ea"/>
              </a:rPr>
              <a:t>class</a:t>
            </a:r>
            <a:r>
              <a:rPr lang="ko-KR" altLang="en-US" sz="1400">
                <a:latin typeface="+mn-ea"/>
                <a:ea typeface="+mn-ea"/>
              </a:rPr>
              <a:t>에 대하여 </a:t>
            </a:r>
            <a:r>
              <a:rPr lang="en-US" altLang="ko-KR" sz="1400">
                <a:latin typeface="+mn-ea"/>
                <a:ea typeface="+mn-ea"/>
              </a:rPr>
              <a:t>Classifier</a:t>
            </a:r>
            <a:r>
              <a:rPr lang="ko-KR" altLang="en-US" sz="1400">
                <a:latin typeface="+mn-ea"/>
                <a:ea typeface="+mn-ea"/>
              </a:rPr>
              <a:t>를 학습시켜줘야 함</a:t>
            </a:r>
            <a:endParaRPr lang="en-US" altLang="ko-KR" sz="140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  <a:ea typeface="+mn-ea"/>
              </a:rPr>
              <a:t>- </a:t>
            </a:r>
            <a:r>
              <a:rPr lang="en-US" altLang="ko-KR" sz="1400" b="1">
                <a:latin typeface="+mn-ea"/>
                <a:ea typeface="+mn-ea"/>
              </a:rPr>
              <a:t>L1 loss</a:t>
            </a:r>
            <a:r>
              <a:rPr lang="ko-KR" altLang="en-US" sz="1400">
                <a:latin typeface="+mn-ea"/>
                <a:ea typeface="+mn-ea"/>
              </a:rPr>
              <a:t>는 </a:t>
            </a:r>
            <a:r>
              <a:rPr lang="en-US" altLang="ko-KR" sz="1400">
                <a:latin typeface="+mn-ea"/>
                <a:ea typeface="+mn-ea"/>
              </a:rPr>
              <a:t>/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R-CNN, SPPnets</a:t>
            </a:r>
            <a:r>
              <a:rPr lang="ko-KR" altLang="en-US" sz="1400">
                <a:latin typeface="+mn-ea"/>
                <a:ea typeface="+mn-ea"/>
              </a:rPr>
              <a:t>에서 사용한 </a:t>
            </a:r>
            <a:r>
              <a:rPr lang="en-US" altLang="ko-KR" sz="1400">
                <a:latin typeface="+mn-ea"/>
                <a:ea typeface="+mn-ea"/>
              </a:rPr>
              <a:t>L2 loss</a:t>
            </a:r>
            <a:r>
              <a:rPr lang="ko-KR" altLang="en-US" sz="1400">
                <a:latin typeface="+mn-ea"/>
                <a:ea typeface="+mn-ea"/>
              </a:rPr>
              <a:t>에 비해 </a:t>
            </a:r>
            <a:r>
              <a:rPr lang="en-US" altLang="ko-KR" sz="1400">
                <a:latin typeface="+mn-ea"/>
                <a:ea typeface="+mn-ea"/>
              </a:rPr>
              <a:t>/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en-US" altLang="ko-KR" sz="1400" b="1">
                <a:latin typeface="+mn-ea"/>
                <a:ea typeface="+mn-ea"/>
              </a:rPr>
              <a:t>outlier</a:t>
            </a:r>
            <a:r>
              <a:rPr lang="ko-KR" altLang="en-US" sz="1400" b="1">
                <a:latin typeface="+mn-ea"/>
                <a:ea typeface="+mn-ea"/>
              </a:rPr>
              <a:t>에 덜 민감</a:t>
            </a:r>
            <a:r>
              <a:rPr lang="ko-KR" altLang="en-US" sz="1400">
                <a:latin typeface="+mn-ea"/>
                <a:ea typeface="+mn-ea"/>
              </a:rPr>
              <a:t>하다는 장점</a:t>
            </a:r>
            <a:endParaRPr lang="en-US" altLang="ko-KR" sz="140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  <a:ea typeface="+mn-ea"/>
              </a:rPr>
              <a:t>- multi task loss</a:t>
            </a:r>
            <a:r>
              <a:rPr lang="ko-KR" altLang="en-US" sz="1400">
                <a:latin typeface="+mn-ea"/>
                <a:ea typeface="+mn-ea"/>
              </a:rPr>
              <a:t>는 </a:t>
            </a:r>
            <a:r>
              <a:rPr lang="en-US" altLang="ko-KR" sz="1400">
                <a:latin typeface="+mn-ea"/>
                <a:ea typeface="+mn-ea"/>
              </a:rPr>
              <a:t>0.8~1.1% mAP</a:t>
            </a:r>
            <a:r>
              <a:rPr lang="ko-KR" altLang="en-US" sz="1400">
                <a:latin typeface="+mn-ea"/>
                <a:ea typeface="+mn-ea"/>
              </a:rPr>
              <a:t>를 상승시키는 효과</a:t>
            </a:r>
            <a:endParaRPr lang="en-US" altLang="ko-KR" sz="140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 b="1">
                <a:latin typeface="+mn-ea"/>
                <a:ea typeface="+mn-ea"/>
              </a:rPr>
              <a:t>왜</a:t>
            </a:r>
            <a:r>
              <a:rPr lang="en-US" altLang="ko-KR" sz="1400" b="1">
                <a:latin typeface="+mn-ea"/>
                <a:ea typeface="+mn-ea"/>
              </a:rPr>
              <a:t>? -&gt;</a:t>
            </a:r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정리된 논문</a:t>
            </a:r>
            <a:r>
              <a:rPr lang="en-US" altLang="ko-KR" sz="1400">
                <a:latin typeface="+mn-ea"/>
                <a:ea typeface="+mn-ea"/>
              </a:rPr>
              <a:t> 2017</a:t>
            </a:r>
            <a:r>
              <a:rPr lang="ko-KR" altLang="en-US" sz="1400">
                <a:latin typeface="+mn-ea"/>
                <a:ea typeface="+mn-ea"/>
              </a:rPr>
              <a:t>년정도에 나옴 </a:t>
            </a:r>
            <a:r>
              <a:rPr lang="en-US" altLang="ko-KR" sz="1400">
                <a:latin typeface="+mn-ea"/>
                <a:ea typeface="+mn-ea"/>
              </a:rPr>
              <a:t>: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b="1">
                <a:latin typeface="+mn-ea"/>
                <a:ea typeface="+mn-ea"/>
              </a:rPr>
              <a:t>규제의 효과</a:t>
            </a:r>
            <a:endParaRPr lang="en-US" altLang="ko-KR" sz="1400" b="1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  <a:ea typeface="+mn-ea"/>
              </a:rPr>
              <a:t>따로 할 경우 한가지 </a:t>
            </a:r>
            <a:r>
              <a:rPr lang="en-US" altLang="ko-KR" sz="1400">
                <a:latin typeface="+mn-ea"/>
                <a:ea typeface="+mn-ea"/>
              </a:rPr>
              <a:t>task</a:t>
            </a:r>
            <a:r>
              <a:rPr lang="ko-KR" altLang="en-US" sz="1400">
                <a:latin typeface="+mn-ea"/>
                <a:ea typeface="+mn-ea"/>
              </a:rPr>
              <a:t>에 대해서 과적합 발생 가능</a:t>
            </a:r>
            <a:endParaRPr lang="en-US" altLang="ko-KR" sz="1400">
              <a:latin typeface="+mn-ea"/>
              <a:ea typeface="+mn-ea"/>
            </a:endParaRPr>
          </a:p>
        </p:txBody>
      </p:sp>
      <p:pic>
        <p:nvPicPr>
          <p:cNvPr id="13" name="그림 12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DD17FFFB-8126-CACC-91B9-F0A2ACF74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9" r="28538" b="-223"/>
          <a:stretch/>
        </p:blipFill>
        <p:spPr>
          <a:xfrm>
            <a:off x="254968" y="3950519"/>
            <a:ext cx="4104456" cy="244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A9E3D7-007F-B4BF-7486-FF719C6C0636}"/>
              </a:ext>
            </a:extLst>
          </p:cNvPr>
          <p:cNvSpPr txBox="1"/>
          <p:nvPr/>
        </p:nvSpPr>
        <p:spPr>
          <a:xfrm>
            <a:off x="4440683" y="3950519"/>
            <a:ext cx="4642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  <a:ea typeface="+mn-ea"/>
              </a:rPr>
              <a:t>모든 실험은 </a:t>
            </a:r>
            <a:r>
              <a:rPr lang="en-US" altLang="ko-KR" sz="1400">
                <a:latin typeface="+mn-ea"/>
                <a:ea typeface="+mn-ea"/>
              </a:rPr>
              <a:t>λ=1</a:t>
            </a:r>
            <a:r>
              <a:rPr lang="ko-KR" altLang="en-US" sz="1400">
                <a:latin typeface="+mn-ea"/>
                <a:ea typeface="+mn-ea"/>
              </a:rPr>
              <a:t>을 사용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1D62E-F722-1CC7-D0B8-F5AD1267C8C7}"/>
              </a:ext>
            </a:extLst>
          </p:cNvPr>
          <p:cNvSpPr txBox="1"/>
          <p:nvPr/>
        </p:nvSpPr>
        <p:spPr>
          <a:xfrm>
            <a:off x="2555776" y="2967335"/>
            <a:ext cx="667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>
                <a:latin typeface="+mn-ea"/>
                <a:ea typeface="+mn-ea"/>
              </a:rPr>
              <a:t>- u</a:t>
            </a:r>
            <a:r>
              <a:rPr lang="ko-KR" altLang="en-US" sz="1200">
                <a:latin typeface="+mn-ea"/>
                <a:ea typeface="+mn-ea"/>
              </a:rPr>
              <a:t>는 </a:t>
            </a:r>
            <a:r>
              <a:rPr lang="en-US" altLang="ko-KR" sz="1200">
                <a:latin typeface="+mn-ea"/>
                <a:ea typeface="+mn-ea"/>
              </a:rPr>
              <a:t>positive sample</a:t>
            </a:r>
            <a:r>
              <a:rPr lang="ko-KR" altLang="en-US" sz="1200">
                <a:latin typeface="+mn-ea"/>
                <a:ea typeface="+mn-ea"/>
              </a:rPr>
              <a:t>인 경우 </a:t>
            </a:r>
            <a:r>
              <a:rPr lang="en-US" altLang="ko-KR" sz="1200">
                <a:latin typeface="+mn-ea"/>
                <a:ea typeface="+mn-ea"/>
              </a:rPr>
              <a:t>1 / negative sample</a:t>
            </a:r>
            <a:r>
              <a:rPr lang="ko-KR" altLang="en-US" sz="1200">
                <a:latin typeface="+mn-ea"/>
                <a:ea typeface="+mn-ea"/>
              </a:rPr>
              <a:t>인 경우 </a:t>
            </a:r>
            <a:r>
              <a:rPr lang="en-US" altLang="ko-KR" sz="1200">
                <a:latin typeface="+mn-ea"/>
                <a:ea typeface="+mn-ea"/>
              </a:rPr>
              <a:t>0</a:t>
            </a:r>
            <a:r>
              <a:rPr lang="ko-KR" altLang="en-US" sz="1200">
                <a:latin typeface="+mn-ea"/>
                <a:ea typeface="+mn-ea"/>
              </a:rPr>
              <a:t>으로 설정되는 </a:t>
            </a:r>
            <a:r>
              <a:rPr lang="en-US" altLang="ko-KR" sz="1200">
                <a:latin typeface="+mn-ea"/>
                <a:ea typeface="+mn-ea"/>
              </a:rPr>
              <a:t>index parameter</a:t>
            </a:r>
          </a:p>
          <a:p>
            <a:pPr>
              <a:spcAft>
                <a:spcPts val="0"/>
              </a:spcAft>
            </a:pPr>
            <a:r>
              <a:rPr lang="en-US" altLang="ko-KR" sz="1200">
                <a:latin typeface="+mn-ea"/>
                <a:ea typeface="+mn-ea"/>
              </a:rPr>
              <a:t>  background</a:t>
            </a:r>
            <a:r>
              <a:rPr lang="ko-KR" altLang="en-US" sz="1200">
                <a:latin typeface="+mn-ea"/>
                <a:ea typeface="+mn-ea"/>
              </a:rPr>
              <a:t>는 </a:t>
            </a:r>
            <a:r>
              <a:rPr lang="en-US" altLang="ko-KR" sz="1200">
                <a:latin typeface="+mn-ea"/>
                <a:ea typeface="+mn-ea"/>
              </a:rPr>
              <a:t>u=0</a:t>
            </a:r>
            <a:r>
              <a:rPr lang="ko-KR" altLang="en-US" sz="1200">
                <a:latin typeface="+mn-ea"/>
                <a:ea typeface="+mn-ea"/>
              </a:rPr>
              <a:t>으로 라벨링 되어 </a:t>
            </a:r>
            <a:r>
              <a:rPr lang="en-US" altLang="ko-KR" sz="1200">
                <a:latin typeface="+mn-ea"/>
                <a:ea typeface="+mn-ea"/>
              </a:rPr>
              <a:t>loss </a:t>
            </a:r>
            <a:r>
              <a:rPr lang="ko-KR" altLang="en-US" sz="1200">
                <a:latin typeface="+mn-ea"/>
                <a:ea typeface="+mn-ea"/>
              </a:rPr>
              <a:t>계산에서 무시</a:t>
            </a:r>
            <a:endParaRPr lang="en-US" altLang="ko-KR" sz="120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AB5EB-E6BA-3E00-8BCF-48453F046412}"/>
              </a:ext>
            </a:extLst>
          </p:cNvPr>
          <p:cNvSpPr txBox="1"/>
          <p:nvPr/>
        </p:nvSpPr>
        <p:spPr>
          <a:xfrm>
            <a:off x="0" y="5504259"/>
            <a:ext cx="411263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예측 값과 라벨 값의 차가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보다 작으면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0.5x^2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로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L2 distance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를 계산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반면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보다 클 경우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L1 distance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를 계산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이는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Object Detection task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에 맞추어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loss function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을 커스텀하는것으로 볼 수 있음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 저자들이 실험 과정에서 라벨 값과 지나치게 차이가 많이 나는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outlier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예측 값들이 발생했고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이들을 그대로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L2 distance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로 계산하여 적용할 경우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gradient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가 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explode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해버리는 현상을 관찰했음</a:t>
            </a:r>
            <a:r>
              <a:rPr lang="en-US" altLang="ko-KR" sz="1100"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ko-KR" altLang="en-US" sz="1100">
                <a:highlight>
                  <a:srgbClr val="FFFFFF"/>
                </a:highlight>
                <a:latin typeface="+mn-ea"/>
                <a:ea typeface="+mn-ea"/>
              </a:rPr>
              <a:t>이를 방지하기 위해서 추가됨 </a:t>
            </a:r>
          </a:p>
        </p:txBody>
      </p:sp>
      <p:pic>
        <p:nvPicPr>
          <p:cNvPr id="4" name="그림 3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175CD290-2307-D32A-F447-6D04B44CC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32" r="41097" b="13806"/>
          <a:stretch/>
        </p:blipFill>
        <p:spPr>
          <a:xfrm>
            <a:off x="128505" y="4915022"/>
            <a:ext cx="3766242" cy="6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987F7F-7D76-632B-ED82-67DD6339B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1400" b="0" i="0">
                <a:effectLst/>
                <a:latin typeface="+mn-ea"/>
              </a:rPr>
              <a:t>Fine-tuning </a:t>
            </a:r>
            <a:r>
              <a:rPr lang="ko-KR" altLang="en-US" sz="1400" b="0" i="0">
                <a:effectLst/>
                <a:latin typeface="+mn-ea"/>
              </a:rPr>
              <a:t>과정에서의 각 </a:t>
            </a:r>
            <a:r>
              <a:rPr lang="en-US" altLang="ko-KR" sz="1400" b="0" i="0">
                <a:effectLst/>
                <a:latin typeface="+mn-ea"/>
              </a:rPr>
              <a:t>SGD(</a:t>
            </a:r>
            <a:r>
              <a:rPr lang="ko-KR" altLang="en-US" sz="1400" b="0" i="0">
                <a:effectLst/>
                <a:latin typeface="+mn-ea"/>
              </a:rPr>
              <a:t>확률적 경사 하강법</a:t>
            </a:r>
            <a:r>
              <a:rPr lang="en-US" altLang="ko-KR" sz="1400" b="0" i="0">
                <a:effectLst/>
                <a:latin typeface="+mn-ea"/>
              </a:rPr>
              <a:t>) </a:t>
            </a:r>
            <a:r>
              <a:rPr lang="ko-KR" altLang="en-US" sz="1400" b="0" i="0">
                <a:effectLst/>
                <a:latin typeface="+mn-ea"/>
              </a:rPr>
              <a:t>미니 배치는 임의로 선택된 </a:t>
            </a:r>
            <a:r>
              <a:rPr lang="en-US" altLang="ko-KR" sz="1400" b="0" i="0">
                <a:effectLst/>
                <a:latin typeface="+mn-ea"/>
              </a:rPr>
              <a:t>N = 2</a:t>
            </a:r>
            <a:r>
              <a:rPr lang="ko-KR" altLang="en-US" sz="1400" b="0" i="0">
                <a:effectLst/>
                <a:latin typeface="+mn-ea"/>
              </a:rPr>
              <a:t>개의 이미지로 구성됨</a:t>
            </a:r>
            <a:r>
              <a:rPr lang="en-US" altLang="ko-KR" sz="1400" b="0" i="0">
                <a:effectLst/>
                <a:latin typeface="+mn-ea"/>
              </a:rPr>
              <a:t>. </a:t>
            </a:r>
          </a:p>
          <a:p>
            <a:pPr algn="l"/>
            <a:r>
              <a:rPr lang="ko-KR" altLang="en-US" sz="1400" b="0" i="0">
                <a:effectLst/>
                <a:latin typeface="+mn-ea"/>
              </a:rPr>
              <a:t>통상적인 방법으로 데이터셋의 순서를 바꾸면서 반복</a:t>
            </a:r>
            <a:endParaRPr lang="en-US" altLang="ko-KR" sz="1400" b="0" i="0">
              <a:effectLst/>
              <a:latin typeface="+mn-ea"/>
            </a:endParaRPr>
          </a:p>
          <a:p>
            <a:pPr algn="l"/>
            <a:r>
              <a:rPr lang="ko-KR" altLang="en-US" sz="1400" b="0" i="0">
                <a:effectLst/>
                <a:latin typeface="+mn-ea"/>
              </a:rPr>
              <a:t>미니 배치의 크기는 </a:t>
            </a:r>
            <a:r>
              <a:rPr lang="en-US" altLang="ko-KR" sz="1400" b="0" i="0">
                <a:effectLst/>
                <a:latin typeface="+mn-ea"/>
              </a:rPr>
              <a:t>R = 128</a:t>
            </a:r>
            <a:r>
              <a:rPr lang="ko-KR" altLang="en-US" sz="1400" b="0" i="0">
                <a:effectLst/>
                <a:latin typeface="+mn-ea"/>
              </a:rPr>
              <a:t>로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각 이미지에서 </a:t>
            </a:r>
            <a:r>
              <a:rPr lang="en-US" altLang="ko-KR" sz="1400" b="0" i="0">
                <a:effectLst/>
                <a:latin typeface="+mn-ea"/>
              </a:rPr>
              <a:t>64</a:t>
            </a:r>
            <a:r>
              <a:rPr lang="ko-KR" altLang="en-US" sz="1400" b="0" i="0">
                <a:effectLst/>
                <a:latin typeface="+mn-ea"/>
              </a:rPr>
              <a:t>개의 </a:t>
            </a:r>
            <a:r>
              <a:rPr lang="en-US" altLang="ko-KR" sz="1400" b="0" i="0">
                <a:effectLst/>
                <a:latin typeface="+mn-ea"/>
              </a:rPr>
              <a:t>RoI(Region of Interest)</a:t>
            </a:r>
            <a:r>
              <a:rPr lang="ko-KR" altLang="en-US" sz="1400" b="0" i="0">
                <a:effectLst/>
                <a:latin typeface="+mn-ea"/>
              </a:rPr>
              <a:t>를 샘플링</a:t>
            </a:r>
            <a:endParaRPr lang="en-US" altLang="ko-KR" sz="1400" b="0" i="0">
              <a:effectLst/>
              <a:latin typeface="+mn-ea"/>
            </a:endParaRPr>
          </a:p>
          <a:p>
            <a:pPr algn="l"/>
            <a:r>
              <a:rPr lang="en-US" altLang="ko-KR" sz="1400" b="0" i="0">
                <a:effectLst/>
                <a:latin typeface="+mn-ea"/>
              </a:rPr>
              <a:t>R-CNN </a:t>
            </a:r>
            <a:r>
              <a:rPr lang="ko-KR" altLang="en-US" sz="1400" b="0" i="0">
                <a:effectLst/>
                <a:latin typeface="+mn-ea"/>
              </a:rPr>
              <a:t>논문에서 제시된 것처럼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적어도 </a:t>
            </a:r>
            <a:r>
              <a:rPr lang="en-US" altLang="ko-KR" sz="1400" b="0" i="0">
                <a:effectLst/>
                <a:latin typeface="+mn-ea"/>
              </a:rPr>
              <a:t>0.5 </a:t>
            </a:r>
            <a:r>
              <a:rPr lang="ko-KR" altLang="en-US" sz="1400" b="0" i="0">
                <a:effectLst/>
                <a:latin typeface="+mn-ea"/>
              </a:rPr>
              <a:t>이상의 교차 합집합</a:t>
            </a:r>
            <a:r>
              <a:rPr lang="en-US" altLang="ko-KR" sz="1400" b="0" i="0">
                <a:effectLst/>
                <a:latin typeface="+mn-ea"/>
              </a:rPr>
              <a:t>(IoU, Intersection over Union) </a:t>
            </a:r>
            <a:r>
              <a:rPr lang="ko-KR" altLang="en-US" sz="1400" b="0" i="0">
                <a:effectLst/>
                <a:latin typeface="+mn-ea"/>
              </a:rPr>
              <a:t>오버랩을 가진 실제 객체의 바운딩 박스와 겹치는 </a:t>
            </a:r>
            <a:r>
              <a:rPr lang="en-US" altLang="ko-KR" sz="1400" b="0" i="0">
                <a:effectLst/>
                <a:latin typeface="+mn-ea"/>
              </a:rPr>
              <a:t>object proposal</a:t>
            </a:r>
            <a:r>
              <a:rPr lang="ko-KR" altLang="en-US" sz="1400" b="0" i="0">
                <a:effectLst/>
                <a:latin typeface="+mn-ea"/>
              </a:rPr>
              <a:t>에서 </a:t>
            </a:r>
            <a:r>
              <a:rPr lang="en-US" altLang="ko-KR" sz="1400" b="0" i="0">
                <a:effectLst/>
                <a:latin typeface="+mn-ea"/>
              </a:rPr>
              <a:t>25%</a:t>
            </a:r>
            <a:r>
              <a:rPr lang="ko-KR" altLang="en-US" sz="1400" b="0" i="0">
                <a:effectLst/>
                <a:latin typeface="+mn-ea"/>
              </a:rPr>
              <a:t>의 </a:t>
            </a:r>
            <a:r>
              <a:rPr lang="en-US" altLang="ko-KR" sz="1400" b="0" i="0">
                <a:effectLst/>
                <a:latin typeface="+mn-ea"/>
              </a:rPr>
              <a:t>RoI</a:t>
            </a:r>
            <a:r>
              <a:rPr lang="ko-KR" altLang="en-US" sz="1400" b="0" i="0">
                <a:effectLst/>
                <a:latin typeface="+mn-ea"/>
              </a:rPr>
              <a:t>를 가져옴</a:t>
            </a:r>
            <a:endParaRPr lang="en-US" altLang="ko-KR" sz="1400" b="0" i="0">
              <a:effectLst/>
              <a:latin typeface="+mn-ea"/>
            </a:endParaRPr>
          </a:p>
          <a:p>
            <a:r>
              <a:rPr lang="en-US" altLang="ko-KR" sz="1400">
                <a:latin typeface="+mn-ea"/>
              </a:rPr>
              <a:t>-&gt; </a:t>
            </a:r>
            <a:r>
              <a:rPr lang="en-US" altLang="ko-KR" sz="1400" b="1" i="0">
                <a:effectLst/>
                <a:latin typeface="+mn-ea"/>
              </a:rPr>
              <a:t>IoU</a:t>
            </a:r>
            <a:r>
              <a:rPr lang="ko-KR" altLang="en-US" sz="1400" b="1" i="0">
                <a:effectLst/>
                <a:latin typeface="+mn-ea"/>
              </a:rPr>
              <a:t>가 </a:t>
            </a:r>
            <a:r>
              <a:rPr lang="en-US" altLang="ko-KR" sz="1400" b="1" i="0">
                <a:effectLst/>
                <a:latin typeface="+mn-ea"/>
              </a:rPr>
              <a:t>50% </a:t>
            </a:r>
            <a:r>
              <a:rPr lang="ko-KR" altLang="en-US" sz="1400" b="1" i="0">
                <a:effectLst/>
                <a:latin typeface="+mn-ea"/>
              </a:rPr>
              <a:t>이상의 </a:t>
            </a:r>
            <a:r>
              <a:rPr lang="en-US" altLang="ko-KR" sz="1400" b="1" i="0">
                <a:effectLst/>
                <a:latin typeface="+mn-ea"/>
              </a:rPr>
              <a:t>RoI 25%</a:t>
            </a:r>
            <a:r>
              <a:rPr lang="ko-KR" altLang="en-US" sz="1400" b="1" i="0">
                <a:effectLst/>
                <a:latin typeface="+mn-ea"/>
              </a:rPr>
              <a:t>를 사용</a:t>
            </a:r>
            <a:r>
              <a:rPr lang="en-US" altLang="ko-KR" sz="1400" b="1" i="0">
                <a:effectLst/>
                <a:latin typeface="+mn-ea"/>
              </a:rPr>
              <a:t>, 50% </a:t>
            </a:r>
            <a:r>
              <a:rPr lang="ko-KR" altLang="en-US" sz="1400" b="1" i="0">
                <a:effectLst/>
                <a:latin typeface="+mn-ea"/>
              </a:rPr>
              <a:t>이하는 </a:t>
            </a:r>
            <a:r>
              <a:rPr lang="en-US" altLang="ko-KR" sz="1400" b="1" i="0">
                <a:effectLst/>
                <a:latin typeface="+mn-ea"/>
              </a:rPr>
              <a:t>background</a:t>
            </a:r>
            <a:r>
              <a:rPr lang="ko-KR" altLang="en-US" sz="1400" b="1" i="0">
                <a:effectLst/>
                <a:latin typeface="+mn-ea"/>
              </a:rPr>
              <a:t>로 취급</a:t>
            </a:r>
            <a:endParaRPr lang="en-US" altLang="ko-KR" sz="1400" b="1" i="0">
              <a:effectLst/>
              <a:latin typeface="+mn-ea"/>
            </a:endParaRPr>
          </a:p>
          <a:p>
            <a:pPr algn="l"/>
            <a:r>
              <a:rPr lang="en-US" altLang="ko-KR" sz="1400" b="0" i="0">
                <a:effectLst/>
                <a:latin typeface="+mn-ea"/>
              </a:rPr>
              <a:t>RoI</a:t>
            </a:r>
            <a:r>
              <a:rPr lang="ko-KR" altLang="en-US" sz="1400" b="0" i="0">
                <a:effectLst/>
                <a:latin typeface="+mn-ea"/>
              </a:rPr>
              <a:t>들은 </a:t>
            </a:r>
            <a:r>
              <a:rPr lang="en-US" altLang="ko-KR" sz="1400" b="0" i="0">
                <a:effectLst/>
                <a:latin typeface="+mn-ea"/>
              </a:rPr>
              <a:t>foreground object class</a:t>
            </a:r>
            <a:r>
              <a:rPr lang="ko-KR" altLang="en-US" sz="1400" b="0" i="0">
                <a:effectLst/>
                <a:latin typeface="+mn-ea"/>
              </a:rPr>
              <a:t>로 라벨이 붙은 예시들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즉 </a:t>
            </a:r>
            <a:r>
              <a:rPr lang="en-US" altLang="ko-KR" sz="1400" b="0" i="0">
                <a:effectLst/>
                <a:latin typeface="+mn-ea"/>
              </a:rPr>
              <a:t>u ≥ 1</a:t>
            </a:r>
          </a:p>
          <a:p>
            <a:pPr algn="l"/>
            <a:r>
              <a:rPr lang="en-US" altLang="ko-KR" sz="1400">
                <a:latin typeface="+mn-ea"/>
              </a:rPr>
              <a:t>foreground</a:t>
            </a:r>
            <a:r>
              <a:rPr lang="ko-KR" altLang="en-US" sz="1400">
                <a:latin typeface="+mn-ea"/>
              </a:rPr>
              <a:t>는 바운딩 박스와 높은 </a:t>
            </a:r>
            <a:r>
              <a:rPr lang="en-US" altLang="ko-KR" sz="1400">
                <a:latin typeface="+mn-ea"/>
              </a:rPr>
              <a:t>IoU(Intersection over Union) </a:t>
            </a:r>
            <a:r>
              <a:rPr lang="ko-KR" altLang="en-US" sz="1400">
                <a:latin typeface="+mn-ea"/>
              </a:rPr>
              <a:t>값을 가지는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실제 객체와 겹치는 영역을 가리키는 </a:t>
            </a:r>
            <a:r>
              <a:rPr lang="en-US" altLang="ko-KR" sz="1400">
                <a:latin typeface="+mn-ea"/>
              </a:rPr>
              <a:t>RoI(Region of Interest)</a:t>
            </a:r>
            <a:r>
              <a:rPr lang="ko-KR" altLang="en-US" sz="1400">
                <a:latin typeface="+mn-ea"/>
              </a:rPr>
              <a:t>를 의미</a:t>
            </a:r>
            <a:endParaRPr lang="en-US" altLang="ko-KR" sz="1400">
              <a:latin typeface="+mn-ea"/>
            </a:endParaRPr>
          </a:p>
          <a:p>
            <a:pPr algn="l"/>
            <a:endParaRPr lang="en-US" altLang="ko-KR" sz="1400">
              <a:latin typeface="+mn-ea"/>
            </a:endParaRPr>
          </a:p>
          <a:p>
            <a:pPr algn="l"/>
            <a:r>
              <a:rPr lang="ko-KR" altLang="en-US" sz="1400" b="0" i="0">
                <a:effectLst/>
                <a:latin typeface="+mn-ea"/>
              </a:rPr>
              <a:t>나머지 </a:t>
            </a:r>
            <a:r>
              <a:rPr lang="en-US" altLang="ko-KR" sz="1400" b="0" i="0">
                <a:effectLst/>
                <a:latin typeface="+mn-ea"/>
              </a:rPr>
              <a:t>RoI</a:t>
            </a:r>
            <a:r>
              <a:rPr lang="ko-KR" altLang="en-US" sz="1400" b="0" i="0">
                <a:effectLst/>
                <a:latin typeface="+mn-ea"/>
              </a:rPr>
              <a:t>는 </a:t>
            </a:r>
            <a:r>
              <a:rPr lang="en-US" altLang="ko-KR" sz="1400" b="0" i="0">
                <a:effectLst/>
                <a:latin typeface="+mn-ea"/>
              </a:rPr>
              <a:t>[0.1, 0.5) </a:t>
            </a:r>
            <a:r>
              <a:rPr lang="ko-KR" altLang="en-US" sz="1400" b="0" i="0">
                <a:effectLst/>
                <a:latin typeface="+mn-ea"/>
              </a:rPr>
              <a:t>구간의 최대 </a:t>
            </a:r>
            <a:r>
              <a:rPr lang="en-US" altLang="ko-KR" sz="1400" b="0" i="0">
                <a:effectLst/>
                <a:latin typeface="+mn-ea"/>
              </a:rPr>
              <a:t>IoU</a:t>
            </a:r>
            <a:r>
              <a:rPr lang="ko-KR" altLang="en-US" sz="1400" b="0" i="0">
                <a:effectLst/>
                <a:latin typeface="+mn-ea"/>
              </a:rPr>
              <a:t>를 가지는 </a:t>
            </a:r>
            <a:r>
              <a:rPr lang="en-US" altLang="ko-KR" sz="1400" b="0" i="0">
                <a:effectLst/>
                <a:latin typeface="+mn-ea"/>
              </a:rPr>
              <a:t>object proposal</a:t>
            </a:r>
            <a:r>
              <a:rPr lang="ko-KR" altLang="en-US" sz="1400" b="0" i="0">
                <a:effectLst/>
                <a:latin typeface="+mn-ea"/>
              </a:rPr>
              <a:t>에서 샘플링되며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이들은 배경 예시로 </a:t>
            </a:r>
            <a:r>
              <a:rPr lang="en-US" altLang="ko-KR" sz="1400" b="0" i="0">
                <a:effectLst/>
                <a:latin typeface="+mn-ea"/>
              </a:rPr>
              <a:t>u = 0</a:t>
            </a:r>
            <a:r>
              <a:rPr lang="ko-KR" altLang="en-US" sz="1400" b="0" i="0">
                <a:effectLst/>
                <a:latin typeface="+mn-ea"/>
              </a:rPr>
              <a:t>으로 라벨이 붙음</a:t>
            </a:r>
            <a:r>
              <a:rPr lang="en-US" altLang="ko-KR" sz="1400" b="0" i="0">
                <a:effectLst/>
                <a:latin typeface="+mn-ea"/>
              </a:rPr>
              <a:t>. </a:t>
            </a:r>
          </a:p>
          <a:p>
            <a:pPr algn="l"/>
            <a:r>
              <a:rPr lang="en-US" altLang="ko-KR" sz="1400" b="0" i="0">
                <a:effectLst/>
                <a:latin typeface="+mn-ea"/>
              </a:rPr>
              <a:t>0.1</a:t>
            </a:r>
            <a:r>
              <a:rPr lang="ko-KR" altLang="en-US" sz="1400" b="0" i="0">
                <a:effectLst/>
                <a:latin typeface="+mn-ea"/>
              </a:rPr>
              <a:t>의 하한선은 어려운 예시를 채굴하기 위한 휴리스틱</a:t>
            </a:r>
            <a:r>
              <a:rPr lang="en-US" altLang="ko-KR" sz="1400" b="0" i="0">
                <a:effectLst/>
                <a:latin typeface="+mn-ea"/>
              </a:rPr>
              <a:t>(</a:t>
            </a:r>
            <a:r>
              <a:rPr lang="ko-KR" altLang="en-US" sz="1400" b="0" i="0">
                <a:effectLst/>
                <a:latin typeface="+mn-ea"/>
              </a:rPr>
              <a:t>경험적 규칙</a:t>
            </a:r>
            <a:r>
              <a:rPr lang="en-US" altLang="ko-KR" sz="1400" b="0" i="0">
                <a:effectLst/>
                <a:latin typeface="+mn-ea"/>
              </a:rPr>
              <a:t>)</a:t>
            </a:r>
            <a:r>
              <a:rPr lang="ko-KR" altLang="en-US" sz="1400" b="0" i="0">
                <a:effectLst/>
                <a:latin typeface="+mn-ea"/>
              </a:rPr>
              <a:t>으로 작용</a:t>
            </a:r>
            <a:endParaRPr lang="en-US" altLang="ko-KR" sz="1400" b="0" i="0">
              <a:effectLst/>
              <a:latin typeface="+mn-ea"/>
            </a:endParaRPr>
          </a:p>
          <a:p>
            <a:pPr algn="l"/>
            <a:r>
              <a:rPr lang="en-US" altLang="ko-KR" sz="1400" b="1" i="0">
                <a:effectLst/>
                <a:latin typeface="+mn-ea"/>
              </a:rPr>
              <a:t>Augmentation</a:t>
            </a:r>
            <a:r>
              <a:rPr lang="ko-KR" altLang="en-US" sz="1400" b="1" i="0">
                <a:effectLst/>
                <a:latin typeface="+mn-ea"/>
              </a:rPr>
              <a:t>은 </a:t>
            </a:r>
            <a:r>
              <a:rPr lang="en-US" altLang="ko-KR" sz="1400" b="1" i="0">
                <a:effectLst/>
                <a:latin typeface="+mn-ea"/>
              </a:rPr>
              <a:t>horizontal flip p=0.5 </a:t>
            </a:r>
            <a:r>
              <a:rPr lang="ko-KR" altLang="en-US" sz="1400" b="1" i="0">
                <a:effectLst/>
                <a:latin typeface="+mn-ea"/>
              </a:rPr>
              <a:t>만 사용</a:t>
            </a:r>
            <a:r>
              <a:rPr lang="ko-KR" altLang="en-US" sz="1400" i="0">
                <a:effectLst/>
                <a:latin typeface="+mn-ea"/>
              </a:rPr>
              <a:t> </a:t>
            </a:r>
            <a:r>
              <a:rPr lang="en-US" altLang="ko-KR" sz="1400" i="0">
                <a:effectLst/>
                <a:latin typeface="+mn-ea"/>
              </a:rPr>
              <a:t>(50%</a:t>
            </a:r>
            <a:r>
              <a:rPr lang="ko-KR" altLang="en-US" sz="1400" i="0">
                <a:effectLst/>
                <a:latin typeface="+mn-ea"/>
              </a:rPr>
              <a:t>비율로 적용</a:t>
            </a:r>
            <a:r>
              <a:rPr lang="en-US" altLang="ko-KR" sz="1400" i="0">
                <a:effectLst/>
                <a:latin typeface="+mn-ea"/>
              </a:rPr>
              <a:t>)</a:t>
            </a:r>
            <a:endParaRPr lang="en-US" altLang="ko-KR" sz="1400" b="1" i="0">
              <a:effectLst/>
              <a:latin typeface="+mn-ea"/>
            </a:endParaRPr>
          </a:p>
          <a:p>
            <a:pPr algn="l"/>
            <a:endParaRPr lang="en-US" altLang="ko-KR" sz="1400" b="0" i="0">
              <a:effectLst/>
              <a:latin typeface="+mn-ea"/>
            </a:endParaRPr>
          </a:p>
          <a:p>
            <a:pPr algn="l"/>
            <a:r>
              <a:rPr lang="ko-KR" altLang="en-US" sz="1400" b="0" i="0">
                <a:effectLst/>
                <a:latin typeface="+mn-ea"/>
              </a:rPr>
              <a:t>간단히 요약하면</a:t>
            </a:r>
            <a:r>
              <a:rPr lang="en-US" altLang="ko-KR" sz="1400" b="0" i="0">
                <a:effectLst/>
                <a:latin typeface="+mn-ea"/>
              </a:rPr>
              <a:t>, fine-tuning </a:t>
            </a:r>
            <a:r>
              <a:rPr lang="ko-KR" altLang="en-US" sz="1400" b="0" i="0">
                <a:effectLst/>
                <a:latin typeface="+mn-ea"/>
              </a:rPr>
              <a:t>동안 미니 배치는 두 개의 이미지에서 샘플링된 </a:t>
            </a:r>
            <a:r>
              <a:rPr lang="en-US" altLang="ko-KR" sz="1400" b="0" i="0">
                <a:effectLst/>
                <a:latin typeface="+mn-ea"/>
              </a:rPr>
              <a:t>128</a:t>
            </a:r>
            <a:r>
              <a:rPr lang="ko-KR" altLang="en-US" sz="1400" b="0" i="0">
                <a:effectLst/>
                <a:latin typeface="+mn-ea"/>
              </a:rPr>
              <a:t>개의 </a:t>
            </a:r>
            <a:r>
              <a:rPr lang="en-US" altLang="ko-KR" sz="1400" b="0" i="0">
                <a:effectLst/>
                <a:latin typeface="+mn-ea"/>
              </a:rPr>
              <a:t>RoI</a:t>
            </a:r>
            <a:r>
              <a:rPr lang="ko-KR" altLang="en-US" sz="1400" b="0" i="0">
                <a:effectLst/>
                <a:latin typeface="+mn-ea"/>
              </a:rPr>
              <a:t>로 구성되며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이 중 일부는 실제 객체와 높은 </a:t>
            </a:r>
            <a:r>
              <a:rPr lang="en-US" altLang="ko-KR" sz="1400" b="0" i="0">
                <a:effectLst/>
                <a:latin typeface="+mn-ea"/>
              </a:rPr>
              <a:t>IoU</a:t>
            </a:r>
            <a:r>
              <a:rPr lang="ko-KR" altLang="en-US" sz="1400" b="0" i="0">
                <a:effectLst/>
                <a:latin typeface="+mn-ea"/>
              </a:rPr>
              <a:t>를 갖는 전경 예시이고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나머지는 낮은 </a:t>
            </a:r>
            <a:r>
              <a:rPr lang="en-US" altLang="ko-KR" sz="1400" b="0" i="0">
                <a:effectLst/>
                <a:latin typeface="+mn-ea"/>
              </a:rPr>
              <a:t>IoU</a:t>
            </a:r>
            <a:r>
              <a:rPr lang="ko-KR" altLang="en-US" sz="1400" b="0" i="0">
                <a:effectLst/>
                <a:latin typeface="+mn-ea"/>
              </a:rPr>
              <a:t>를 가진 배경 예시</a:t>
            </a:r>
            <a:r>
              <a:rPr lang="en-US" altLang="ko-KR" sz="1400" b="0" i="0">
                <a:effectLst/>
                <a:latin typeface="+mn-ea"/>
              </a:rPr>
              <a:t>. </a:t>
            </a:r>
            <a:r>
              <a:rPr lang="ko-KR" altLang="en-US" sz="1400" b="0" i="0">
                <a:effectLst/>
                <a:latin typeface="+mn-ea"/>
              </a:rPr>
              <a:t>데이터 증강은 이미지의 수평 반전만 포함하며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이는 훈련 과정에서 무작위로 적용됨</a:t>
            </a:r>
            <a:endParaRPr lang="en-US" altLang="ko-KR" sz="1400" b="0" i="0">
              <a:effectLst/>
              <a:latin typeface="+mn-ea"/>
            </a:endParaRPr>
          </a:p>
          <a:p>
            <a:pPr marL="0" indent="0" algn="l">
              <a:buNone/>
            </a:pPr>
            <a:endParaRPr lang="en-US" altLang="ko-KR" sz="1400" b="0" i="0">
              <a:effectLst/>
              <a:latin typeface="+mn-ea"/>
            </a:endParaRPr>
          </a:p>
          <a:p>
            <a:pPr algn="l"/>
            <a:endParaRPr lang="en-US" altLang="ko-KR" sz="1400">
              <a:latin typeface="+mn-ea"/>
            </a:endParaRPr>
          </a:p>
          <a:p>
            <a:pPr algn="l"/>
            <a:endParaRPr lang="en-US" altLang="ko-KR" sz="1400">
              <a:latin typeface="+mn-ea"/>
            </a:endParaRPr>
          </a:p>
          <a:p>
            <a:pPr algn="l"/>
            <a:endParaRPr lang="en-US" altLang="ko-KR" sz="1400">
              <a:latin typeface="+mn-ea"/>
            </a:endParaRPr>
          </a:p>
          <a:p>
            <a:pPr algn="l"/>
            <a:endParaRPr lang="en-US" altLang="ko-KR" sz="1400">
              <a:latin typeface="+mn-ea"/>
            </a:endParaRPr>
          </a:p>
          <a:p>
            <a:pPr algn="l"/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644177-B57F-461F-9CC4-F8B0A7C7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Mini-batch sampling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4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985D31-8330-1BF7-3750-B19CB8560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928991" cy="4643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/>
              <a:t>네트워크를 어디까지 학습시킬 것인가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SPP Net</a:t>
            </a:r>
            <a:r>
              <a:rPr lang="ko-KR" altLang="en-US" sz="1200"/>
              <a:t>에서는 피쳐 맵을 뽑는 </a:t>
            </a:r>
            <a:r>
              <a:rPr lang="en-US" altLang="ko-KR" sz="1200"/>
              <a:t>CNN </a:t>
            </a:r>
            <a:r>
              <a:rPr lang="ko-KR" altLang="en-US" sz="1200"/>
              <a:t>부분은 그대로 놔두고</a:t>
            </a:r>
            <a:r>
              <a:rPr lang="en-US" altLang="ko-KR" sz="1200"/>
              <a:t>, SPP </a:t>
            </a:r>
            <a:r>
              <a:rPr lang="ko-KR" altLang="en-US" sz="1200"/>
              <a:t>이후의 </a:t>
            </a:r>
            <a:r>
              <a:rPr lang="en-US" altLang="ko-KR" sz="1200"/>
              <a:t>FC</a:t>
            </a:r>
            <a:r>
              <a:rPr lang="ko-KR" altLang="en-US" sz="1200"/>
              <a:t>들만 </a:t>
            </a:r>
            <a:r>
              <a:rPr lang="en-US" altLang="ko-KR" sz="1200"/>
              <a:t>fine-tune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이 논문에서는 이럴 경우 이미지로부터 특징을 뽑는 가장 중요한 역할을 하는 </a:t>
            </a:r>
            <a:r>
              <a:rPr lang="en-US" altLang="ko-KR" sz="1200"/>
              <a:t>CNN</a:t>
            </a:r>
            <a:r>
              <a:rPr lang="ko-KR" altLang="en-US" sz="1200"/>
              <a:t>이 학습될 수 없기 때문에 성능 향상에 제약이 있다고 주장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RoI Pooling </a:t>
            </a:r>
            <a:r>
              <a:rPr lang="ko-KR" altLang="en-US" sz="1200"/>
              <a:t>레이어 이전까지 </a:t>
            </a:r>
            <a:r>
              <a:rPr lang="en-US" altLang="ko-KR" sz="1200"/>
              <a:t>back propagation</a:t>
            </a:r>
            <a:r>
              <a:rPr lang="ko-KR" altLang="en-US" sz="1200"/>
              <a:t>을 전달할 수 있는지를 이론적으로 검증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200"/>
              <a:t>x</a:t>
            </a:r>
            <a:r>
              <a:rPr lang="en-US" altLang="ko-KR" sz="1000"/>
              <a:t>i</a:t>
            </a:r>
            <a:r>
              <a:rPr lang="en-US" altLang="ko-KR" sz="1200"/>
              <a:t> :</a:t>
            </a:r>
            <a:r>
              <a:rPr lang="ko-KR" altLang="en-US" sz="1200"/>
              <a:t> </a:t>
            </a:r>
            <a:r>
              <a:rPr lang="en-US" altLang="ko-KR" sz="1200"/>
              <a:t>CNN</a:t>
            </a:r>
            <a:r>
              <a:rPr lang="ko-KR" altLang="en-US" sz="1200"/>
              <a:t>을 통해 추출된 피쳐 맵에서 하나의 피쳐 값을 의미 </a:t>
            </a:r>
            <a:r>
              <a:rPr lang="en-US" altLang="ko-KR" sz="1200"/>
              <a:t>/</a:t>
            </a:r>
            <a:r>
              <a:rPr lang="ko-KR" altLang="en-US" sz="1200"/>
              <a:t> 실수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전체 </a:t>
            </a:r>
            <a:r>
              <a:rPr lang="en-US" altLang="ko-KR" sz="1200"/>
              <a:t>Loss</a:t>
            </a:r>
            <a:r>
              <a:rPr lang="ko-KR" altLang="en-US" sz="1200"/>
              <a:t>에 대해서 이 피쳐 값의 편미분 값을 구하면 그 값이 곧 </a:t>
            </a:r>
            <a:r>
              <a:rPr lang="en-US" altLang="ko-KR" sz="1200"/>
              <a:t>xi</a:t>
            </a:r>
            <a:r>
              <a:rPr lang="ko-KR" altLang="en-US" sz="1200"/>
              <a:t>에 대한 </a:t>
            </a:r>
            <a:r>
              <a:rPr lang="en-US" altLang="ko-KR" sz="1200"/>
              <a:t>loss </a:t>
            </a:r>
            <a:r>
              <a:rPr lang="ko-KR" altLang="en-US" sz="1200"/>
              <a:t>값이 되며 역전파 알고리즘을 수행할 수 있음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명확성</a:t>
            </a:r>
            <a:r>
              <a:rPr lang="en-US" altLang="ko-KR" sz="1200"/>
              <a:t>(clarity)</a:t>
            </a:r>
            <a:r>
              <a:rPr lang="ko-KR" altLang="en-US" sz="1200"/>
              <a:t>를 위해 미니 배치당 하나의 이미지</a:t>
            </a:r>
            <a:r>
              <a:rPr lang="en-US" altLang="ko-KR" sz="1200"/>
              <a:t>(N = 1)</a:t>
            </a:r>
            <a:r>
              <a:rPr lang="ko-KR" altLang="en-US" sz="1200"/>
              <a:t>만 있다고 가정하지만</a:t>
            </a:r>
            <a:r>
              <a:rPr lang="en-US" altLang="ko-KR" sz="1200"/>
              <a:t>, </a:t>
            </a:r>
            <a:r>
              <a:rPr lang="ko-KR" altLang="en-US" sz="1200"/>
              <a:t>실제로는 모든 이미지가 독립적으로 처리되므로 </a:t>
            </a:r>
            <a:r>
              <a:rPr lang="en-US" altLang="ko-KR" sz="1200"/>
              <a:t>N &gt; 1</a:t>
            </a:r>
            <a:r>
              <a:rPr lang="ko-KR" altLang="en-US" sz="1200"/>
              <a:t>로 확장하는 것은 간단</a:t>
            </a:r>
            <a:r>
              <a:rPr lang="en-US" altLang="ko-KR" sz="1200"/>
              <a:t>(straightforward)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xi∈R</a:t>
            </a:r>
            <a:r>
              <a:rPr lang="ko-KR" altLang="en-US" sz="1200"/>
              <a:t>을 </a:t>
            </a:r>
            <a:r>
              <a:rPr lang="en-US" altLang="ko-KR" sz="1200"/>
              <a:t>RoI </a:t>
            </a:r>
            <a:r>
              <a:rPr lang="ko-KR" altLang="en-US" sz="1200"/>
              <a:t>풀링 레이어에 대한 </a:t>
            </a:r>
            <a:r>
              <a:rPr lang="en-US" altLang="ko-KR" sz="1200"/>
              <a:t>i</a:t>
            </a:r>
            <a:r>
              <a:rPr lang="ko-KR" altLang="en-US" sz="1200"/>
              <a:t>번째 활성화 입력으로</a:t>
            </a:r>
            <a:r>
              <a:rPr lang="en-US" altLang="ko-KR" sz="1200"/>
              <a:t>, yrj</a:t>
            </a:r>
            <a:r>
              <a:rPr lang="ko-KR" altLang="en-US" sz="1200"/>
              <a:t>를 </a:t>
            </a:r>
            <a:r>
              <a:rPr lang="en-US" altLang="ko-KR" sz="1200"/>
              <a:t>r</a:t>
            </a:r>
            <a:r>
              <a:rPr lang="ko-KR" altLang="en-US" sz="1200"/>
              <a:t>번째 </a:t>
            </a:r>
            <a:r>
              <a:rPr lang="en-US" altLang="ko-KR" sz="1200"/>
              <a:t>RoI</a:t>
            </a:r>
            <a:r>
              <a:rPr lang="ko-KR" altLang="en-US" sz="1200"/>
              <a:t>에서 레이어의 </a:t>
            </a:r>
            <a:r>
              <a:rPr lang="en-US" altLang="ko-KR" sz="1200"/>
              <a:t>j</a:t>
            </a:r>
            <a:r>
              <a:rPr lang="ko-KR" altLang="en-US" sz="1200"/>
              <a:t>번째 출력으로 설정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R(r, j)</a:t>
            </a:r>
            <a:r>
              <a:rPr lang="ko-KR" altLang="en-US" sz="1200"/>
              <a:t>는 출력 단위 </a:t>
            </a:r>
            <a:r>
              <a:rPr lang="en-US" altLang="ko-KR" sz="1200"/>
              <a:t>yrj</a:t>
            </a:r>
            <a:r>
              <a:rPr lang="ko-KR" altLang="en-US" sz="1200"/>
              <a:t>가 최대 풀링하는 서브 윈도우 안의 입력 인덱스 집합</a:t>
            </a:r>
            <a:r>
              <a:rPr lang="en-US" altLang="ko-KR" sz="12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하나의 </a:t>
            </a:r>
            <a:r>
              <a:rPr lang="en-US" altLang="ko-KR" sz="1200"/>
              <a:t>xi</a:t>
            </a:r>
            <a:r>
              <a:rPr lang="ko-KR" altLang="en-US" sz="1200"/>
              <a:t>는 여러 다른 출력 </a:t>
            </a:r>
            <a:r>
              <a:rPr lang="en-US" altLang="ko-KR" sz="1200"/>
              <a:t>yrj</a:t>
            </a:r>
            <a:r>
              <a:rPr lang="ko-KR" altLang="en-US" sz="1200"/>
              <a:t>에 할당될 수 있음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A78467-F0D3-BCDF-85EE-8A3EC2F3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332656"/>
            <a:ext cx="7787208" cy="562074"/>
          </a:xfrm>
        </p:spPr>
        <p:txBody>
          <a:bodyPr/>
          <a:lstStyle/>
          <a:p>
            <a:r>
              <a:rPr lang="en-US" altLang="ko-KR" sz="2800">
                <a:latin typeface="PT Serif" panose="020A0603040505020204" pitchFamily="18" charset="0"/>
              </a:rPr>
              <a:t>Back-propagation through </a:t>
            </a:r>
            <a:r>
              <a:rPr lang="en-US" altLang="ko-KR" sz="2800" err="1">
                <a:latin typeface="PT Serif" panose="020A0603040505020204" pitchFamily="18" charset="0"/>
              </a:rPr>
              <a:t>RoI</a:t>
            </a:r>
            <a:r>
              <a:rPr lang="en-US" altLang="ko-KR" sz="2800">
                <a:latin typeface="PT Serif" panose="020A0603040505020204" pitchFamily="18" charset="0"/>
              </a:rPr>
              <a:t> pooling layers</a:t>
            </a:r>
            <a:endParaRPr lang="ko-KR" altLang="en-US" sz="2800">
              <a:latin typeface="PT Serif" panose="020A060304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10F30C-4EE2-A022-3101-C5B5F37A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9182"/>
            <a:ext cx="35337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4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CA81C2-6E51-A858-E316-1D58F0BF3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1285875"/>
            <a:ext cx="8535292" cy="4643438"/>
          </a:xfrm>
        </p:spPr>
        <p:txBody>
          <a:bodyPr/>
          <a:lstStyle/>
          <a:p>
            <a:r>
              <a:rPr lang="ko-KR" altLang="en-US" sz="1400"/>
              <a:t>이제 피쳐 맵에서 </a:t>
            </a:r>
            <a:r>
              <a:rPr lang="en-US" altLang="ko-KR" sz="1400"/>
              <a:t>RoI</a:t>
            </a:r>
            <a:r>
              <a:rPr lang="ko-KR" altLang="en-US" sz="1400"/>
              <a:t>를 찾고 </a:t>
            </a:r>
            <a:r>
              <a:rPr lang="en-US" altLang="ko-KR" sz="1400"/>
              <a:t>RoI Pooling</a:t>
            </a:r>
            <a:r>
              <a:rPr lang="ko-KR" altLang="en-US" sz="1400"/>
              <a:t>을 적용하기 위해서 </a:t>
            </a:r>
            <a:r>
              <a:rPr lang="en-US" altLang="ko-KR" sz="1400"/>
              <a:t>H x W </a:t>
            </a:r>
            <a:r>
              <a:rPr lang="ko-KR" altLang="en-US" sz="1400"/>
              <a:t>크기의 </a:t>
            </a:r>
            <a:r>
              <a:rPr lang="en-US" altLang="ko-KR" sz="1400"/>
              <a:t>grid</a:t>
            </a:r>
            <a:r>
              <a:rPr lang="ko-KR" altLang="en-US" sz="1400"/>
              <a:t>로 나눔</a:t>
            </a:r>
          </a:p>
          <a:p>
            <a:r>
              <a:rPr lang="ko-KR" altLang="en-US" sz="1400"/>
              <a:t>이 그리드들을 </a:t>
            </a:r>
            <a:r>
              <a:rPr lang="en-US" altLang="ko-KR" sz="1400"/>
              <a:t>sub-window</a:t>
            </a:r>
            <a:r>
              <a:rPr lang="ko-KR" altLang="en-US" sz="1400"/>
              <a:t>라고 부르며</a:t>
            </a:r>
            <a:r>
              <a:rPr lang="en-US" altLang="ko-KR" sz="1400"/>
              <a:t>, </a:t>
            </a:r>
            <a:r>
              <a:rPr lang="ko-KR" altLang="en-US" sz="1400"/>
              <a:t>위 수식에서 </a:t>
            </a:r>
            <a:r>
              <a:rPr lang="en-US" altLang="ko-KR" sz="1400"/>
              <a:t>j</a:t>
            </a:r>
            <a:r>
              <a:rPr lang="ko-KR" altLang="en-US" sz="1400"/>
              <a:t>란 몇 번째 </a:t>
            </a:r>
            <a:r>
              <a:rPr lang="en-US" altLang="ko-KR" sz="1400"/>
              <a:t>sub-window </a:t>
            </a:r>
            <a:r>
              <a:rPr lang="ko-KR" altLang="en-US" sz="1400"/>
              <a:t>인지를 나타내는 인덱스</a:t>
            </a:r>
          </a:p>
          <a:p>
            <a:r>
              <a:rPr lang="ko-KR" altLang="en-US" sz="1400"/>
              <a:t> </a:t>
            </a:r>
            <a:r>
              <a:rPr lang="en-US" altLang="ko-KR" sz="1400"/>
              <a:t>yrj</a:t>
            </a:r>
            <a:r>
              <a:rPr lang="ko-KR" altLang="en-US" sz="1400"/>
              <a:t>란 이 </a:t>
            </a:r>
            <a:r>
              <a:rPr lang="en-US" altLang="ko-KR" sz="1400"/>
              <a:t>RoI pooling</a:t>
            </a:r>
            <a:r>
              <a:rPr lang="ko-KR" altLang="en-US" sz="1400"/>
              <a:t>을 통과하여 최종적으로 얻어진 </a:t>
            </a:r>
            <a:r>
              <a:rPr lang="en-US" altLang="ko-KR" sz="1400"/>
              <a:t>output</a:t>
            </a:r>
            <a:r>
              <a:rPr lang="ko-KR" altLang="en-US" sz="1400"/>
              <a:t>의 값 </a:t>
            </a:r>
            <a:r>
              <a:rPr lang="en-US" altLang="ko-KR" sz="1400"/>
              <a:t>/ </a:t>
            </a:r>
            <a:r>
              <a:rPr lang="ko-KR" altLang="en-US" sz="1400"/>
              <a:t>실수</a:t>
            </a:r>
          </a:p>
          <a:p>
            <a:r>
              <a:rPr lang="ko-KR" altLang="en-US" sz="1400"/>
              <a:t>이를 그림으로 나타내면 아래와 같음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ko-KR" altLang="en-US" sz="1400"/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각 미니 배치 </a:t>
            </a:r>
            <a:r>
              <a:rPr lang="en-US" altLang="ko-KR" sz="1400"/>
              <a:t>RoI r </a:t>
            </a:r>
            <a:r>
              <a:rPr lang="ko-KR" altLang="en-US" sz="1400"/>
              <a:t>및 각 풀링 출력 단위 </a:t>
            </a:r>
            <a:r>
              <a:rPr lang="en-US" altLang="ko-KR" sz="1400"/>
              <a:t>yrj</a:t>
            </a:r>
            <a:r>
              <a:rPr lang="ko-KR" altLang="en-US" sz="1400"/>
              <a:t>에 대해 </a:t>
            </a:r>
            <a:r>
              <a:rPr lang="en-US" altLang="ko-KR" sz="1400"/>
              <a:t>i</a:t>
            </a:r>
            <a:r>
              <a:rPr lang="ko-KR" altLang="en-US" sz="1400"/>
              <a:t>가 최대 풀링에 의해 </a:t>
            </a:r>
            <a:r>
              <a:rPr lang="en-US" altLang="ko-KR" sz="1400"/>
              <a:t>yrj</a:t>
            </a:r>
            <a:r>
              <a:rPr lang="ko-KR" altLang="en-US" sz="1400"/>
              <a:t>에 대해 선택된 </a:t>
            </a:r>
            <a:r>
              <a:rPr lang="en-US" altLang="ko-KR" sz="1400"/>
              <a:t>argmax</a:t>
            </a:r>
            <a:r>
              <a:rPr lang="ko-KR" altLang="en-US" sz="1400"/>
              <a:t>이면 편미분 ∂</a:t>
            </a:r>
            <a:r>
              <a:rPr lang="en-US" altLang="ko-KR" sz="1400"/>
              <a:t>L/∂yrj</a:t>
            </a:r>
            <a:r>
              <a:rPr lang="ko-KR" altLang="en-US" sz="1400"/>
              <a:t>가 누적</a:t>
            </a:r>
          </a:p>
          <a:p>
            <a:r>
              <a:rPr lang="ko-KR" altLang="en-US" sz="1400"/>
              <a:t>역전파에서 편미분 ∂</a:t>
            </a:r>
            <a:r>
              <a:rPr lang="en-US" altLang="ko-KR" sz="1400"/>
              <a:t>L/∂yrj</a:t>
            </a:r>
            <a:r>
              <a:rPr lang="ko-KR" altLang="en-US" sz="1400"/>
              <a:t>는 </a:t>
            </a:r>
            <a:r>
              <a:rPr lang="en-US" altLang="ko-KR" sz="1400"/>
              <a:t>RoI </a:t>
            </a:r>
            <a:r>
              <a:rPr lang="ko-KR" altLang="en-US" sz="1400"/>
              <a:t>풀링 레이어 위에있는 레이어의 </a:t>
            </a:r>
            <a:r>
              <a:rPr lang="en-US" altLang="ko-KR" sz="1400"/>
              <a:t>backwards </a:t>
            </a:r>
            <a:r>
              <a:rPr lang="ko-KR" altLang="en-US" sz="1400"/>
              <a:t>함수에 의해 이미 계산됨</a:t>
            </a:r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878DD8-B84A-7F7F-F0A0-F9D42D5C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332656"/>
            <a:ext cx="7787208" cy="562074"/>
          </a:xfrm>
        </p:spPr>
        <p:txBody>
          <a:bodyPr/>
          <a:lstStyle/>
          <a:p>
            <a:r>
              <a:rPr lang="en-US" altLang="ko-KR" sz="2800">
                <a:latin typeface="PT Serif" panose="020A0603040505020204" pitchFamily="18" charset="0"/>
              </a:rPr>
              <a:t>Back-propagation through RoI pooling layers</a:t>
            </a:r>
            <a:endParaRPr lang="ko-KR" altLang="en-US" sz="2800">
              <a:latin typeface="PT Serif" panose="020A060304050502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1FC835-051B-747A-08E7-28E1A1A23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8" y="2544835"/>
            <a:ext cx="2832756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7424159-9178-D5B8-4AC0-0F137845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50488"/>
            <a:ext cx="35337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47B545-0231-1B50-6F8D-5B3D5D12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6" y="1107281"/>
            <a:ext cx="8429625" cy="4643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/>
              <a:t>Object Detection</a:t>
            </a:r>
            <a:r>
              <a:rPr lang="ko-KR" altLang="en-US" sz="1400"/>
              <a:t>이란 한 물체</a:t>
            </a:r>
            <a:r>
              <a:rPr lang="en-US" altLang="ko-KR" sz="1400"/>
              <a:t>(single object)</a:t>
            </a:r>
            <a:r>
              <a:rPr lang="ko-KR" altLang="en-US" sz="1400"/>
              <a:t>가 아닌 여러 물체</a:t>
            </a:r>
            <a:r>
              <a:rPr lang="en-US" altLang="ko-KR" sz="1400"/>
              <a:t>(Multiple objects)</a:t>
            </a:r>
            <a:r>
              <a:rPr lang="ko-KR" altLang="en-US" sz="1400"/>
              <a:t>에 대해 어떤 물체인지 클래스를 분류하는 </a:t>
            </a:r>
            <a:r>
              <a:rPr lang="en-US" altLang="ko-KR" sz="1400" b="1"/>
              <a:t>Classification</a:t>
            </a:r>
            <a:r>
              <a:rPr lang="en-US" altLang="ko-KR" sz="1400"/>
              <a:t> </a:t>
            </a:r>
            <a:r>
              <a:rPr lang="ko-KR" altLang="en-US" sz="1400"/>
              <a:t>문제와</a:t>
            </a:r>
            <a:r>
              <a:rPr lang="en-US" altLang="ko-KR" sz="1400"/>
              <a:t>, </a:t>
            </a:r>
            <a:r>
              <a:rPr lang="ko-KR" altLang="en-US" sz="1400"/>
              <a:t>그 물체가 어디 있는지 박스를 </a:t>
            </a:r>
            <a:r>
              <a:rPr lang="en-US" altLang="ko-KR" sz="1400"/>
              <a:t>(Bounding box) </a:t>
            </a:r>
            <a:r>
              <a:rPr lang="ko-KR" altLang="en-US" sz="1400"/>
              <a:t>통해 위치 정보를 나타내는 </a:t>
            </a:r>
            <a:r>
              <a:rPr lang="en-US" altLang="ko-KR" sz="1400" b="1"/>
              <a:t>Localization</a:t>
            </a:r>
            <a:r>
              <a:rPr lang="en-US" altLang="ko-KR" sz="1400"/>
              <a:t> </a:t>
            </a:r>
            <a:r>
              <a:rPr lang="ko-KR" altLang="en-US" sz="1400"/>
              <a:t>문제를 모두 포함</a:t>
            </a:r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즉 </a:t>
            </a:r>
            <a:r>
              <a:rPr lang="en-US" altLang="ko-KR" sz="1400"/>
              <a:t>Object Detection = Multiple Object</a:t>
            </a:r>
            <a:r>
              <a:rPr lang="ko-KR" altLang="en-US" sz="1400"/>
              <a:t>에 대한 </a:t>
            </a:r>
            <a:r>
              <a:rPr lang="en-US" altLang="ko-KR" sz="1400"/>
              <a:t>Multi-Labeled Classification + Bounding Box Regression(Localization) </a:t>
            </a:r>
            <a:r>
              <a:rPr lang="ko-KR" altLang="en-US" sz="1400"/>
              <a:t>라고 정리할 수 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0" indent="0" algn="l">
              <a:buNone/>
            </a:pP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  </a:t>
            </a: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ko-KR" sz="1400">
              <a:solidFill>
                <a:srgbClr val="212529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400">
                <a:solidFill>
                  <a:srgbClr val="212529"/>
                </a:solidFill>
                <a:latin typeface="-apple-system"/>
              </a:rPr>
              <a:t>                                                                                                                                            </a:t>
            </a:r>
            <a:endParaRPr lang="ko-KR" altLang="en-US" sz="1400" b="0" i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	1-stage Detector</a:t>
            </a:r>
            <a:r>
              <a:rPr lang="ko-KR" altLang="en-US" sz="140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1400">
                <a:solidFill>
                  <a:srgbClr val="212529"/>
                </a:solidFill>
                <a:latin typeface="-apple-system"/>
              </a:rPr>
              <a:t>: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 비교적 빠르지만 정확도 낮음 </a:t>
            </a: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	2-stage Detector</a:t>
            </a:r>
            <a:r>
              <a:rPr lang="ko-KR" altLang="en-US" sz="140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sz="1400">
                <a:solidFill>
                  <a:srgbClr val="212529"/>
                </a:solidFill>
                <a:latin typeface="-apple-system"/>
              </a:rPr>
              <a:t>: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 비교적 느리지만 정확도 높음</a:t>
            </a:r>
            <a:endParaRPr lang="en-US" altLang="ko-KR" sz="2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C54BDF-1782-A5C7-687B-BEA1C24C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12529"/>
                </a:solidFill>
                <a:effectLst/>
                <a:latin typeface="PT Serif" panose="020A0603040505020204" pitchFamily="18" charset="0"/>
              </a:rPr>
              <a:t>Object Detection</a:t>
            </a:r>
            <a:br>
              <a:rPr lang="ko-KR" altLang="en-US" i="0">
                <a:solidFill>
                  <a:srgbClr val="212529"/>
                </a:solidFill>
                <a:effectLst/>
                <a:latin typeface="+mn-ea"/>
                <a:ea typeface="+mn-ea"/>
              </a:rPr>
            </a:br>
            <a:endParaRPr lang="ko-KR" altLang="en-US">
              <a:latin typeface="+mn-ea"/>
              <a:ea typeface="+mn-ea"/>
            </a:endParaRPr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60011F96-FA28-2F47-C794-C8E206E6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3427918"/>
            <a:ext cx="5184576" cy="2407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4B423-0F47-D263-B3DD-D6ADA4F883BF}"/>
              </a:ext>
            </a:extLst>
          </p:cNvPr>
          <p:cNvSpPr txBox="1"/>
          <p:nvPr/>
        </p:nvSpPr>
        <p:spPr>
          <a:xfrm>
            <a:off x="2411760" y="2852936"/>
            <a:ext cx="65527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>
                <a:effectLst/>
                <a:latin typeface="+mn-ea"/>
                <a:ea typeface="+mn-ea"/>
              </a:rPr>
              <a:t>위쪽이 </a:t>
            </a:r>
            <a:r>
              <a:rPr lang="en-US" altLang="ko-KR" sz="1200" b="1" i="0">
                <a:effectLst/>
                <a:latin typeface="+mn-ea"/>
                <a:ea typeface="+mn-ea"/>
              </a:rPr>
              <a:t>2-stage Detector</a:t>
            </a:r>
            <a:r>
              <a:rPr lang="ko-KR" altLang="en-US" sz="1200" b="0" i="0">
                <a:effectLst/>
                <a:latin typeface="+mn-ea"/>
                <a:ea typeface="+mn-ea"/>
              </a:rPr>
              <a:t> 논문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r>
              <a:rPr lang="ko-KR" altLang="en-US" sz="1200" b="0" i="0">
                <a:effectLst/>
                <a:latin typeface="+mn-ea"/>
                <a:ea typeface="+mn-ea"/>
              </a:rPr>
              <a:t>물체를 식별하는 </a:t>
            </a:r>
            <a:r>
              <a:rPr lang="en-US" altLang="ko-KR" sz="1200" b="1" i="0">
                <a:effectLst/>
                <a:latin typeface="+mn-ea"/>
                <a:ea typeface="+mn-ea"/>
              </a:rPr>
              <a:t>Classification</a:t>
            </a:r>
            <a:r>
              <a:rPr lang="ko-KR" altLang="en-US" sz="1200" b="0" i="0">
                <a:effectLst/>
                <a:latin typeface="+mn-ea"/>
                <a:ea typeface="+mn-ea"/>
              </a:rPr>
              <a:t> 문제와</a:t>
            </a:r>
            <a:r>
              <a:rPr lang="en-US" altLang="ko-KR" sz="1200" b="0" i="0">
                <a:effectLst/>
                <a:latin typeface="+mn-ea"/>
                <a:ea typeface="+mn-ea"/>
              </a:rPr>
              <a:t>, </a:t>
            </a:r>
            <a:r>
              <a:rPr lang="ko-KR" altLang="en-US" sz="1200" b="0" i="0">
                <a:effectLst/>
                <a:latin typeface="+mn-ea"/>
                <a:ea typeface="+mn-ea"/>
              </a:rPr>
              <a:t>물체의 위치를 찾는 </a:t>
            </a:r>
            <a:r>
              <a:rPr lang="en-US" altLang="ko-KR" sz="1200" b="1" i="0">
                <a:effectLst/>
                <a:latin typeface="+mn-ea"/>
                <a:ea typeface="+mn-ea"/>
              </a:rPr>
              <a:t>Localization </a:t>
            </a:r>
            <a:r>
              <a:rPr lang="ko-KR" altLang="en-US" sz="1200" i="0">
                <a:effectLst/>
                <a:latin typeface="+mn-ea"/>
                <a:ea typeface="+mn-ea"/>
              </a:rPr>
              <a:t>문제</a:t>
            </a:r>
            <a:endParaRPr lang="en-US" altLang="ko-KR" sz="1200" i="0">
              <a:effectLst/>
              <a:latin typeface="+mn-ea"/>
              <a:ea typeface="+mn-ea"/>
            </a:endParaRPr>
          </a:p>
          <a:p>
            <a:r>
              <a:rPr lang="ko-KR" altLang="en-US" sz="1200" b="0" i="0">
                <a:effectLst/>
                <a:latin typeface="+mn-ea"/>
                <a:ea typeface="+mn-ea"/>
              </a:rPr>
              <a:t>두 가지 </a:t>
            </a:r>
            <a:r>
              <a:rPr lang="en-US" altLang="ko-KR" sz="1200" b="0" i="0">
                <a:effectLst/>
                <a:latin typeface="+mn-ea"/>
                <a:ea typeface="+mn-ea"/>
              </a:rPr>
              <a:t>task</a:t>
            </a:r>
            <a:r>
              <a:rPr lang="ko-KR" altLang="en-US" sz="1200" b="0" i="0">
                <a:effectLst/>
                <a:latin typeface="+mn-ea"/>
                <a:ea typeface="+mn-ea"/>
              </a:rPr>
              <a:t>를 동시에 행하는 방법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endParaRPr lang="en-US" altLang="ko-KR" sz="1400" b="0" i="0">
              <a:effectLst/>
              <a:latin typeface="+mn-ea"/>
              <a:ea typeface="+mn-ea"/>
            </a:endParaRPr>
          </a:p>
          <a:p>
            <a:r>
              <a:rPr lang="en-US" altLang="ko-KR" sz="1400" b="0" i="0">
                <a:effectLst/>
                <a:latin typeface="+mn-ea"/>
                <a:ea typeface="+mn-ea"/>
              </a:rPr>
              <a:t>                                                 </a:t>
            </a:r>
            <a:r>
              <a:rPr lang="en-US" altLang="ko-KR" sz="1200" b="0" i="0">
                <a:effectLst/>
                <a:latin typeface="+mn-ea"/>
                <a:ea typeface="+mn-ea"/>
              </a:rPr>
              <a:t>R-CNN</a:t>
            </a:r>
            <a:r>
              <a:rPr lang="ko-KR" altLang="en-US" sz="1200" b="0" i="0">
                <a:effectLst/>
                <a:latin typeface="+mn-ea"/>
                <a:ea typeface="+mn-ea"/>
              </a:rPr>
              <a:t>부터 </a:t>
            </a:r>
            <a:r>
              <a:rPr lang="en-US" altLang="ko-KR" sz="1200" b="0" i="0">
                <a:effectLst/>
                <a:latin typeface="+mn-ea"/>
                <a:ea typeface="+mn-ea"/>
              </a:rPr>
              <a:t>Fast R-CNN, </a:t>
            </a:r>
          </a:p>
          <a:p>
            <a:r>
              <a:rPr lang="en-US" altLang="ko-KR" sz="1200" b="0" i="0">
                <a:effectLst/>
                <a:latin typeface="+mn-ea"/>
                <a:ea typeface="+mn-ea"/>
              </a:rPr>
              <a:t>                                                        Faster R-CNN</a:t>
            </a:r>
            <a:r>
              <a:rPr lang="ko-KR" altLang="en-US" sz="1200" b="0" i="0">
                <a:effectLst/>
                <a:latin typeface="+mn-ea"/>
                <a:ea typeface="+mn-ea"/>
              </a:rPr>
              <a:t>같은 </a:t>
            </a:r>
            <a:r>
              <a:rPr lang="en-US" altLang="ko-KR" sz="1200" b="0" i="0">
                <a:effectLst/>
                <a:latin typeface="+mn-ea"/>
                <a:ea typeface="+mn-ea"/>
              </a:rPr>
              <a:t>R-CNN </a:t>
            </a:r>
            <a:r>
              <a:rPr lang="ko-KR" altLang="en-US" sz="1200" b="0" i="0">
                <a:effectLst/>
                <a:latin typeface="+mn-ea"/>
                <a:ea typeface="+mn-ea"/>
              </a:rPr>
              <a:t>계열이 대표적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37572-4BEB-785E-589F-FC65D8FB4658}"/>
              </a:ext>
            </a:extLst>
          </p:cNvPr>
          <p:cNvSpPr txBox="1"/>
          <p:nvPr/>
        </p:nvSpPr>
        <p:spPr>
          <a:xfrm>
            <a:off x="5436096" y="4501569"/>
            <a:ext cx="2568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212529"/>
                </a:solidFill>
                <a:latin typeface="+mn-ea"/>
                <a:ea typeface="+mn-ea"/>
              </a:rPr>
              <a:t>아래</a:t>
            </a:r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쪽은 </a:t>
            </a:r>
            <a:r>
              <a:rPr lang="en-US" altLang="ko-KR" sz="1200" b="1">
                <a:solidFill>
                  <a:srgbClr val="212529"/>
                </a:solidFill>
                <a:latin typeface="+mn-ea"/>
                <a:ea typeface="+mn-ea"/>
              </a:rPr>
              <a:t>1</a:t>
            </a:r>
            <a:r>
              <a:rPr lang="en-US" altLang="ko-KR" sz="1200" b="1" i="0">
                <a:solidFill>
                  <a:srgbClr val="212529"/>
                </a:solidFill>
                <a:effectLst/>
                <a:latin typeface="+mn-ea"/>
                <a:ea typeface="+mn-ea"/>
              </a:rPr>
              <a:t>-stage Detector</a:t>
            </a:r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 논문</a:t>
            </a:r>
            <a:endParaRPr lang="en-US" altLang="ko-KR" sz="1200" b="0" i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두 문제를 순차적으로 행하는 방법</a:t>
            </a:r>
            <a:endParaRPr lang="en-US" altLang="ko-KR" sz="1200" b="0" i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endParaRPr lang="en-US" altLang="ko-KR" sz="1200" b="0" i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r>
              <a:rPr lang="en-US" altLang="ko-KR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YOLO(You Only Look Once)</a:t>
            </a:r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계열과</a:t>
            </a:r>
            <a:endParaRPr lang="en-US" altLang="ko-KR" sz="1200" b="0" i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SSD </a:t>
            </a:r>
            <a:r>
              <a:rPr lang="ko-KR" altLang="en-US" sz="1200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계열 등이 포함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31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872D86-2437-8436-C22C-F04336792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/>
              <a:t>softmax</a:t>
            </a:r>
            <a:r>
              <a:rPr lang="ko-KR" altLang="en-US" sz="1400"/>
              <a:t> 분류 및 </a:t>
            </a:r>
            <a:r>
              <a:rPr lang="en-US" altLang="ko-KR" sz="1400"/>
              <a:t>bounding-box regression </a:t>
            </a:r>
            <a:r>
              <a:rPr lang="ko-KR" altLang="en-US" sz="1400"/>
              <a:t>에 사용되는 </a:t>
            </a:r>
            <a:r>
              <a:rPr lang="en-US" altLang="ko-KR" sz="1400"/>
              <a:t>fully connected layers </a:t>
            </a:r>
            <a:r>
              <a:rPr lang="ko-KR" altLang="en-US" sz="1400"/>
              <a:t>는 각각 표준 편차가 </a:t>
            </a:r>
            <a:r>
              <a:rPr lang="en-US" altLang="ko-KR" sz="1400"/>
              <a:t>0.01,</a:t>
            </a:r>
            <a:r>
              <a:rPr lang="ko-KR" altLang="en-US" sz="1400"/>
              <a:t> </a:t>
            </a:r>
            <a:r>
              <a:rPr lang="en-US" altLang="ko-KR" sz="1400"/>
              <a:t>0.001 /</a:t>
            </a:r>
            <a:r>
              <a:rPr lang="ko-KR" altLang="en-US" sz="1400"/>
              <a:t> 평균이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ko-KR" altLang="en-US" sz="1400" err="1"/>
              <a:t>가우시안</a:t>
            </a:r>
            <a:r>
              <a:rPr lang="ko-KR" altLang="en-US" sz="1400"/>
              <a:t> 분포로 초기화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편향</a:t>
            </a:r>
            <a:r>
              <a:rPr lang="en-US" altLang="ko-KR" sz="1400"/>
              <a:t>(bias)</a:t>
            </a:r>
            <a:r>
              <a:rPr lang="ko-KR" altLang="en-US" sz="1400"/>
              <a:t>은 </a:t>
            </a:r>
            <a:r>
              <a:rPr lang="en-US" altLang="ko-KR" sz="1400"/>
              <a:t>0</a:t>
            </a:r>
            <a:r>
              <a:rPr lang="ko-KR" altLang="en-US" sz="1400"/>
              <a:t>으로 초기화</a:t>
            </a: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모든 레이어는 가중치에 레이어당 학습률 </a:t>
            </a:r>
            <a:r>
              <a:rPr lang="en-US" altLang="ko-KR" sz="1400"/>
              <a:t>1, </a:t>
            </a:r>
            <a:r>
              <a:rPr lang="ko-KR" altLang="en-US" sz="1400"/>
              <a:t>편향에 레이어당 학습률 </a:t>
            </a:r>
            <a:r>
              <a:rPr lang="en-US" altLang="ko-KR" sz="1400"/>
              <a:t>2, </a:t>
            </a:r>
            <a:r>
              <a:rPr lang="ko-KR" altLang="en-US" sz="1400"/>
              <a:t>전역 </a:t>
            </a:r>
            <a:r>
              <a:rPr lang="ko-KR" altLang="en-US" sz="1400" err="1"/>
              <a:t>학습률</a:t>
            </a:r>
            <a:r>
              <a:rPr lang="ko-KR" altLang="en-US" sz="1400"/>
              <a:t> </a:t>
            </a:r>
            <a:r>
              <a:rPr lang="en-US" altLang="ko-KR" sz="1400"/>
              <a:t>0.001</a:t>
            </a:r>
            <a:r>
              <a:rPr lang="ko-KR" altLang="en-US" sz="1400"/>
              <a:t>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VOC07 </a:t>
            </a:r>
            <a:r>
              <a:rPr lang="ko-KR" altLang="en-US" sz="1400"/>
              <a:t>또는 </a:t>
            </a:r>
            <a:r>
              <a:rPr lang="en-US" altLang="ko-KR" sz="1400"/>
              <a:t>VOC12 </a:t>
            </a:r>
            <a:r>
              <a:rPr lang="en-US" altLang="ko-KR" sz="1400" err="1"/>
              <a:t>trainval</a:t>
            </a:r>
            <a:r>
              <a:rPr lang="ko-KR" altLang="en-US" sz="1400"/>
              <a:t>에서 훈련할 때 </a:t>
            </a:r>
            <a:r>
              <a:rPr lang="en-US" altLang="ko-KR" sz="1400"/>
              <a:t>SGD</a:t>
            </a:r>
            <a:r>
              <a:rPr lang="ko-KR" altLang="en-US" sz="1400"/>
              <a:t>를 </a:t>
            </a:r>
            <a:r>
              <a:rPr lang="en-US" altLang="ko-KR" sz="1400"/>
              <a:t>30,000</a:t>
            </a:r>
            <a:r>
              <a:rPr lang="ko-KR" altLang="en-US" sz="1400"/>
              <a:t>개의 미니배치 반복 동안 실행한 다음 </a:t>
            </a:r>
            <a:r>
              <a:rPr lang="ko-KR" altLang="en-US" sz="1400" err="1"/>
              <a:t>학습률을</a:t>
            </a:r>
            <a:r>
              <a:rPr lang="ko-KR" altLang="en-US" sz="1400"/>
              <a:t> </a:t>
            </a:r>
            <a:r>
              <a:rPr lang="en-US" altLang="ko-KR" sz="1400"/>
              <a:t>0.0001</a:t>
            </a:r>
            <a:r>
              <a:rPr lang="ko-KR" altLang="en-US" sz="1400"/>
              <a:t>로 낮추어 추가로 </a:t>
            </a:r>
            <a:r>
              <a:rPr lang="en-US" altLang="ko-KR" sz="1400"/>
              <a:t>10,000</a:t>
            </a:r>
            <a:r>
              <a:rPr lang="ko-KR" altLang="en-US" sz="1400"/>
              <a:t>개의 반복을 수행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모멘텀 </a:t>
            </a:r>
            <a:r>
              <a:rPr lang="en-US" altLang="ko-KR" sz="1400"/>
              <a:t>0.9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가중치와 편향에 대한 매개 변수 감소 </a:t>
            </a:r>
            <a:r>
              <a:rPr lang="en-US" altLang="ko-KR" sz="1400"/>
              <a:t>(weight decay)</a:t>
            </a:r>
            <a:r>
              <a:rPr lang="ko-KR" altLang="en-US" sz="1400"/>
              <a:t> </a:t>
            </a:r>
            <a:r>
              <a:rPr lang="en-US" altLang="ko-KR" sz="1400"/>
              <a:t>0.0005</a:t>
            </a:r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352162-BB6A-1B2B-C586-0F00FD6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SGD hyper-parameters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F2874F-8A4A-5074-EF98-7093319E2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7" y="1124744"/>
            <a:ext cx="8429625" cy="51845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i="0">
                <a:effectLst/>
                <a:latin typeface="+mn-ea"/>
              </a:rPr>
              <a:t>Scale invariance </a:t>
            </a:r>
            <a:r>
              <a:rPr lang="ko-KR" altLang="en-US" sz="1600" i="0">
                <a:effectLst/>
                <a:latin typeface="+mn-ea"/>
              </a:rPr>
              <a:t>하게 </a:t>
            </a:r>
            <a:r>
              <a:rPr lang="en-US" altLang="ko-KR" sz="1600" i="0">
                <a:effectLst/>
                <a:latin typeface="+mn-ea"/>
              </a:rPr>
              <a:t>detection </a:t>
            </a:r>
            <a:r>
              <a:rPr lang="ko-KR" altLang="en-US" sz="1600" i="0">
                <a:effectLst/>
                <a:latin typeface="+mn-ea"/>
              </a:rPr>
              <a:t>하는 방법</a:t>
            </a:r>
            <a:r>
              <a:rPr lang="en-US" altLang="ko-KR" sz="1600" i="0">
                <a:effectLst/>
                <a:latin typeface="+mn-ea"/>
              </a:rPr>
              <a:t> 2</a:t>
            </a:r>
            <a:r>
              <a:rPr lang="ko-KR" altLang="en-US" sz="1600" i="0">
                <a:effectLst/>
                <a:latin typeface="+mn-ea"/>
              </a:rPr>
              <a:t>가지</a:t>
            </a:r>
            <a:endParaRPr lang="en-US" altLang="ko-KR" sz="160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i="0">
                <a:effectLst/>
                <a:latin typeface="+mn-ea"/>
              </a:rPr>
              <a:t>(1) brute force </a:t>
            </a:r>
            <a:r>
              <a:rPr lang="ko-KR" altLang="en-US" sz="1400" b="0" i="0">
                <a:effectLst/>
                <a:latin typeface="+mn-ea"/>
              </a:rPr>
              <a:t>학습을 통한 방법 </a:t>
            </a:r>
            <a:r>
              <a:rPr lang="en-US" altLang="ko-KR" sz="1400">
                <a:latin typeface="+mn-ea"/>
              </a:rPr>
              <a:t>: train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test</a:t>
            </a:r>
            <a:r>
              <a:rPr lang="ko-KR" altLang="en-US" sz="1400">
                <a:latin typeface="+mn-ea"/>
              </a:rPr>
              <a:t>에서 미리 </a:t>
            </a:r>
            <a:r>
              <a:rPr lang="ko-KR" altLang="en-US" sz="1400" b="0" i="0">
                <a:effectLst/>
                <a:latin typeface="+mn-ea"/>
              </a:rPr>
              <a:t>정의된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size</a:t>
            </a:r>
            <a:r>
              <a:rPr lang="ko-KR" altLang="en-US" sz="1400">
                <a:latin typeface="+mn-ea"/>
              </a:rPr>
              <a:t>로 맞춰서 진행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i="0">
                <a:effectLst/>
                <a:latin typeface="+mn-ea"/>
              </a:rPr>
              <a:t>네트워크는 훈련 데이터에서 직접적으로 크기에 불변한 물체 검출을 학습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i="0">
                <a:effectLst/>
                <a:latin typeface="+mn-ea"/>
              </a:rPr>
              <a:t>(2) image pyramids</a:t>
            </a:r>
            <a:r>
              <a:rPr lang="ko-KR" altLang="en-US" sz="1400" b="0" i="0">
                <a:effectLst/>
                <a:latin typeface="+mn-ea"/>
              </a:rPr>
              <a:t> 사용을 통한 방법</a:t>
            </a:r>
            <a:r>
              <a:rPr lang="en-US" altLang="ko-KR" sz="1400" b="0" i="0">
                <a:effectLst/>
                <a:latin typeface="+mn-ea"/>
              </a:rPr>
              <a:t> : </a:t>
            </a:r>
            <a:r>
              <a:rPr lang="ko-KR" altLang="en-US" sz="1400" b="0" i="0">
                <a:effectLst/>
                <a:latin typeface="+mn-ea"/>
              </a:rPr>
              <a:t>다중 스케일</a:t>
            </a:r>
            <a:r>
              <a:rPr lang="en-US" altLang="ko-KR" sz="1400" b="0" i="0">
                <a:effectLst/>
                <a:latin typeface="+mn-ea"/>
              </a:rPr>
              <a:t>(</a:t>
            </a:r>
            <a:r>
              <a:rPr lang="en-US" altLang="ko-KR" sz="1400" b="1">
                <a:latin typeface="+mn-ea"/>
              </a:rPr>
              <a:t>multi-scale</a:t>
            </a:r>
            <a:r>
              <a:rPr lang="en-US" altLang="ko-KR" sz="1400" b="0" i="0">
                <a:effectLst/>
                <a:latin typeface="+mn-ea"/>
              </a:rPr>
              <a:t>)</a:t>
            </a:r>
            <a:r>
              <a:rPr lang="ko-KR" altLang="en-US" sz="1400" b="0" i="0">
                <a:effectLst/>
                <a:latin typeface="+mn-ea"/>
              </a:rPr>
              <a:t> 접근 방식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i="0">
                <a:effectLst/>
                <a:latin typeface="+mn-ea"/>
              </a:rPr>
              <a:t>이미지 피라미드를 통해 네트워크에 대략적인 크기 불변성</a:t>
            </a:r>
            <a:r>
              <a:rPr lang="en-US" altLang="ko-KR" sz="1400" b="0" i="0">
                <a:effectLst/>
                <a:latin typeface="+mn-ea"/>
              </a:rPr>
              <a:t>(</a:t>
            </a:r>
            <a:r>
              <a:rPr lang="en-US" altLang="ko-KR" sz="1400">
                <a:latin typeface="+mn-ea"/>
              </a:rPr>
              <a:t>approximate scale-invariance)</a:t>
            </a:r>
            <a:r>
              <a:rPr lang="ko-KR" altLang="en-US" sz="1400" b="0" i="0">
                <a:effectLst/>
                <a:latin typeface="+mn-ea"/>
              </a:rPr>
              <a:t>을 제공</a:t>
            </a:r>
            <a:r>
              <a:rPr lang="en-US" altLang="ko-KR" sz="1400" b="0" i="0">
                <a:effectLst/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i="0">
                <a:effectLst/>
                <a:latin typeface="+mn-ea"/>
              </a:rPr>
              <a:t>테스트 시에 이미지 피라미드는 각 </a:t>
            </a:r>
            <a:r>
              <a:rPr lang="en-US" altLang="ko-KR" sz="1400">
                <a:latin typeface="+mn-ea"/>
              </a:rPr>
              <a:t>object proposal</a:t>
            </a:r>
            <a:r>
              <a:rPr lang="ko-KR" altLang="en-US" sz="1400">
                <a:latin typeface="+mn-ea"/>
              </a:rPr>
              <a:t>을 </a:t>
            </a:r>
            <a:r>
              <a:rPr lang="ko-KR" altLang="en-US" sz="1400" b="0" i="0">
                <a:effectLst/>
                <a:latin typeface="+mn-ea"/>
              </a:rPr>
              <a:t>대략적으로 크기 </a:t>
            </a:r>
            <a:r>
              <a:rPr lang="ko-KR" altLang="en-US" sz="1400" b="0" i="0" err="1">
                <a:effectLst/>
                <a:latin typeface="+mn-ea"/>
              </a:rPr>
              <a:t>정규화하는</a:t>
            </a:r>
            <a:r>
              <a:rPr lang="ko-KR" altLang="en-US" sz="1400" b="0" i="0">
                <a:effectLst/>
                <a:latin typeface="+mn-ea"/>
              </a:rPr>
              <a:t> 데 사용됨</a:t>
            </a:r>
            <a:r>
              <a:rPr lang="en-US" altLang="ko-KR" sz="1400" b="0" i="0">
                <a:effectLst/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0" i="0">
                <a:effectLst/>
                <a:latin typeface="+mn-ea"/>
              </a:rPr>
              <a:t>다중 스케일 훈련 중에는 이미지를 </a:t>
            </a:r>
            <a:r>
              <a:rPr lang="ko-KR" altLang="en-US" sz="1400" b="0" i="0" err="1">
                <a:effectLst/>
                <a:latin typeface="+mn-ea"/>
              </a:rPr>
              <a:t>샘플링할</a:t>
            </a:r>
            <a:r>
              <a:rPr lang="ko-KR" altLang="en-US" sz="1400" b="0" i="0">
                <a:effectLst/>
                <a:latin typeface="+mn-ea"/>
              </a:rPr>
              <a:t> 때마다 피라미드 스케일을 무작위로 </a:t>
            </a:r>
            <a:r>
              <a:rPr lang="ko-KR" altLang="en-US" sz="1400">
                <a:latin typeface="+mn-ea"/>
              </a:rPr>
              <a:t>샘플링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: </a:t>
            </a:r>
            <a:r>
              <a:rPr lang="ko-KR" altLang="en-US" sz="1400" b="1">
                <a:latin typeface="+mn-ea"/>
              </a:rPr>
              <a:t>여러 </a:t>
            </a:r>
            <a:r>
              <a:rPr lang="en-US" altLang="ko-KR" sz="1400" b="1">
                <a:latin typeface="+mn-ea"/>
              </a:rPr>
              <a:t>scale</a:t>
            </a:r>
            <a:r>
              <a:rPr lang="ko-KR" altLang="en-US" sz="1400" b="1">
                <a:latin typeface="+mn-ea"/>
              </a:rPr>
              <a:t>로 </a:t>
            </a:r>
            <a:r>
              <a:rPr lang="en-US" altLang="ko-KR" sz="1400" b="1">
                <a:latin typeface="+mn-ea"/>
              </a:rPr>
              <a:t>random </a:t>
            </a:r>
            <a:r>
              <a:rPr lang="ko-KR" altLang="en-US" sz="1400" b="1">
                <a:latin typeface="+mn-ea"/>
              </a:rPr>
              <a:t>하게 진행</a:t>
            </a:r>
            <a:endParaRPr lang="en-US" altLang="ko-KR" sz="14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i="0">
                <a:effectLst/>
                <a:latin typeface="+mn-ea"/>
              </a:rPr>
              <a:t>GPU </a:t>
            </a:r>
            <a:r>
              <a:rPr lang="ko-KR" altLang="en-US" sz="1400" b="0" i="0">
                <a:effectLst/>
                <a:latin typeface="+mn-ea"/>
              </a:rPr>
              <a:t>메모리 제한으로 인해 작은 네트워크에 대해서만 다중 스케일 훈련을 실험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ko-KR" altLang="en-US" sz="1200">
                <a:latin typeface="+mn-ea"/>
              </a:rPr>
              <a:t>      이미지 피라미드 </a:t>
            </a:r>
            <a:r>
              <a:rPr lang="en-US" altLang="ko-KR" sz="1200">
                <a:latin typeface="+mn-ea"/>
              </a:rPr>
              <a:t>:</a:t>
            </a:r>
            <a:r>
              <a:rPr lang="ko-KR" altLang="en-US" sz="1200">
                <a:latin typeface="+mn-ea"/>
              </a:rPr>
              <a:t> 동일한 이미지를 서로 다른 해상도로 표현한 이미지 집합</a:t>
            </a:r>
            <a:endParaRPr lang="en-US" altLang="ko-KR" sz="1200">
              <a:latin typeface="+mn-ea"/>
            </a:endParaRPr>
          </a:p>
          <a:p>
            <a:pPr marL="0" indent="0">
              <a:buNone/>
            </a:pPr>
            <a:r>
              <a:rPr lang="ko-KR" altLang="en-US" sz="1200">
                <a:latin typeface="+mn-ea"/>
              </a:rPr>
              <a:t>      원본 이미지에서 시작하여 점차적으로 해상도를 줄여가며 여러 단계의 이미지를 생성</a:t>
            </a:r>
            <a:r>
              <a:rPr lang="en-US" altLang="ko-KR" sz="120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sz="1200">
                <a:latin typeface="+mn-ea"/>
              </a:rPr>
              <a:t>      이렇게 생성된 각 단계의 이미지는 이전 단계의 이미지보다 해상도가 낮음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97EBBC-360E-50BB-1446-FCDD371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2.4. Scale invariance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2B2856-79C6-A9BC-8FE2-4FF317BFC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/>
              <a:t>Fast R-CNN </a:t>
            </a:r>
            <a:r>
              <a:rPr lang="ko-KR" altLang="en-US" sz="1400"/>
              <a:t>네트워크가 </a:t>
            </a:r>
            <a:r>
              <a:rPr lang="en-US" altLang="ko-KR" sz="1400"/>
              <a:t>fine-tuning </a:t>
            </a:r>
            <a:r>
              <a:rPr lang="ko-KR" altLang="en-US" sz="1400"/>
              <a:t>되면</a:t>
            </a:r>
            <a:r>
              <a:rPr lang="en-US" altLang="ko-KR" sz="1400"/>
              <a:t>, object proposals</a:t>
            </a:r>
            <a:r>
              <a:rPr lang="ko-KR" altLang="en-US" sz="1400"/>
              <a:t>이 미리 계산된다고 가정하면</a:t>
            </a:r>
            <a:r>
              <a:rPr lang="en-US" altLang="ko-KR" sz="1400"/>
              <a:t>, </a:t>
            </a:r>
          </a:p>
          <a:p>
            <a:pPr marL="0" indent="0">
              <a:buNone/>
            </a:pPr>
            <a:r>
              <a:rPr lang="en-US" altLang="ko-KR" sz="1400"/>
              <a:t>       detection amounts to little more than running a forward pass </a:t>
            </a:r>
            <a:r>
              <a:rPr lang="ko-KR" altLang="en-US" sz="1400"/>
              <a:t>전방향 통과 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   : </a:t>
            </a:r>
            <a:r>
              <a:rPr lang="ko-KR" altLang="en-US" sz="1400"/>
              <a:t>입력 데이터를 받아서 출력을 낸 그 자체 </a:t>
            </a:r>
            <a:r>
              <a:rPr lang="en-US" altLang="ko-KR" sz="1400"/>
              <a:t>/ backward </a:t>
            </a:r>
            <a:r>
              <a:rPr lang="ko-KR" altLang="en-US" sz="1400"/>
              <a:t>안해도됨</a:t>
            </a:r>
            <a:r>
              <a:rPr lang="en-US" altLang="ko-KR" sz="1400"/>
              <a:t>, </a:t>
            </a:r>
          </a:p>
          <a:p>
            <a:pPr marL="0" indent="0">
              <a:buNone/>
            </a:pPr>
            <a:r>
              <a:rPr lang="ko-KR" altLang="en-US" sz="1400"/>
              <a:t>        훈련을 했으면 그대로 </a:t>
            </a:r>
            <a:r>
              <a:rPr lang="en-US" altLang="ko-KR" sz="1400"/>
              <a:t>forward</a:t>
            </a:r>
            <a:r>
              <a:rPr lang="ko-KR" altLang="en-US" sz="1400"/>
              <a:t>해서 내보내면 된다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       amount to : ~</a:t>
            </a:r>
            <a:r>
              <a:rPr lang="ko-KR" altLang="en-US" sz="1400"/>
              <a:t>에 이르다</a:t>
            </a:r>
            <a:r>
              <a:rPr lang="en-US" altLang="ko-KR" sz="1400"/>
              <a:t>, ~</a:t>
            </a:r>
            <a:r>
              <a:rPr lang="ko-KR" altLang="en-US" sz="1400"/>
              <a:t>와 마찬가지이다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r>
              <a:rPr lang="ko-KR" altLang="en-US" sz="1400"/>
              <a:t>네트워크는 이미지</a:t>
            </a:r>
            <a:r>
              <a:rPr lang="en-US" altLang="ko-KR" sz="1400"/>
              <a:t>(</a:t>
            </a:r>
            <a:r>
              <a:rPr lang="ko-KR" altLang="en-US" sz="1400"/>
              <a:t>또는 이미지 목록으로 인코딩된 이미지 피라미드</a:t>
            </a:r>
            <a:r>
              <a:rPr lang="en-US" altLang="ko-KR" sz="1400"/>
              <a:t>)</a:t>
            </a:r>
            <a:r>
              <a:rPr lang="ko-KR" altLang="en-US" sz="1400"/>
              <a:t>와 점수를 매길 </a:t>
            </a:r>
            <a:r>
              <a:rPr lang="en-US" altLang="ko-KR" sz="1400"/>
              <a:t>R</a:t>
            </a:r>
            <a:r>
              <a:rPr lang="ko-KR" altLang="en-US" sz="1400"/>
              <a:t>개의 </a:t>
            </a:r>
            <a:r>
              <a:rPr lang="en-US" altLang="ko-KR" sz="1400"/>
              <a:t>object proposals </a:t>
            </a:r>
            <a:r>
              <a:rPr lang="ko-KR" altLang="en-US" sz="1400"/>
              <a:t>목록을 입력으로 받음</a:t>
            </a:r>
            <a:endParaRPr lang="en-US" altLang="ko-KR" sz="1400"/>
          </a:p>
          <a:p>
            <a:r>
              <a:rPr lang="ko-KR" altLang="en-US" sz="1400"/>
              <a:t>테스트 시간에는 </a:t>
            </a:r>
            <a:r>
              <a:rPr lang="en-US" altLang="ko-KR" sz="1400"/>
              <a:t>R</a:t>
            </a:r>
            <a:r>
              <a:rPr lang="ko-KR" altLang="en-US" sz="1400"/>
              <a:t>이 일반적으로 약 </a:t>
            </a:r>
            <a:r>
              <a:rPr lang="en-US" altLang="ko-KR" sz="1400"/>
              <a:t>2000 </a:t>
            </a:r>
            <a:r>
              <a:rPr lang="ko-KR" altLang="en-US" sz="1400"/>
              <a:t>정도이지만</a:t>
            </a:r>
            <a:r>
              <a:rPr lang="en-US" altLang="ko-KR" sz="1400"/>
              <a:t>, </a:t>
            </a:r>
            <a:r>
              <a:rPr lang="ko-KR" altLang="en-US" sz="1400"/>
              <a:t>이보다 큰 경우</a:t>
            </a:r>
            <a:r>
              <a:rPr lang="en-US" altLang="ko-KR" sz="1400"/>
              <a:t>(</a:t>
            </a:r>
            <a:r>
              <a:rPr lang="ko-KR" altLang="en-US" sz="1400"/>
              <a:t>약 </a:t>
            </a:r>
            <a:r>
              <a:rPr lang="en-US" altLang="ko-KR" sz="1400"/>
              <a:t>45k)</a:t>
            </a:r>
            <a:r>
              <a:rPr lang="ko-KR" altLang="en-US" sz="1400"/>
              <a:t>도 고려하게 됨</a:t>
            </a:r>
            <a:endParaRPr lang="en-US" altLang="ko-KR" sz="1400"/>
          </a:p>
          <a:p>
            <a:r>
              <a:rPr lang="ko-KR" altLang="en-US" sz="1400"/>
              <a:t>이미지 피라미드를 사용할 때</a:t>
            </a:r>
            <a:r>
              <a:rPr lang="en-US" altLang="ko-KR" sz="1400"/>
              <a:t>, </a:t>
            </a:r>
            <a:r>
              <a:rPr lang="ko-KR" altLang="en-US" sz="1400"/>
              <a:t>각 </a:t>
            </a:r>
            <a:r>
              <a:rPr lang="en-US" altLang="ko-KR" sz="1400"/>
              <a:t>RoI(Region of Interest)</a:t>
            </a:r>
            <a:r>
              <a:rPr lang="ko-KR" altLang="en-US" sz="1400"/>
              <a:t>는 </a:t>
            </a:r>
            <a:r>
              <a:rPr lang="en-US" altLang="ko-KR" sz="1400"/>
              <a:t>224x224 </a:t>
            </a:r>
            <a:r>
              <a:rPr lang="ko-KR" altLang="en-US" sz="1400"/>
              <a:t>픽셀 면적에 가장 근접하도록 스케일에 할당됨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각 테스트 </a:t>
            </a:r>
            <a:r>
              <a:rPr lang="en-US" altLang="ko-KR" sz="1400"/>
              <a:t>RoI</a:t>
            </a:r>
            <a:r>
              <a:rPr lang="ko-KR" altLang="en-US" sz="1400"/>
              <a:t>에 대해</a:t>
            </a:r>
            <a:r>
              <a:rPr lang="en-US" altLang="ko-KR" sz="1400"/>
              <a:t>, forward pass</a:t>
            </a:r>
            <a:r>
              <a:rPr lang="ko-KR" altLang="en-US" sz="1400"/>
              <a:t>는 클래스 후방 확률 분포와 </a:t>
            </a:r>
            <a:r>
              <a:rPr lang="en-US" altLang="ko-KR" sz="1400"/>
              <a:t>r</a:t>
            </a:r>
            <a:r>
              <a:rPr lang="ko-KR" altLang="en-US" sz="1400"/>
              <a:t>에 상대적인 예측된 </a:t>
            </a:r>
            <a:r>
              <a:rPr lang="en-US" altLang="ko-KR" sz="1400"/>
              <a:t>bounding-box </a:t>
            </a:r>
            <a:r>
              <a:rPr lang="ko-KR" altLang="en-US" sz="1400"/>
              <a:t>오프셋을 출력</a:t>
            </a:r>
            <a:r>
              <a:rPr lang="en-US" altLang="ko-KR" sz="1400"/>
              <a:t>(</a:t>
            </a:r>
            <a:r>
              <a:rPr lang="ko-KR" altLang="en-US" sz="1400"/>
              <a:t>각 </a:t>
            </a:r>
            <a:r>
              <a:rPr lang="en-US" altLang="ko-KR" sz="1400"/>
              <a:t>K </a:t>
            </a:r>
            <a:r>
              <a:rPr lang="ko-KR" altLang="en-US" sz="1400"/>
              <a:t>클래스에 대해 자체적으로 정제된 </a:t>
            </a:r>
            <a:r>
              <a:rPr lang="en-US" altLang="ko-KR" sz="1400"/>
              <a:t>bounding-box </a:t>
            </a:r>
            <a:r>
              <a:rPr lang="ko-KR" altLang="en-US" sz="1400"/>
              <a:t>예측이 있음</a:t>
            </a:r>
            <a:r>
              <a:rPr lang="en-US" altLang="ko-KR" sz="1400"/>
              <a:t>) </a:t>
            </a:r>
          </a:p>
          <a:p>
            <a:r>
              <a:rPr lang="en-US" altLang="ko-KR" sz="1400"/>
              <a:t>k </a:t>
            </a:r>
            <a:r>
              <a:rPr lang="ko-KR" altLang="en-US" sz="1400"/>
              <a:t>클래스에 대한 </a:t>
            </a:r>
            <a:r>
              <a:rPr lang="en-US" altLang="ko-KR" sz="1400"/>
              <a:t>r</a:t>
            </a:r>
            <a:r>
              <a:rPr lang="ko-KR" altLang="en-US" sz="1400"/>
              <a:t>의 탐지 확신도를 예측된 확률 </a:t>
            </a:r>
            <a:r>
              <a:rPr lang="en-US" altLang="ko-KR" sz="1400"/>
              <a:t>Pr(class = k | r) = pk</a:t>
            </a:r>
            <a:r>
              <a:rPr lang="ko-KR" altLang="en-US" sz="1400"/>
              <a:t>를 사용하여 할당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R-CNN</a:t>
            </a:r>
            <a:r>
              <a:rPr lang="ko-KR" altLang="en-US" sz="1400"/>
              <a:t>에서 사용된 알고리즘과 설정을 사용하여 각 클래스에 대해 독립적으로 최대치 억제</a:t>
            </a:r>
            <a:r>
              <a:rPr lang="en-US" altLang="ko-KR" sz="1400"/>
              <a:t>(non-maximum suppression)</a:t>
            </a:r>
            <a:r>
              <a:rPr lang="ko-KR" altLang="en-US" sz="1400"/>
              <a:t>를 수행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간단히 요약하자면</a:t>
            </a:r>
            <a:r>
              <a:rPr lang="en-US" altLang="ko-KR" sz="1400"/>
              <a:t>, Fast R-CNN</a:t>
            </a:r>
            <a:r>
              <a:rPr lang="ko-KR" altLang="en-US" sz="1400"/>
              <a:t>을 통한 객체 탐지는 이미지와 </a:t>
            </a:r>
            <a:r>
              <a:rPr lang="en-US" altLang="ko-KR" sz="1400"/>
              <a:t>object proposals</a:t>
            </a:r>
            <a:r>
              <a:rPr lang="ko-KR" altLang="en-US" sz="1400"/>
              <a:t> 목록을 네트워크에 주고</a:t>
            </a:r>
            <a:r>
              <a:rPr lang="en-US" altLang="ko-KR" sz="1400"/>
              <a:t>, </a:t>
            </a:r>
            <a:r>
              <a:rPr lang="ko-KR" altLang="en-US" sz="1400"/>
              <a:t>각각의 </a:t>
            </a:r>
            <a:r>
              <a:rPr lang="en-US" altLang="ko-KR" sz="1400"/>
              <a:t>RoI</a:t>
            </a:r>
            <a:r>
              <a:rPr lang="ko-KR" altLang="en-US" sz="1400"/>
              <a:t>에 대해 클래스별 확률과 </a:t>
            </a:r>
            <a:r>
              <a:rPr lang="en-US" altLang="ko-KR" sz="1400"/>
              <a:t>bounding-box </a:t>
            </a:r>
            <a:r>
              <a:rPr lang="ko-KR" altLang="en-US" sz="1400"/>
              <a:t>조정을 출력하며</a:t>
            </a:r>
            <a:r>
              <a:rPr lang="en-US" altLang="ko-KR" sz="1400"/>
              <a:t>, </a:t>
            </a:r>
            <a:r>
              <a:rPr lang="ko-KR" altLang="en-US" sz="1400"/>
              <a:t>이렇게 계산된 확률을 기반으로 각 클래스별로 최대치 억제 과정을 거쳐 최종 탐지 결과를 도출하는 과정을 말함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DB2872-E255-ACC5-0E75-E130580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 Fast R-CNN detection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4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4DDAB8A-0C9E-98F5-E48A-6613D35E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82" y="1052736"/>
            <a:ext cx="612406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F31C19-5F04-7542-AB6A-62621464B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039" y="3284984"/>
            <a:ext cx="8429625" cy="2644328"/>
          </a:xfrm>
        </p:spPr>
        <p:txBody>
          <a:bodyPr/>
          <a:lstStyle/>
          <a:p>
            <a:r>
              <a:rPr lang="en-US" altLang="ko-KR" sz="1400"/>
              <a:t>Detection </a:t>
            </a:r>
            <a:r>
              <a:rPr lang="ko-KR" altLang="en-US" sz="1400"/>
              <a:t>시 동작 순서는 학습 과정과 크게 다르지 않음</a:t>
            </a:r>
            <a:endParaRPr lang="en-US" altLang="ko-KR" sz="1400"/>
          </a:p>
          <a:p>
            <a:r>
              <a:rPr lang="en-US" altLang="ko-KR" sz="1400"/>
              <a:t>4096 </a:t>
            </a:r>
            <a:r>
              <a:rPr lang="ko-KR" altLang="en-US" sz="1400"/>
              <a:t>크기의 </a:t>
            </a:r>
            <a:r>
              <a:rPr lang="en-US" altLang="ko-KR" sz="1400"/>
              <a:t>feature vector</a:t>
            </a:r>
            <a:r>
              <a:rPr lang="ko-KR" altLang="en-US" sz="1400"/>
              <a:t>를 출력하는 </a:t>
            </a:r>
            <a:r>
              <a:rPr lang="en-US" altLang="ko-KR" sz="1400"/>
              <a:t>fc layer</a:t>
            </a:r>
            <a:r>
              <a:rPr lang="ko-KR" altLang="en-US" sz="1400"/>
              <a:t>에 </a:t>
            </a:r>
            <a:r>
              <a:rPr lang="en-US" altLang="ko-KR" sz="1400" b="1"/>
              <a:t>Truncated SVD</a:t>
            </a:r>
            <a:r>
              <a:rPr lang="ko-KR" altLang="en-US" sz="1400"/>
              <a:t>를 적용한다는 점에서 차이가 있음</a:t>
            </a:r>
            <a:endParaRPr lang="en-US" altLang="ko-KR" sz="1400"/>
          </a:p>
          <a:p>
            <a:r>
              <a:rPr lang="ko-KR" altLang="en-US" sz="1400"/>
              <a:t>또한 예측한 </a:t>
            </a:r>
            <a:r>
              <a:rPr lang="en-US" altLang="ko-KR" sz="1400"/>
              <a:t>bounding box</a:t>
            </a:r>
            <a:r>
              <a:rPr lang="ko-KR" altLang="en-US" sz="1400"/>
              <a:t>에 대하여 </a:t>
            </a:r>
            <a:r>
              <a:rPr lang="en-US" altLang="ko-KR" sz="1400"/>
              <a:t>Non maximum suppression </a:t>
            </a:r>
            <a:r>
              <a:rPr lang="ko-KR" altLang="en-US" sz="1400"/>
              <a:t>알고리즘이 추가되어 최적의 </a:t>
            </a:r>
            <a:r>
              <a:rPr lang="en-US" altLang="ko-KR" sz="1400"/>
              <a:t>bounding box</a:t>
            </a:r>
            <a:r>
              <a:rPr lang="ko-KR" altLang="en-US" sz="1400"/>
              <a:t>만을 출력하게 됨</a:t>
            </a:r>
            <a:endParaRPr lang="en-US" altLang="ko-KR" sz="1400"/>
          </a:p>
          <a:p>
            <a:pPr algn="l"/>
            <a:r>
              <a:rPr lang="en-US" altLang="ko-KR" sz="1100" b="0" i="0" u="none" strike="noStrike">
                <a:effectLst/>
                <a:latin typeface="+mn-ea"/>
              </a:rPr>
              <a:t>Non-maximum suppression (NMS)</a:t>
            </a:r>
            <a:r>
              <a:rPr lang="ko-KR" altLang="en-US" sz="1100" b="0" i="0" u="none" strike="noStrike">
                <a:effectLst/>
                <a:latin typeface="+mn-ea"/>
              </a:rPr>
              <a:t>은 객체 탐지</a:t>
            </a:r>
            <a:r>
              <a:rPr lang="en-US" altLang="ko-KR" sz="1100" b="0" i="0" u="none" strike="noStrike">
                <a:effectLst/>
                <a:latin typeface="+mn-ea"/>
              </a:rPr>
              <a:t>(object detection)</a:t>
            </a:r>
            <a:r>
              <a:rPr lang="ko-KR" altLang="en-US" sz="1100" b="0" i="0" u="none" strike="noStrike">
                <a:effectLst/>
                <a:latin typeface="+mn-ea"/>
              </a:rPr>
              <a:t>에서 중복된 탐지 결과를 줄이기 위해 사용되는 기술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/>
            <a:r>
              <a:rPr lang="ko-KR" altLang="en-US" sz="1100" b="0" i="0" u="none" strike="noStrike">
                <a:effectLst/>
                <a:latin typeface="+mn-ea"/>
              </a:rPr>
              <a:t>탐지 과정에서 하나의 객체에 대해 여러 개의 바운딩 박스</a:t>
            </a:r>
            <a:r>
              <a:rPr lang="en-US" altLang="ko-KR" sz="1100" b="0" i="0" u="none" strike="noStrike">
                <a:effectLst/>
                <a:latin typeface="+mn-ea"/>
              </a:rPr>
              <a:t>(bounding boxes)</a:t>
            </a:r>
            <a:r>
              <a:rPr lang="ko-KR" altLang="en-US" sz="1100" b="0" i="0" u="none" strike="noStrike">
                <a:effectLst/>
                <a:latin typeface="+mn-ea"/>
              </a:rPr>
              <a:t>가 생성될 수 있는데</a:t>
            </a:r>
            <a:r>
              <a:rPr lang="en-US" altLang="ko-KR" sz="1100" b="0" i="0" u="none" strike="noStrike">
                <a:effectLst/>
                <a:latin typeface="+mn-ea"/>
              </a:rPr>
              <a:t>, NMS</a:t>
            </a:r>
            <a:r>
              <a:rPr lang="ko-KR" altLang="en-US" sz="1100" b="0" i="0" u="none" strike="noStrike">
                <a:effectLst/>
                <a:latin typeface="+mn-ea"/>
              </a:rPr>
              <a:t>는 이 중 가장 정확하다고 판단되는 단일 박스를 선택하는 데 도움을 줌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/>
            <a:r>
              <a:rPr lang="en-US" altLang="ko-KR" sz="1100" b="0" i="0" u="none" strike="noStrike">
                <a:effectLst/>
                <a:latin typeface="+mn-ea"/>
              </a:rPr>
              <a:t>NMS</a:t>
            </a:r>
            <a:r>
              <a:rPr lang="ko-KR" altLang="en-US" sz="1100" b="0" i="0" u="none" strike="noStrike">
                <a:effectLst/>
                <a:latin typeface="+mn-ea"/>
              </a:rPr>
              <a:t>의 기본적인 단계</a:t>
            </a:r>
            <a:r>
              <a:rPr lang="en-US" altLang="ko-KR" sz="1100" b="0" i="0" u="none" strike="noStrike">
                <a:effectLst/>
                <a:latin typeface="+mn-ea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sz="1100" b="0" i="0" u="none" strike="noStrike">
                <a:effectLst/>
                <a:latin typeface="+mn-ea"/>
              </a:rPr>
              <a:t>탐지된 모든 바운딩 박스에 대해</a:t>
            </a:r>
            <a:r>
              <a:rPr lang="en-US" altLang="ko-KR" sz="1100" b="0" i="0" u="none" strike="noStrike">
                <a:effectLst/>
                <a:latin typeface="+mn-ea"/>
              </a:rPr>
              <a:t>, </a:t>
            </a:r>
            <a:r>
              <a:rPr lang="ko-KR" altLang="en-US" sz="1100" b="0" i="0" u="none" strike="noStrike">
                <a:effectLst/>
                <a:latin typeface="+mn-ea"/>
              </a:rPr>
              <a:t>각각의 객체에 대한 탐지 확률</a:t>
            </a:r>
            <a:r>
              <a:rPr lang="en-US" altLang="ko-KR" sz="1100" b="0" i="0" u="none" strike="noStrike">
                <a:effectLst/>
                <a:latin typeface="+mn-ea"/>
              </a:rPr>
              <a:t>(</a:t>
            </a:r>
            <a:r>
              <a:rPr lang="ko-KR" altLang="en-US" sz="1100" b="0" i="0" u="none" strike="noStrike">
                <a:effectLst/>
                <a:latin typeface="+mn-ea"/>
              </a:rPr>
              <a:t>또는 점수</a:t>
            </a:r>
            <a:r>
              <a:rPr lang="en-US" altLang="ko-KR" sz="1100" b="0" i="0" u="none" strike="noStrike">
                <a:effectLst/>
                <a:latin typeface="+mn-ea"/>
              </a:rPr>
              <a:t>)</a:t>
            </a:r>
            <a:r>
              <a:rPr lang="ko-KR" altLang="en-US" sz="1100" b="0" i="0" u="none" strike="noStrike">
                <a:effectLst/>
                <a:latin typeface="+mn-ea"/>
              </a:rPr>
              <a:t>를 기준으로 정렬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100" b="0" i="0" u="none" strike="noStrike">
                <a:effectLst/>
                <a:latin typeface="+mn-ea"/>
              </a:rPr>
              <a:t>가장 높은 점수를 받은 바운딩 박스를 선택하고</a:t>
            </a:r>
            <a:r>
              <a:rPr lang="en-US" altLang="ko-KR" sz="1100" b="0" i="0" u="none" strike="noStrike">
                <a:effectLst/>
                <a:latin typeface="+mn-ea"/>
              </a:rPr>
              <a:t>, </a:t>
            </a:r>
            <a:r>
              <a:rPr lang="ko-KR" altLang="en-US" sz="1100" b="0" i="0" u="none" strike="noStrike">
                <a:effectLst/>
                <a:latin typeface="+mn-ea"/>
              </a:rPr>
              <a:t>이를 최종 탐지 목록에 추가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100" b="0" i="0" u="none" strike="noStrike">
                <a:effectLst/>
                <a:latin typeface="+mn-ea"/>
              </a:rPr>
              <a:t>선택된 박스와 나머지 모든 박스 간의 </a:t>
            </a:r>
            <a:r>
              <a:rPr lang="en-US" altLang="ko-KR" sz="1100" b="0" i="0" u="none" strike="noStrike">
                <a:effectLst/>
                <a:latin typeface="+mn-ea"/>
              </a:rPr>
              <a:t>IoU(Intersection over Union)</a:t>
            </a:r>
            <a:r>
              <a:rPr lang="ko-KR" altLang="en-US" sz="1100" b="0" i="0" u="none" strike="noStrike">
                <a:effectLst/>
                <a:latin typeface="+mn-ea"/>
              </a:rPr>
              <a:t>를 계산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100" b="0" i="0" u="none" strike="noStrike">
                <a:effectLst/>
                <a:latin typeface="+mn-ea"/>
              </a:rPr>
              <a:t>IoU</a:t>
            </a:r>
            <a:r>
              <a:rPr lang="ko-KR" altLang="en-US" sz="1100" b="0" i="0" u="none" strike="noStrike">
                <a:effectLst/>
                <a:latin typeface="+mn-ea"/>
              </a:rPr>
              <a:t>가 특정 임계값</a:t>
            </a:r>
            <a:r>
              <a:rPr lang="en-US" altLang="ko-KR" sz="1100" b="0" i="0" u="none" strike="noStrike">
                <a:effectLst/>
                <a:latin typeface="+mn-ea"/>
              </a:rPr>
              <a:t>(threshold) </a:t>
            </a:r>
            <a:r>
              <a:rPr lang="ko-KR" altLang="en-US" sz="1100" b="0" i="0" u="none" strike="noStrike">
                <a:effectLst/>
                <a:latin typeface="+mn-ea"/>
              </a:rPr>
              <a:t>이상인 박스들을 제거합니다</a:t>
            </a:r>
            <a:r>
              <a:rPr lang="en-US" altLang="ko-KR" sz="1100" b="0" i="0" u="none" strike="noStrike">
                <a:effectLst/>
                <a:latin typeface="+mn-ea"/>
              </a:rPr>
              <a:t>. </a:t>
            </a:r>
            <a:r>
              <a:rPr lang="ko-KR" altLang="en-US" sz="1100" b="0" i="0" u="none" strike="noStrike">
                <a:effectLst/>
                <a:latin typeface="+mn-ea"/>
              </a:rPr>
              <a:t>이 임계값은 일반적으로 </a:t>
            </a:r>
            <a:r>
              <a:rPr lang="en-US" altLang="ko-KR" sz="1100" b="0" i="0" u="none" strike="noStrike">
                <a:effectLst/>
                <a:latin typeface="+mn-ea"/>
              </a:rPr>
              <a:t>0.3</a:t>
            </a:r>
            <a:r>
              <a:rPr lang="ko-KR" altLang="en-US" sz="1100" b="0" i="0" u="none" strike="noStrike">
                <a:effectLst/>
                <a:latin typeface="+mn-ea"/>
              </a:rPr>
              <a:t>에서 </a:t>
            </a:r>
            <a:r>
              <a:rPr lang="en-US" altLang="ko-KR" sz="1100" b="0" i="0" u="none" strike="noStrike">
                <a:effectLst/>
                <a:latin typeface="+mn-ea"/>
              </a:rPr>
              <a:t>0.5 </a:t>
            </a:r>
            <a:r>
              <a:rPr lang="ko-KR" altLang="en-US" sz="1100" b="0" i="0" u="none" strike="noStrike">
                <a:effectLst/>
                <a:latin typeface="+mn-ea"/>
              </a:rPr>
              <a:t>사이로 설정되며</a:t>
            </a:r>
            <a:r>
              <a:rPr lang="en-US" altLang="ko-KR" sz="1100" b="0" i="0" u="none" strike="noStrike">
                <a:effectLst/>
                <a:latin typeface="+mn-ea"/>
              </a:rPr>
              <a:t>, </a:t>
            </a:r>
            <a:r>
              <a:rPr lang="ko-KR" altLang="en-US" sz="1100" b="0" i="0" u="none" strike="noStrike">
                <a:effectLst/>
                <a:latin typeface="+mn-ea"/>
              </a:rPr>
              <a:t>이는 실험적으로 결정되거나 특정 작업에 최적화될 수 있음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100" b="0" i="0" u="none" strike="noStrike">
                <a:effectLst/>
                <a:latin typeface="+mn-ea"/>
              </a:rPr>
              <a:t>남아 있는 박스 중에서</a:t>
            </a:r>
            <a:r>
              <a:rPr lang="en-US" altLang="ko-KR" sz="1100" b="0" i="0" u="none" strike="noStrike">
                <a:effectLst/>
                <a:latin typeface="+mn-ea"/>
              </a:rPr>
              <a:t>, </a:t>
            </a:r>
            <a:r>
              <a:rPr lang="ko-KR" altLang="en-US" sz="1100" b="0" i="0" u="none" strike="noStrike">
                <a:effectLst/>
                <a:latin typeface="+mn-ea"/>
              </a:rPr>
              <a:t>다시 가장 높은 점수를 가진 박스를 선택하고 </a:t>
            </a:r>
            <a:r>
              <a:rPr lang="en-US" altLang="ko-KR" sz="1100" b="0" i="0" u="none" strike="noStrike">
                <a:effectLst/>
                <a:latin typeface="+mn-ea"/>
              </a:rPr>
              <a:t>2-4</a:t>
            </a:r>
            <a:r>
              <a:rPr lang="ko-KR" altLang="en-US" sz="1100" b="0" i="0" u="none" strike="noStrike">
                <a:effectLst/>
                <a:latin typeface="+mn-ea"/>
              </a:rPr>
              <a:t>단계를 반복</a:t>
            </a:r>
            <a:endParaRPr lang="en-US" altLang="ko-KR" sz="1100" b="0" i="0" u="none" strike="noStrike">
              <a:effectLst/>
              <a:latin typeface="+mn-ea"/>
            </a:endParaRPr>
          </a:p>
          <a:p>
            <a:pPr algn="l"/>
            <a:r>
              <a:rPr lang="ko-KR" altLang="en-US" sz="1100" b="0" i="0" u="none" strike="noStrike">
                <a:effectLst/>
                <a:latin typeface="+mn-ea"/>
              </a:rPr>
              <a:t>이 과정을 모든 박스가 검토될 때까지 계속하게 되면</a:t>
            </a:r>
            <a:r>
              <a:rPr lang="en-US" altLang="ko-KR" sz="1100" b="0" i="0" u="none" strike="noStrike">
                <a:effectLst/>
                <a:latin typeface="+mn-ea"/>
              </a:rPr>
              <a:t>, </a:t>
            </a:r>
            <a:r>
              <a:rPr lang="ko-KR" altLang="en-US" sz="1100" b="0" i="0" u="none" strike="noStrike">
                <a:effectLst/>
                <a:latin typeface="+mn-ea"/>
              </a:rPr>
              <a:t>각 객체에 대해 하나의 최적화된 박스만이 결과로 남게 되어 객체 탐지의 정확도를 높이게 </a:t>
            </a:r>
            <a:r>
              <a:rPr lang="ko-KR" altLang="en-US" sz="1100">
                <a:latin typeface="+mn-ea"/>
              </a:rPr>
              <a:t>됨</a:t>
            </a:r>
            <a:r>
              <a:rPr lang="en-US" altLang="ko-KR" sz="1100" b="0" i="0" u="none" strike="noStrike">
                <a:effectLst/>
                <a:latin typeface="+mn-ea"/>
              </a:rPr>
              <a:t>. NMS</a:t>
            </a:r>
            <a:r>
              <a:rPr lang="ko-KR" altLang="en-US" sz="1100" b="0" i="0" u="none" strike="noStrike">
                <a:effectLst/>
                <a:latin typeface="+mn-ea"/>
              </a:rPr>
              <a:t>는 다수의 탐지 결과 중에서 가장 높은 신뢰도를 가진 탐지만을 남기므로 객체 탐지 모델의 성능을 개선하는 데 매우 중요한 역할</a:t>
            </a:r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E34CF-3E3D-1363-5594-65B800CF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 Fast R-CNN detection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1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C56782-9A96-4216-8FEF-6CC8D6E7D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07280"/>
            <a:ext cx="9001000" cy="46434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>
                <a:latin typeface="+mn-ea"/>
              </a:rPr>
              <a:t>Fast R-CNN </a:t>
            </a:r>
            <a:r>
              <a:rPr lang="ko-KR" altLang="en-US" sz="1400">
                <a:latin typeface="+mn-ea"/>
              </a:rPr>
              <a:t>모델은 </a:t>
            </a:r>
            <a:r>
              <a:rPr lang="en-US" altLang="ko-KR" sz="1400">
                <a:latin typeface="+mn-ea"/>
              </a:rPr>
              <a:t>detection </a:t>
            </a:r>
            <a:r>
              <a:rPr lang="ko-KR" altLang="en-US" sz="1400">
                <a:latin typeface="+mn-ea"/>
              </a:rPr>
              <a:t>시</a:t>
            </a:r>
            <a:r>
              <a:rPr lang="en-US" altLang="ko-KR" sz="1400">
                <a:latin typeface="+mn-ea"/>
              </a:rPr>
              <a:t>, RoI</a:t>
            </a:r>
            <a:r>
              <a:rPr lang="ko-KR" altLang="en-US" sz="1400">
                <a:latin typeface="+mn-ea"/>
              </a:rPr>
              <a:t>를 처리할 때 </a:t>
            </a:r>
            <a:r>
              <a:rPr lang="en-US" altLang="ko-KR" sz="1400">
                <a:latin typeface="+mn-ea"/>
              </a:rPr>
              <a:t>fc layer</a:t>
            </a:r>
            <a:r>
              <a:rPr lang="ko-KR" altLang="en-US" sz="1400">
                <a:latin typeface="+mn-ea"/>
              </a:rPr>
              <a:t>에서 많은 시간 소요</a:t>
            </a:r>
            <a:r>
              <a:rPr lang="en-US" altLang="ko-KR" sz="140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논문에서는 </a:t>
            </a:r>
            <a:r>
              <a:rPr lang="en-US" altLang="ko-KR" sz="1400">
                <a:latin typeface="+mn-ea"/>
              </a:rPr>
              <a:t>detection </a:t>
            </a:r>
            <a:r>
              <a:rPr lang="ko-KR" altLang="en-US" sz="1400">
                <a:latin typeface="+mn-ea"/>
              </a:rPr>
              <a:t>시간을 감소시키기 위해 </a:t>
            </a:r>
            <a:r>
              <a:rPr lang="en-US" altLang="ko-KR" sz="1400">
                <a:latin typeface="+mn-ea"/>
              </a:rPr>
              <a:t>Truncated SVD(Singular Vector Decomposition)</a:t>
            </a:r>
            <a:r>
              <a:rPr lang="ko-KR" altLang="en-US" sz="1400">
                <a:latin typeface="+mn-ea"/>
              </a:rPr>
              <a:t>를 통해 </a:t>
            </a:r>
            <a:r>
              <a:rPr lang="en-US" altLang="ko-KR" sz="1400">
                <a:latin typeface="+mn-ea"/>
              </a:rPr>
              <a:t>FC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layer</a:t>
            </a:r>
            <a:r>
              <a:rPr lang="ko-KR" altLang="en-US" sz="1400">
                <a:latin typeface="+mn-ea"/>
              </a:rPr>
              <a:t>를 압축하는 방법을 제시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en-US" altLang="ko-KR" sz="1200" b="1" i="0">
                <a:effectLst/>
                <a:latin typeface="+mn-ea"/>
              </a:rPr>
              <a:t>Full SVD </a:t>
            </a:r>
            <a:r>
              <a:rPr lang="en-US" altLang="ko-KR" sz="1100" b="1" i="0">
                <a:effectLst/>
                <a:latin typeface="+mn-ea"/>
              </a:rPr>
              <a:t>(Singular Vector Decomposition)</a:t>
            </a:r>
            <a:r>
              <a:rPr lang="en-US" altLang="ko-KR" sz="1200" b="1" i="0">
                <a:effectLst/>
                <a:latin typeface="+mn-ea"/>
              </a:rPr>
              <a:t> : </a:t>
            </a:r>
            <a:r>
              <a:rPr lang="ko-KR" altLang="en-US" sz="1200" b="0" i="0">
                <a:effectLst/>
                <a:latin typeface="+mn-ea"/>
              </a:rPr>
              <a:t>행렬 </a:t>
            </a:r>
            <a:r>
              <a:rPr lang="en-US" altLang="ko-KR" sz="1200" b="0" i="0">
                <a:effectLst/>
                <a:latin typeface="+mn-ea"/>
              </a:rPr>
              <a:t>A</a:t>
            </a:r>
            <a:r>
              <a:rPr lang="ko-KR" altLang="en-US" sz="1200" b="0" i="0">
                <a:effectLst/>
                <a:latin typeface="+mn-ea"/>
              </a:rPr>
              <a:t>를 </a:t>
            </a:r>
            <a:r>
              <a:rPr lang="en-US" altLang="ko-KR" sz="1200" b="0" i="0">
                <a:effectLst/>
                <a:latin typeface="+mn-ea"/>
              </a:rPr>
              <a:t>m×m</a:t>
            </a:r>
            <a:r>
              <a:rPr lang="ko-KR" altLang="en-US" sz="1200" b="0" i="0">
                <a:effectLst/>
                <a:latin typeface="+mn-ea"/>
              </a:rPr>
              <a:t>크기인 </a:t>
            </a:r>
            <a:r>
              <a:rPr lang="en-US" altLang="ko-KR" sz="1200" b="0" i="0">
                <a:effectLst/>
                <a:latin typeface="+mn-ea"/>
              </a:rPr>
              <a:t>U, m×n</a:t>
            </a:r>
            <a:r>
              <a:rPr lang="ko-KR" altLang="en-US" sz="1200" b="0" i="0">
                <a:effectLst/>
                <a:latin typeface="+mn-ea"/>
              </a:rPr>
              <a:t>크기인 </a:t>
            </a:r>
            <a:r>
              <a:rPr lang="en-US" altLang="ko-KR" sz="1200" b="0" i="0">
                <a:effectLst/>
                <a:latin typeface="+mn-ea"/>
              </a:rPr>
              <a:t>Σ, n×n</a:t>
            </a:r>
            <a:r>
              <a:rPr lang="ko-KR" altLang="en-US" sz="1200" b="0" i="0">
                <a:effectLst/>
                <a:latin typeface="+mn-ea"/>
              </a:rPr>
              <a:t>크기인 </a:t>
            </a:r>
            <a:r>
              <a:rPr lang="en-US" altLang="ko-KR" sz="1200" b="0" i="0">
                <a:effectLst/>
                <a:latin typeface="+mn-ea"/>
              </a:rPr>
              <a:t>V^T</a:t>
            </a:r>
            <a:r>
              <a:rPr lang="ko-KR" altLang="en-US" sz="1200" b="0" i="0">
                <a:effectLst/>
                <a:latin typeface="+mn-ea"/>
              </a:rPr>
              <a:t> 로 특이값 분해</a:t>
            </a:r>
            <a:r>
              <a:rPr lang="en-US" altLang="ko-KR" sz="1200" b="0" i="0">
                <a:effectLst/>
                <a:latin typeface="+mn-ea"/>
              </a:rPr>
              <a:t>(SVD)</a:t>
            </a:r>
            <a:r>
              <a:rPr lang="ko-KR" altLang="en-US" sz="1200" b="0" i="0">
                <a:effectLst/>
                <a:latin typeface="+mn-ea"/>
              </a:rPr>
              <a:t>하는 것</a:t>
            </a:r>
            <a:endParaRPr lang="en-US" altLang="ko-KR" sz="12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200" b="0" i="0">
                <a:effectLst/>
                <a:latin typeface="+mn-ea"/>
              </a:rPr>
              <a:t>Full SVD</a:t>
            </a:r>
            <a:r>
              <a:rPr lang="ko-KR" altLang="en-US" sz="1200" b="0" i="0">
                <a:effectLst/>
                <a:latin typeface="+mn-ea"/>
              </a:rPr>
              <a:t>보다는</a:t>
            </a:r>
            <a:r>
              <a:rPr lang="en-US" altLang="ko-KR" sz="1200" b="0" i="0">
                <a:effectLst/>
                <a:latin typeface="+mn-ea"/>
              </a:rPr>
              <a:t> Truncated SVD</a:t>
            </a:r>
            <a:r>
              <a:rPr lang="ko-KR" altLang="en-US" sz="1200" b="0" i="0">
                <a:effectLst/>
                <a:latin typeface="+mn-ea"/>
              </a:rPr>
              <a:t>와 같이 분해된 행렬 중 일부분만을 활용하는 </a:t>
            </a:r>
            <a:r>
              <a:rPr lang="en-US" altLang="ko-KR" sz="1200" b="0" i="0">
                <a:effectLst/>
                <a:latin typeface="+mn-ea"/>
              </a:rPr>
              <a:t>reduced SVD</a:t>
            </a:r>
            <a:r>
              <a:rPr lang="ko-KR" altLang="en-US" sz="1200" b="0" i="0">
                <a:effectLst/>
                <a:latin typeface="+mn-ea"/>
              </a:rPr>
              <a:t>를 일반적으로 많이 사용</a:t>
            </a:r>
            <a:endParaRPr lang="en-US" altLang="ko-KR" sz="1200" b="0" i="0"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 b="1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1">
                <a:latin typeface="+mn-ea"/>
              </a:rPr>
              <a:t>T</a:t>
            </a:r>
            <a:r>
              <a:rPr lang="en-US" altLang="ko-KR" sz="1400" b="1" i="0">
                <a:effectLst/>
                <a:latin typeface="+mn-ea"/>
              </a:rPr>
              <a:t>runcated SVD</a:t>
            </a:r>
            <a:r>
              <a:rPr lang="ko-KR" altLang="en-US" sz="1400" b="0" i="0">
                <a:effectLst/>
                <a:latin typeface="+mn-ea"/>
              </a:rPr>
              <a:t>는 </a:t>
            </a:r>
            <a:r>
              <a:rPr lang="en-US" altLang="ko-KR" sz="1400" b="0" i="0">
                <a:effectLst/>
                <a:latin typeface="+mn-ea"/>
              </a:rPr>
              <a:t>Σ</a:t>
            </a:r>
            <a:r>
              <a:rPr lang="ko-KR" altLang="en-US" sz="1400" b="0" i="0">
                <a:effectLst/>
                <a:latin typeface="+mn-ea"/>
              </a:rPr>
              <a:t>의 비대각 부분과 대각 원소 중 특이값이 </a:t>
            </a:r>
            <a:r>
              <a:rPr lang="en-US" altLang="ko-KR" sz="1400" b="0" i="0">
                <a:effectLst/>
                <a:latin typeface="+mn-ea"/>
              </a:rPr>
              <a:t>0</a:t>
            </a:r>
            <a:r>
              <a:rPr lang="ko-KR" altLang="en-US" sz="1400" b="0" i="0">
                <a:effectLst/>
                <a:latin typeface="+mn-ea"/>
              </a:rPr>
              <a:t>인 부분을 모두 제거하고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제거된 </a:t>
            </a:r>
            <a:r>
              <a:rPr lang="en-US" altLang="ko-KR" sz="1400" b="0" i="0">
                <a:effectLst/>
                <a:latin typeface="+mn-ea"/>
              </a:rPr>
              <a:t>Σ</a:t>
            </a:r>
            <a:r>
              <a:rPr lang="ko-KR" altLang="en-US" sz="1400" b="0" i="0">
                <a:effectLst/>
                <a:latin typeface="+mn-ea"/>
              </a:rPr>
              <a:t>에 대응되는 </a:t>
            </a:r>
            <a:r>
              <a:rPr lang="en-US" altLang="ko-KR" sz="1400" b="0" i="0">
                <a:effectLst/>
                <a:latin typeface="+mn-ea"/>
              </a:rPr>
              <a:t>U, V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b="0" i="0">
                <a:effectLst/>
                <a:latin typeface="+mn-ea"/>
              </a:rPr>
              <a:t>원소도 함께 제거하여 차원을 줄인 형태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0" i="0">
                <a:effectLst/>
                <a:latin typeface="+mn-ea"/>
              </a:rPr>
              <a:t>Ut</a:t>
            </a:r>
            <a:r>
              <a:rPr lang="ko-KR" altLang="en-US" sz="1400" b="0" i="0">
                <a:effectLst/>
                <a:latin typeface="+mn-ea"/>
              </a:rPr>
              <a:t>의 크기는 </a:t>
            </a:r>
            <a:r>
              <a:rPr lang="en-US" altLang="ko-KR" sz="1400" b="0" i="0">
                <a:effectLst/>
                <a:latin typeface="+mn-ea"/>
              </a:rPr>
              <a:t>m×t, Σt</a:t>
            </a:r>
            <a:r>
              <a:rPr lang="ko-KR" altLang="en-US" sz="1400" b="0" i="0">
                <a:effectLst/>
                <a:latin typeface="+mn-ea"/>
              </a:rPr>
              <a:t>의 크기는 </a:t>
            </a:r>
            <a:r>
              <a:rPr lang="en-US" altLang="ko-KR" sz="1400" b="0" i="0">
                <a:effectLst/>
                <a:latin typeface="+mn-ea"/>
              </a:rPr>
              <a:t>t×t, </a:t>
            </a:r>
            <a:r>
              <a:rPr lang="ko-KR" altLang="en-US" sz="1400" b="0" i="0">
                <a:effectLst/>
                <a:latin typeface="+mn-ea"/>
              </a:rPr>
              <a:t> </a:t>
            </a:r>
            <a:r>
              <a:rPr lang="en-US" altLang="ko-KR" sz="1400" b="0" i="0">
                <a:effectLst/>
                <a:latin typeface="+mn-ea"/>
              </a:rPr>
              <a:t>V^t</a:t>
            </a:r>
            <a:r>
              <a:rPr lang="ko-KR" altLang="en-US" sz="1400" b="0" i="0">
                <a:effectLst/>
                <a:latin typeface="+mn-ea"/>
              </a:rPr>
              <a:t>의 크기는 </a:t>
            </a:r>
            <a:r>
              <a:rPr lang="en-US" altLang="ko-KR" sz="1400" b="0" i="0">
                <a:effectLst/>
                <a:latin typeface="+mn-ea"/>
              </a:rPr>
              <a:t>t×n / </a:t>
            </a:r>
            <a:r>
              <a:rPr lang="ko-KR" altLang="en-US" sz="1400" b="0" i="0">
                <a:effectLst/>
                <a:latin typeface="+mn-ea"/>
              </a:rPr>
              <a:t>이렇게 행렬 </a:t>
            </a:r>
            <a:r>
              <a:rPr lang="en-US" altLang="ko-KR" sz="1400" b="0" i="0">
                <a:effectLst/>
                <a:latin typeface="+mn-ea"/>
              </a:rPr>
              <a:t>A</a:t>
            </a:r>
            <a:r>
              <a:rPr lang="ko-KR" altLang="en-US" sz="1400" b="0" i="0">
                <a:effectLst/>
                <a:latin typeface="+mn-ea"/>
              </a:rPr>
              <a:t>를 상당히 근사하는 것이 가능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en-US" altLang="ko-KR" sz="1400" b="0" i="0">
                <a:effectLst/>
                <a:latin typeface="+mn-ea"/>
              </a:rPr>
              <a:t>fc layer</a:t>
            </a:r>
            <a:r>
              <a:rPr lang="ko-KR" altLang="en-US" sz="1400" b="0" i="0">
                <a:effectLst/>
                <a:latin typeface="+mn-ea"/>
              </a:rPr>
              <a:t>의 가중치 행렬이 </a:t>
            </a:r>
            <a:r>
              <a:rPr lang="en-US" altLang="ko-KR" sz="1400" b="0" i="0">
                <a:effectLst/>
                <a:latin typeface="+mn-ea"/>
              </a:rPr>
              <a:t>W(=u×v)</a:t>
            </a:r>
            <a:r>
              <a:rPr lang="ko-KR" altLang="en-US" sz="1400" b="0" i="0">
                <a:effectLst/>
                <a:latin typeface="+mn-ea"/>
              </a:rPr>
              <a:t>라고 할 때</a:t>
            </a:r>
            <a:r>
              <a:rPr lang="en-US" altLang="ko-KR" sz="1400" b="0" i="0">
                <a:effectLst/>
                <a:latin typeface="+mn-ea"/>
              </a:rPr>
              <a:t>, Truncated SVD</a:t>
            </a:r>
            <a:r>
              <a:rPr lang="ko-KR" altLang="en-US" sz="1400" b="0" i="0">
                <a:effectLst/>
                <a:latin typeface="+mn-ea"/>
              </a:rPr>
              <a:t>를 통해 위와 같이 근사하는 것이 가능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이를 통해 파라미터 수를 </a:t>
            </a:r>
            <a:r>
              <a:rPr lang="en-US" altLang="ko-KR" sz="1400" b="0" i="0">
                <a:effectLst/>
                <a:latin typeface="+mn-ea"/>
              </a:rPr>
              <a:t>u×v</a:t>
            </a:r>
            <a:r>
              <a:rPr lang="ko-KR" altLang="en-US" sz="1400" b="0" i="0">
                <a:effectLst/>
                <a:latin typeface="+mn-ea"/>
              </a:rPr>
              <a:t>에서 </a:t>
            </a:r>
            <a:r>
              <a:rPr lang="en-US" altLang="ko-KR" sz="1400" b="0" i="0">
                <a:effectLst/>
                <a:latin typeface="+mn-ea"/>
              </a:rPr>
              <a:t>t(u+v)</a:t>
            </a:r>
            <a:r>
              <a:rPr lang="ko-KR" altLang="en-US" sz="1400" b="0" i="0">
                <a:effectLst/>
                <a:latin typeface="+mn-ea"/>
              </a:rPr>
              <a:t>로 감소시키는 것이 가능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0" i="0">
                <a:effectLst/>
                <a:latin typeface="+mn-ea"/>
              </a:rPr>
              <a:t>Truncated SVD</a:t>
            </a:r>
            <a:r>
              <a:rPr lang="ko-KR" altLang="en-US" sz="1400" b="0" i="0">
                <a:effectLst/>
                <a:latin typeface="+mn-ea"/>
              </a:rPr>
              <a:t>를 </a:t>
            </a:r>
            <a:r>
              <a:rPr lang="en-US" altLang="ko-KR" sz="1400">
                <a:latin typeface="+mn-ea"/>
              </a:rPr>
              <a:t>FC</a:t>
            </a:r>
            <a:r>
              <a:rPr lang="en-US" altLang="ko-KR" sz="1400" b="0" i="0">
                <a:effectLst/>
                <a:latin typeface="+mn-ea"/>
              </a:rPr>
              <a:t> layer</a:t>
            </a:r>
            <a:r>
              <a:rPr lang="ko-KR" altLang="en-US" sz="1400" b="0" i="0">
                <a:effectLst/>
                <a:latin typeface="+mn-ea"/>
              </a:rPr>
              <a:t>의 가중치 행렬 </a:t>
            </a:r>
            <a:r>
              <a:rPr lang="en-US" altLang="ko-KR" sz="1400" b="0" i="0">
                <a:effectLst/>
                <a:latin typeface="+mn-ea"/>
              </a:rPr>
              <a:t>W</a:t>
            </a:r>
            <a:r>
              <a:rPr lang="ko-KR" altLang="en-US" sz="1400" b="0" i="0">
                <a:effectLst/>
                <a:latin typeface="+mn-ea"/>
              </a:rPr>
              <a:t>에 적용하면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en-US" altLang="ko-KR" sz="1400">
                <a:latin typeface="+mn-ea"/>
              </a:rPr>
              <a:t>FC</a:t>
            </a:r>
            <a:r>
              <a:rPr lang="en-US" altLang="ko-KR" sz="1400" b="0" i="0">
                <a:effectLst/>
                <a:latin typeface="+mn-ea"/>
              </a:rPr>
              <a:t> layer</a:t>
            </a:r>
            <a:r>
              <a:rPr lang="ko-KR" altLang="en-US" sz="1400" b="0" i="0">
                <a:effectLst/>
                <a:latin typeface="+mn-ea"/>
              </a:rPr>
              <a:t>는 두 개의 </a:t>
            </a:r>
            <a:r>
              <a:rPr lang="en-US" altLang="ko-KR" sz="1400" b="0" i="0">
                <a:effectLst/>
                <a:latin typeface="+mn-ea"/>
              </a:rPr>
              <a:t>fc layer</a:t>
            </a:r>
            <a:r>
              <a:rPr lang="ko-KR" altLang="en-US" sz="1400" b="0" i="0">
                <a:effectLst/>
                <a:latin typeface="+mn-ea"/>
              </a:rPr>
              <a:t>로 나눠</a:t>
            </a:r>
            <a:r>
              <a:rPr lang="ko-KR" altLang="en-US" sz="1400">
                <a:latin typeface="+mn-ea"/>
              </a:rPr>
              <a:t>짐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첫 번째 </a:t>
            </a:r>
            <a:r>
              <a:rPr lang="en-US" altLang="ko-KR" sz="1400">
                <a:latin typeface="+mn-ea"/>
              </a:rPr>
              <a:t>FC</a:t>
            </a:r>
            <a:r>
              <a:rPr lang="en-US" altLang="ko-KR" sz="1400" b="0" i="0">
                <a:effectLst/>
                <a:latin typeface="+mn-ea"/>
              </a:rPr>
              <a:t> layer</a:t>
            </a:r>
            <a:r>
              <a:rPr lang="ko-KR" altLang="en-US" sz="1400" b="0" i="0">
                <a:effectLst/>
                <a:latin typeface="+mn-ea"/>
              </a:rPr>
              <a:t>는 </a:t>
            </a:r>
            <a:r>
              <a:rPr lang="en-US" altLang="ko-KR" sz="1400" b="0" i="0">
                <a:effectLst/>
                <a:latin typeface="+mn-ea"/>
              </a:rPr>
              <a:t>ΣtV^T</a:t>
            </a:r>
            <a:r>
              <a:rPr lang="ko-KR" altLang="en-US" sz="1400" b="0" i="0">
                <a:effectLst/>
                <a:latin typeface="+mn-ea"/>
              </a:rPr>
              <a:t>가중치 행렬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두 번째 </a:t>
            </a:r>
            <a:r>
              <a:rPr lang="en-US" altLang="ko-KR" sz="1400">
                <a:latin typeface="+mn-ea"/>
              </a:rPr>
              <a:t>FC</a:t>
            </a:r>
            <a:r>
              <a:rPr lang="en-US" altLang="ko-KR" sz="1400" b="0" i="0">
                <a:effectLst/>
                <a:latin typeface="+mn-ea"/>
              </a:rPr>
              <a:t> layer</a:t>
            </a:r>
            <a:r>
              <a:rPr lang="ko-KR" altLang="en-US" sz="1400" b="0" i="0">
                <a:effectLst/>
                <a:latin typeface="+mn-ea"/>
              </a:rPr>
              <a:t>는 </a:t>
            </a:r>
            <a:r>
              <a:rPr lang="en-US" altLang="ko-KR" sz="1400" b="0" i="0">
                <a:effectLst/>
                <a:latin typeface="+mn-ea"/>
              </a:rPr>
              <a:t>U</a:t>
            </a:r>
            <a:r>
              <a:rPr lang="ko-KR" altLang="en-US" sz="1400" b="0" i="0">
                <a:effectLst/>
                <a:latin typeface="+mn-ea"/>
              </a:rPr>
              <a:t>가중치 행렬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이를 통해 네트워크를 효율적으로 압축하는 것이 가능하며</a:t>
            </a:r>
            <a:r>
              <a:rPr lang="en-US" altLang="ko-KR" sz="1400" b="0" i="0">
                <a:effectLst/>
                <a:latin typeface="+mn-ea"/>
              </a:rPr>
              <a:t>, </a:t>
            </a:r>
            <a:r>
              <a:rPr lang="ko-KR" altLang="en-US" sz="1400" b="0" i="0">
                <a:effectLst/>
                <a:latin typeface="+mn-ea"/>
              </a:rPr>
              <a:t>논문에서 </a:t>
            </a:r>
            <a:r>
              <a:rPr lang="en-US" altLang="ko-KR" sz="1400" b="1" i="0">
                <a:effectLst/>
                <a:latin typeface="+mn-ea"/>
              </a:rPr>
              <a:t>Truncated SVD</a:t>
            </a:r>
            <a:r>
              <a:rPr lang="ko-KR" altLang="en-US" sz="1400" b="1" i="0">
                <a:effectLst/>
                <a:latin typeface="+mn-ea"/>
              </a:rPr>
              <a:t>를 통해 </a:t>
            </a:r>
            <a:r>
              <a:rPr lang="en-US" altLang="ko-KR" sz="1400" b="1" i="0">
                <a:effectLst/>
                <a:latin typeface="+mn-ea"/>
              </a:rPr>
              <a:t>detection </a:t>
            </a:r>
            <a:r>
              <a:rPr lang="ko-KR" altLang="en-US" sz="1400" b="1" i="0">
                <a:effectLst/>
                <a:latin typeface="+mn-ea"/>
              </a:rPr>
              <a:t>시간이 </a:t>
            </a:r>
            <a:r>
              <a:rPr lang="en-US" altLang="ko-KR" sz="1400" b="1" i="0">
                <a:effectLst/>
                <a:latin typeface="+mn-ea"/>
              </a:rPr>
              <a:t>30% </a:t>
            </a:r>
            <a:r>
              <a:rPr lang="ko-KR" altLang="en-US" sz="1400" b="1" i="0">
                <a:effectLst/>
                <a:latin typeface="+mn-ea"/>
              </a:rPr>
              <a:t>정도 감소</a:t>
            </a:r>
            <a:r>
              <a:rPr lang="ko-KR" altLang="en-US" sz="1400" b="0" i="0">
                <a:effectLst/>
                <a:latin typeface="+mn-ea"/>
              </a:rPr>
              <a:t>되었다고 말함</a:t>
            </a:r>
            <a:endParaRPr lang="ko-KR" altLang="en-US" sz="24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9FAAE6-8443-5167-3342-54C99D79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3.1. Truncated SVD for faster detection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16111E-6A70-7E98-287B-5716A10D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2" y="2276872"/>
            <a:ext cx="34048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31001C-8583-0C5E-357A-4D0E6CCD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032448" cy="129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FEDAD-D15D-F730-8C11-3ED77A13E250}"/>
              </a:ext>
            </a:extLst>
          </p:cNvPr>
          <p:cNvSpPr txBox="1"/>
          <p:nvPr/>
        </p:nvSpPr>
        <p:spPr>
          <a:xfrm>
            <a:off x="467544" y="2420888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  <a:ea typeface="+mn-ea"/>
              </a:rPr>
              <a:t>Full</a:t>
            </a:r>
            <a:r>
              <a:rPr lang="ko-KR" altLang="en-US" sz="1050" b="1">
                <a:latin typeface="+mn-ea"/>
                <a:ea typeface="+mn-ea"/>
              </a:rPr>
              <a:t> </a:t>
            </a:r>
            <a:r>
              <a:rPr lang="en-US" altLang="ko-KR" sz="1050" b="1">
                <a:latin typeface="+mn-ea"/>
                <a:ea typeface="+mn-ea"/>
              </a:rPr>
              <a:t>SVD</a:t>
            </a:r>
            <a:endParaRPr lang="ko-KR" altLang="en-US" sz="1050" b="1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9D2F8-E253-6B78-EBCF-2D8760765665}"/>
              </a:ext>
            </a:extLst>
          </p:cNvPr>
          <p:cNvSpPr txBox="1"/>
          <p:nvPr/>
        </p:nvSpPr>
        <p:spPr>
          <a:xfrm>
            <a:off x="4522997" y="356191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latin typeface="+mn-ea"/>
                <a:ea typeface="+mn-ea"/>
              </a:rPr>
              <a:t>Truncated</a:t>
            </a:r>
            <a:r>
              <a:rPr lang="ko-KR" altLang="en-US" sz="1050" b="1">
                <a:latin typeface="+mn-ea"/>
                <a:ea typeface="+mn-ea"/>
              </a:rPr>
              <a:t> </a:t>
            </a:r>
            <a:r>
              <a:rPr lang="en-US" altLang="ko-KR" sz="1050" b="1">
                <a:latin typeface="+mn-ea"/>
                <a:ea typeface="+mn-ea"/>
              </a:rPr>
              <a:t>SVD</a:t>
            </a:r>
            <a:endParaRPr lang="ko-KR" altLang="en-US" sz="105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21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95D245-96B9-BF7F-2D25-AF56C2A26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85875"/>
            <a:ext cx="8607301" cy="4643438"/>
          </a:xfrm>
        </p:spPr>
        <p:txBody>
          <a:bodyPr/>
          <a:lstStyle/>
          <a:p>
            <a:r>
              <a:rPr lang="ko-KR" altLang="en-US" sz="1400"/>
              <a:t>전체 이미지 분류에서는 </a:t>
            </a:r>
            <a:r>
              <a:rPr lang="en-US" altLang="ko-KR" sz="1400"/>
              <a:t>FC layers</a:t>
            </a:r>
            <a:r>
              <a:rPr lang="ko-KR" altLang="en-US" sz="1400"/>
              <a:t>의 계산 시간이 컨볼루션 계층</a:t>
            </a:r>
            <a:r>
              <a:rPr lang="en-US" altLang="ko-KR" sz="1400"/>
              <a:t>(conv layers)</a:t>
            </a:r>
            <a:r>
              <a:rPr lang="ko-KR" altLang="en-US" sz="1400"/>
              <a:t>에 비해 상대적으로 작음</a:t>
            </a:r>
            <a:endParaRPr lang="en-US" altLang="ko-KR" sz="1400"/>
          </a:p>
          <a:p>
            <a:r>
              <a:rPr lang="ko-KR" altLang="en-US" sz="1400"/>
              <a:t>객체 탐지의 경우 처리해야 할 관심 영역</a:t>
            </a:r>
            <a:r>
              <a:rPr lang="en-US" altLang="ko-KR" sz="1400"/>
              <a:t>(RoIs)</a:t>
            </a:r>
            <a:r>
              <a:rPr lang="ko-KR" altLang="en-US" sz="1400"/>
              <a:t>의 수가 많기 때문에</a:t>
            </a:r>
            <a:r>
              <a:rPr lang="en-US" altLang="ko-KR" sz="1400"/>
              <a:t>, </a:t>
            </a:r>
            <a:r>
              <a:rPr lang="ko-KR" altLang="en-US" sz="1400"/>
              <a:t>전방향 패스</a:t>
            </a:r>
            <a:r>
              <a:rPr lang="en-US" altLang="ko-KR" sz="1400"/>
              <a:t>(forward pass) </a:t>
            </a:r>
            <a:r>
              <a:rPr lang="ko-KR" altLang="en-US" sz="1400"/>
              <a:t>시간의 거의 절반 가까이가 전체 연결 계층의 계산에 소요</a:t>
            </a:r>
            <a:endParaRPr lang="en-US" altLang="ko-KR" sz="1400"/>
          </a:p>
          <a:p>
            <a:r>
              <a:rPr lang="ko-KR" altLang="en-US" sz="1400"/>
              <a:t>전체 연결 계층은 </a:t>
            </a:r>
            <a:r>
              <a:rPr lang="en-US" altLang="ko-KR" sz="1400"/>
              <a:t>truncated SVD</a:t>
            </a:r>
            <a:r>
              <a:rPr lang="ko-KR" altLang="en-US" sz="1400"/>
              <a:t>를 사용하여 압축함으로써 쉽게 가속화될 수 있음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u × v </a:t>
            </a:r>
            <a:r>
              <a:rPr lang="ko-KR" altLang="en-US" sz="1400"/>
              <a:t>가중치 행렬 </a:t>
            </a:r>
            <a:r>
              <a:rPr lang="en-US" altLang="ko-KR" sz="1400"/>
              <a:t>W</a:t>
            </a:r>
            <a:r>
              <a:rPr lang="ko-KR" altLang="en-US" sz="1400"/>
              <a:t>가 </a:t>
            </a:r>
            <a:r>
              <a:rPr lang="en-US" altLang="ko-KR" sz="1400"/>
              <a:t>/ SVD</a:t>
            </a:r>
            <a:r>
              <a:rPr lang="ko-KR" altLang="en-US" sz="1400"/>
              <a:t>를 사용하여 </a:t>
            </a:r>
            <a:r>
              <a:rPr lang="en-US" altLang="ko-KR" sz="1400"/>
              <a:t>UΣtV^T</a:t>
            </a:r>
            <a:r>
              <a:rPr lang="ko-KR" altLang="en-US" sz="1400"/>
              <a:t>로 </a:t>
            </a:r>
            <a:r>
              <a:rPr lang="en-US" altLang="ko-KR" sz="1400"/>
              <a:t>approximately(</a:t>
            </a:r>
            <a:r>
              <a:rPr lang="ko-KR" altLang="en-US" sz="1400"/>
              <a:t>거의</a:t>
            </a:r>
            <a:r>
              <a:rPr lang="en-US" altLang="ko-KR" sz="1400"/>
              <a:t>, ~</a:t>
            </a:r>
            <a:r>
              <a:rPr lang="ko-KR" altLang="en-US" sz="1400"/>
              <a:t>에 가깝게</a:t>
            </a:r>
            <a:r>
              <a:rPr lang="en-US" altLang="ko-KR" sz="1400"/>
              <a:t>)</a:t>
            </a:r>
            <a:r>
              <a:rPr lang="ko-KR" altLang="en-US" sz="1400"/>
              <a:t> 분해</a:t>
            </a:r>
            <a:endParaRPr lang="en-US" altLang="ko-KR" sz="1400"/>
          </a:p>
          <a:p>
            <a:r>
              <a:rPr lang="ko-KR" altLang="en-US" sz="1400"/>
              <a:t>이 분해에서 </a:t>
            </a:r>
            <a:r>
              <a:rPr lang="en-US" altLang="ko-KR" sz="1400"/>
              <a:t>U</a:t>
            </a:r>
            <a:r>
              <a:rPr lang="ko-KR" altLang="en-US" sz="1400"/>
              <a:t>는 </a:t>
            </a:r>
            <a:r>
              <a:rPr lang="en-US" altLang="ko-KR" sz="1400"/>
              <a:t>W</a:t>
            </a:r>
            <a:r>
              <a:rPr lang="ko-KR" altLang="en-US" sz="1400"/>
              <a:t>의 처음 </a:t>
            </a:r>
            <a:r>
              <a:rPr lang="en-US" altLang="ko-KR" sz="1400"/>
              <a:t>t</a:t>
            </a:r>
            <a:r>
              <a:rPr lang="ko-KR" altLang="en-US" sz="1400"/>
              <a:t>개의 왼쪽 특이 벡터를 포함하는 </a:t>
            </a:r>
            <a:r>
              <a:rPr lang="en-US" altLang="ko-KR" sz="1400"/>
              <a:t>u × t </a:t>
            </a:r>
            <a:r>
              <a:rPr lang="ko-KR" altLang="en-US" sz="1400"/>
              <a:t>행렬</a:t>
            </a:r>
            <a:r>
              <a:rPr lang="en-US" altLang="ko-KR" sz="1400"/>
              <a:t>, Σt</a:t>
            </a:r>
            <a:r>
              <a:rPr lang="ko-KR" altLang="en-US" sz="1400"/>
              <a:t>는 </a:t>
            </a:r>
            <a:r>
              <a:rPr lang="en-US" altLang="ko-KR" sz="1400"/>
              <a:t>W</a:t>
            </a:r>
            <a:r>
              <a:rPr lang="ko-KR" altLang="en-US" sz="1400"/>
              <a:t>의 상위 </a:t>
            </a:r>
            <a:r>
              <a:rPr lang="en-US" altLang="ko-KR" sz="1400"/>
              <a:t>t</a:t>
            </a:r>
            <a:r>
              <a:rPr lang="ko-KR" altLang="en-US" sz="1400"/>
              <a:t>개의 특이값을 포함하는 </a:t>
            </a:r>
            <a:r>
              <a:rPr lang="en-US" altLang="ko-KR" sz="1400"/>
              <a:t>t × t </a:t>
            </a:r>
            <a:r>
              <a:rPr lang="ko-KR" altLang="en-US" sz="1400"/>
              <a:t>대각행렬</a:t>
            </a:r>
            <a:r>
              <a:rPr lang="en-US" altLang="ko-KR" sz="1400"/>
              <a:t>, V</a:t>
            </a:r>
            <a:r>
              <a:rPr lang="ko-KR" altLang="en-US" sz="1400"/>
              <a:t>는 </a:t>
            </a:r>
            <a:r>
              <a:rPr lang="en-US" altLang="ko-KR" sz="1400"/>
              <a:t>W</a:t>
            </a:r>
            <a:r>
              <a:rPr lang="ko-KR" altLang="en-US" sz="1400"/>
              <a:t>의 처음 </a:t>
            </a:r>
            <a:r>
              <a:rPr lang="en-US" altLang="ko-KR" sz="1400"/>
              <a:t>t</a:t>
            </a:r>
            <a:r>
              <a:rPr lang="ko-KR" altLang="en-US" sz="1400"/>
              <a:t>개의 오른쪽 특이 벡터를 포함하는 </a:t>
            </a:r>
            <a:r>
              <a:rPr lang="en-US" altLang="ko-KR" sz="1400"/>
              <a:t>v × t </a:t>
            </a:r>
            <a:r>
              <a:rPr lang="ko-KR" altLang="en-US" sz="1400"/>
              <a:t>행렬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 truncated SVD</a:t>
            </a:r>
            <a:r>
              <a:rPr lang="ko-KR" altLang="en-US" sz="1400"/>
              <a:t>는 매개변수 수를 </a:t>
            </a:r>
            <a:r>
              <a:rPr lang="en-US" altLang="ko-KR" sz="1400" err="1"/>
              <a:t>uv</a:t>
            </a:r>
            <a:r>
              <a:rPr lang="ko-KR" altLang="en-US" sz="1400"/>
              <a:t>에서 </a:t>
            </a:r>
            <a:r>
              <a:rPr lang="en-US" altLang="ko-KR" sz="1400"/>
              <a:t>t(u + v)</a:t>
            </a:r>
            <a:r>
              <a:rPr lang="ko-KR" altLang="en-US" sz="1400"/>
              <a:t>로 줄여주며</a:t>
            </a:r>
            <a:r>
              <a:rPr lang="en-US" altLang="ko-KR" sz="1400"/>
              <a:t>, t</a:t>
            </a:r>
            <a:r>
              <a:rPr lang="ko-KR" altLang="en-US" sz="1400"/>
              <a:t>가 </a:t>
            </a:r>
            <a:r>
              <a:rPr lang="en-US" altLang="ko-KR" sz="1400"/>
              <a:t>min(u, v)</a:t>
            </a:r>
            <a:r>
              <a:rPr lang="ko-KR" altLang="en-US" sz="1400"/>
              <a:t>보다 훨씬 작다면 이는 상당한 차이를 만들어냄</a:t>
            </a:r>
            <a:endParaRPr lang="en-US" altLang="ko-KR" sz="1400"/>
          </a:p>
          <a:p>
            <a:r>
              <a:rPr lang="ko-KR" altLang="en-US" sz="1400"/>
              <a:t>네트워크를 압축</a:t>
            </a:r>
            <a:r>
              <a:rPr lang="en-US" altLang="ko-KR" sz="1400"/>
              <a:t>(compress)</a:t>
            </a:r>
            <a:r>
              <a:rPr lang="ko-KR" altLang="en-US" sz="1400"/>
              <a:t>하기 위해</a:t>
            </a:r>
            <a:r>
              <a:rPr lang="en-US" altLang="ko-KR" sz="1400"/>
              <a:t>, W</a:t>
            </a:r>
            <a:r>
              <a:rPr lang="ko-KR" altLang="en-US" sz="1400"/>
              <a:t>에 해당하는 </a:t>
            </a:r>
            <a:r>
              <a:rPr lang="en-US" altLang="ko-KR" sz="1400"/>
              <a:t>single FC layer</a:t>
            </a:r>
            <a:r>
              <a:rPr lang="ko-KR" altLang="en-US" sz="1400"/>
              <a:t>은 중간에 비선형성이 없이 두 개의 </a:t>
            </a:r>
            <a:r>
              <a:rPr lang="en-US" altLang="ko-KR" sz="1400"/>
              <a:t>FC layers</a:t>
            </a:r>
            <a:r>
              <a:rPr lang="ko-KR" altLang="en-US" sz="1400"/>
              <a:t>으로 대체</a:t>
            </a:r>
            <a:endParaRPr lang="en-US" altLang="ko-KR" sz="1400"/>
          </a:p>
          <a:p>
            <a:r>
              <a:rPr lang="ko-KR" altLang="en-US" sz="1400"/>
              <a:t>첫 번째 계층은 가중치 행렬 </a:t>
            </a:r>
            <a:r>
              <a:rPr lang="en-US" altLang="ko-KR" sz="1400"/>
              <a:t>ΣtV^T(</a:t>
            </a:r>
            <a:r>
              <a:rPr lang="ko-KR" altLang="en-US" sz="1400"/>
              <a:t>편향 없음</a:t>
            </a:r>
            <a:r>
              <a:rPr lang="en-US" altLang="ko-KR" sz="1400"/>
              <a:t>)</a:t>
            </a:r>
            <a:r>
              <a:rPr lang="ko-KR" altLang="en-US" sz="1400"/>
              <a:t>을 사용하고</a:t>
            </a:r>
            <a:r>
              <a:rPr lang="en-US" altLang="ko-KR" sz="1400"/>
              <a:t>, </a:t>
            </a:r>
            <a:r>
              <a:rPr lang="ko-KR" altLang="en-US" sz="1400"/>
              <a:t>두 번째 계층은 원래 </a:t>
            </a:r>
            <a:r>
              <a:rPr lang="en-US" altLang="ko-KR" sz="1400"/>
              <a:t>W</a:t>
            </a:r>
            <a:r>
              <a:rPr lang="ko-KR" altLang="en-US" sz="1400"/>
              <a:t>와 연결된 편향을 가진 </a:t>
            </a:r>
            <a:r>
              <a:rPr lang="en-US" altLang="ko-KR" sz="1400"/>
              <a:t>U</a:t>
            </a:r>
            <a:r>
              <a:rPr lang="ko-KR" altLang="en-US" sz="1400"/>
              <a:t>를 사용</a:t>
            </a:r>
            <a:r>
              <a:rPr lang="en-US" altLang="ko-KR" sz="1400"/>
              <a:t>. </a:t>
            </a:r>
            <a:r>
              <a:rPr lang="ko-KR" altLang="en-US" sz="1400"/>
              <a:t>이 간단한 압축 방법은 </a:t>
            </a:r>
            <a:r>
              <a:rPr lang="en-US" altLang="ko-KR" sz="1400"/>
              <a:t>RoI</a:t>
            </a:r>
            <a:r>
              <a:rPr lang="ko-KR" altLang="en-US" sz="1400"/>
              <a:t>의 수가 많을 때 좋은 속도 향상을 제공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49DB06-3C25-B8D1-3954-11C6D18E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3.1. Truncated SVD for faster detection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1DDCD-8A51-E852-B28D-05C597CA0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0" b="35201"/>
          <a:stretch/>
        </p:blipFill>
        <p:spPr>
          <a:xfrm>
            <a:off x="900263" y="2420888"/>
            <a:ext cx="129540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A0BA55-493A-84A4-9D54-39CDC32A2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Three main results support this paper’s contributions</a:t>
            </a:r>
            <a:r>
              <a:rPr lang="ko-KR" altLang="en-US" sz="1200"/>
              <a:t>기여</a:t>
            </a:r>
            <a:r>
              <a:rPr lang="en-US" altLang="ko-KR" sz="180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1. State-of-the-art </a:t>
            </a:r>
            <a:r>
              <a:rPr lang="en-US" altLang="ko-KR" sz="1600"/>
              <a:t>(</a:t>
            </a:r>
            <a:r>
              <a:rPr lang="en-US" altLang="ko-KR" sz="1600" err="1"/>
              <a:t>sota</a:t>
            </a:r>
            <a:r>
              <a:rPr lang="en-US" altLang="ko-KR" sz="1600"/>
              <a:t>, </a:t>
            </a:r>
            <a:r>
              <a:rPr lang="ko-KR" altLang="en-US" sz="1600"/>
              <a:t>현존 최고 수준</a:t>
            </a:r>
            <a:r>
              <a:rPr lang="en-US" altLang="ko-KR" sz="1600"/>
              <a:t>) </a:t>
            </a:r>
            <a:r>
              <a:rPr lang="en-US" altLang="ko-KR" sz="1800" err="1"/>
              <a:t>mAP</a:t>
            </a:r>
            <a:r>
              <a:rPr lang="en-US" altLang="ko-KR" sz="1800"/>
              <a:t> on VOC07, 2010, and 2012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2. Fast training and testing compared to R-CNN, </a:t>
            </a:r>
            <a:r>
              <a:rPr lang="en-US" altLang="ko-KR" sz="1800" err="1"/>
              <a:t>SPPnet</a:t>
            </a:r>
            <a:endParaRPr lang="en-US" altLang="ko-KR" sz="18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3. VGG16</a:t>
            </a:r>
            <a:r>
              <a:rPr lang="ko-KR" altLang="en-US" sz="1800"/>
              <a:t>의 </a:t>
            </a:r>
            <a:r>
              <a:rPr lang="en-US" altLang="ko-KR" sz="1800"/>
              <a:t>conv layer</a:t>
            </a:r>
            <a:r>
              <a:rPr lang="ko-KR" altLang="en-US" sz="1800"/>
              <a:t>를 </a:t>
            </a:r>
            <a:r>
              <a:rPr lang="en-US" altLang="ko-KR" sz="1800"/>
              <a:t>fine-tuning</a:t>
            </a:r>
            <a:r>
              <a:rPr lang="ko-KR" altLang="en-US" sz="1800"/>
              <a:t>시 </a:t>
            </a:r>
            <a:r>
              <a:rPr lang="en-US" altLang="ko-KR" sz="1800" err="1"/>
              <a:t>mAP</a:t>
            </a:r>
            <a:r>
              <a:rPr lang="en-US" altLang="ko-KR" sz="1800"/>
              <a:t> </a:t>
            </a:r>
            <a:r>
              <a:rPr lang="ko-KR" altLang="en-US" sz="1800"/>
              <a:t>상승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0ABB80-6C80-76C2-9663-68171E3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 Main results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8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1A1DB-8419-D463-C3A1-4443C09DF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3</a:t>
            </a:r>
            <a:r>
              <a:rPr lang="ko-KR" altLang="en-US" sz="1600"/>
              <a:t>가지 </a:t>
            </a:r>
            <a:r>
              <a:rPr lang="en-US" altLang="ko-KR" sz="1600"/>
              <a:t>pre-trained </a:t>
            </a:r>
            <a:r>
              <a:rPr lang="ko-KR" altLang="en-US" sz="1600"/>
              <a:t>모델 사용</a:t>
            </a:r>
            <a:endParaRPr lang="en-US" altLang="ko-KR" sz="160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R-CNN</a:t>
            </a:r>
            <a:r>
              <a:rPr lang="ko-KR" altLang="en-US" sz="1600"/>
              <a:t>의 </a:t>
            </a:r>
            <a:r>
              <a:rPr lang="en-US" altLang="ko-KR" sz="1600" err="1"/>
              <a:t>CaffeNet</a:t>
            </a:r>
            <a:r>
              <a:rPr lang="en-US" altLang="ko-KR" sz="1600"/>
              <a:t> (</a:t>
            </a:r>
            <a:r>
              <a:rPr lang="ko-KR" altLang="en-US" sz="1600"/>
              <a:t>본질적으로 </a:t>
            </a:r>
            <a:r>
              <a:rPr lang="en-US" altLang="ko-KR" sz="1600"/>
              <a:t>AlexNet) - S (small)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VGG CNN M 1024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S</a:t>
            </a:r>
            <a:r>
              <a:rPr lang="ko-KR" altLang="en-US" sz="1600"/>
              <a:t>와 같은 깊이를 가지지만 더 넓음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M (medium)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/>
              <a:t>매우 깊은 </a:t>
            </a:r>
            <a:r>
              <a:rPr lang="en-US" altLang="ko-KR" sz="1600"/>
              <a:t>VGG16 - L (large)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single-scale</a:t>
            </a:r>
            <a:r>
              <a:rPr lang="ko-KR" altLang="en-US" sz="1600"/>
              <a:t>로 </a:t>
            </a:r>
            <a:r>
              <a:rPr lang="en-US" altLang="ko-KR" sz="1600"/>
              <a:t>train, test </a:t>
            </a:r>
            <a:r>
              <a:rPr lang="ko-KR" altLang="en-US" sz="1600"/>
              <a:t>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56DF05-F40B-3015-4159-C70FAEA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4.1. Experimental setup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8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3345DB-439F-AAA6-BB2F-8C757BEB7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750122" cy="295232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1400" b="0" i="0" u="none" strike="noStrike">
                <a:effectLst/>
              </a:rPr>
              <a:t>Fast R-CNN</a:t>
            </a:r>
            <a:r>
              <a:rPr lang="ko-KR" altLang="en-US" sz="1400" b="0" i="0" u="none" strike="noStrike">
                <a:effectLst/>
              </a:rPr>
              <a:t>이 </a:t>
            </a:r>
            <a:r>
              <a:rPr lang="en-US" altLang="ko-KR" sz="1400" b="0" i="0" u="none" strike="noStrike">
                <a:effectLst/>
              </a:rPr>
              <a:t>VOC12</a:t>
            </a:r>
            <a:r>
              <a:rPr lang="ko-KR" altLang="en-US" sz="1400" b="0" i="0" u="none" strike="noStrike">
                <a:effectLst/>
              </a:rPr>
              <a:t>에서 </a:t>
            </a:r>
            <a:r>
              <a:rPr lang="en-US" altLang="ko-KR" sz="1400" b="0" i="0" u="none" strike="noStrike">
                <a:effectLst/>
              </a:rPr>
              <a:t>mAP 65.7%(</a:t>
            </a:r>
            <a:r>
              <a:rPr lang="ko-KR" altLang="en-US" sz="1400" b="0" i="0" u="none" strike="noStrike">
                <a:effectLst/>
              </a:rPr>
              <a:t>추가 데이터 사용 시 </a:t>
            </a:r>
            <a:r>
              <a:rPr lang="en-US" altLang="ko-KR" sz="1400" b="0" i="0" u="none" strike="noStrike">
                <a:effectLst/>
              </a:rPr>
              <a:t>68.4%)</a:t>
            </a:r>
            <a:r>
              <a:rPr lang="ko-KR" altLang="en-US" sz="1400" b="0" i="0" u="none" strike="noStrike">
                <a:effectLst/>
              </a:rPr>
              <a:t>로 최고의 결과를 달성</a:t>
            </a:r>
            <a:endParaRPr lang="en-US" altLang="ko-KR" sz="1400" b="0" i="0" u="none" strike="noStrike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400"/>
              <a:t>       </a:t>
            </a:r>
            <a:r>
              <a:rPr lang="en-US" altLang="ko-KR" sz="1400" b="0" i="0" u="none" strike="noStrike">
                <a:effectLst/>
              </a:rPr>
              <a:t>"</a:t>
            </a:r>
            <a:r>
              <a:rPr lang="ko-KR" altLang="en-US" sz="1400" b="0" i="0" u="none" strike="noStrike">
                <a:effectLst/>
              </a:rPr>
              <a:t>느린</a:t>
            </a:r>
            <a:r>
              <a:rPr lang="en-US" altLang="ko-KR" sz="1400" b="0" i="0" u="none" strike="noStrike">
                <a:effectLst/>
              </a:rPr>
              <a:t>" R-CNN </a:t>
            </a:r>
            <a:r>
              <a:rPr lang="ko-KR" altLang="en-US" sz="1400" b="0" i="0" u="none" strike="noStrike">
                <a:effectLst/>
              </a:rPr>
              <a:t>파이프라인을 기반으로 하는 다른 방법들보다 훨씬 빠름</a:t>
            </a:r>
            <a:endParaRPr lang="en-US" altLang="ko-KR" sz="1400" b="0" i="0" u="none" strike="noStrike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u="none" strike="noStrike">
                <a:effectLst/>
              </a:rPr>
              <a:t>VOC10</a:t>
            </a:r>
            <a:r>
              <a:rPr lang="ko-KR" altLang="en-US" sz="1400" b="0" i="0" u="none" strike="noStrike">
                <a:effectLst/>
              </a:rPr>
              <a:t>에서는 </a:t>
            </a:r>
            <a:r>
              <a:rPr lang="en-US" altLang="ko-KR" sz="1400" b="0" i="0" u="none" strike="noStrike">
                <a:effectLst/>
              </a:rPr>
              <a:t>SegDeepM</a:t>
            </a:r>
            <a:r>
              <a:rPr lang="ko-KR" altLang="en-US" sz="1400" b="0" i="0" u="none" strike="noStrike">
                <a:effectLst/>
              </a:rPr>
              <a:t>이 </a:t>
            </a:r>
            <a:r>
              <a:rPr lang="en-US" altLang="ko-KR" sz="1400" b="0" i="0" u="none" strike="noStrike">
                <a:effectLst/>
              </a:rPr>
              <a:t>Fast R-CNN</a:t>
            </a:r>
            <a:r>
              <a:rPr lang="ko-KR" altLang="en-US" sz="1400" b="0" i="0" u="none" strike="noStrike">
                <a:effectLst/>
              </a:rPr>
              <a:t>보다 높은 </a:t>
            </a:r>
            <a:r>
              <a:rPr lang="en-US" altLang="ko-KR" sz="1400" b="0" i="0" u="none" strike="noStrike">
                <a:effectLst/>
              </a:rPr>
              <a:t>mAP</a:t>
            </a:r>
            <a:r>
              <a:rPr lang="ko-KR" altLang="en-US" sz="1400" b="0" i="0" u="none" strike="noStrike">
                <a:effectLst/>
              </a:rPr>
              <a:t>를 달성했지만</a:t>
            </a:r>
            <a:r>
              <a:rPr lang="en-US" altLang="ko-KR" sz="1400" b="0" i="0" u="none" strike="noStrike">
                <a:effectLst/>
              </a:rPr>
              <a:t>,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400" b="0" i="0" u="none" strike="noStrike">
                <a:effectLst/>
              </a:rPr>
              <a:t>       Fast R-CNN</a:t>
            </a:r>
            <a:r>
              <a:rPr lang="ko-KR" altLang="en-US" sz="1400" b="0" i="0" u="none" strike="noStrike">
                <a:effectLst/>
              </a:rPr>
              <a:t>은 </a:t>
            </a:r>
            <a:r>
              <a:rPr lang="en-US" altLang="ko-KR" sz="1400" b="0" i="0" u="none" strike="noStrike">
                <a:effectLst/>
              </a:rPr>
              <a:t>R-CNN </a:t>
            </a:r>
            <a:r>
              <a:rPr lang="ko-KR" altLang="en-US" sz="1400" b="0" i="0" u="none" strike="noStrike">
                <a:effectLst/>
              </a:rPr>
              <a:t>대신 </a:t>
            </a:r>
            <a:r>
              <a:rPr lang="en-US" altLang="ko-KR" sz="1400" b="0" i="0" u="none" strike="noStrike">
                <a:effectLst/>
              </a:rPr>
              <a:t>SegDeepM</a:t>
            </a:r>
            <a:r>
              <a:rPr lang="ko-KR" altLang="en-US" sz="1400" b="0" i="0" u="none" strike="noStrike">
                <a:effectLst/>
              </a:rPr>
              <a:t>에 도입되어 더 나은 결과를 가져올 수 있음</a:t>
            </a:r>
            <a:endParaRPr lang="en-US" altLang="ko-KR" sz="1400" b="0" i="0" u="none" strike="noStrike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400" b="0" i="0" u="none" strike="noStrike">
                <a:effectLst/>
              </a:rPr>
              <a:t>       또한</a:t>
            </a:r>
            <a:r>
              <a:rPr lang="en-US" altLang="ko-KR" sz="1400" b="0" i="0" u="none" strike="noStrike">
                <a:effectLst/>
              </a:rPr>
              <a:t>, </a:t>
            </a:r>
            <a:r>
              <a:rPr lang="ko-KR" altLang="en-US" sz="1400" b="0" i="0" u="none" strike="noStrike">
                <a:effectLst/>
              </a:rPr>
              <a:t>확대된 </a:t>
            </a:r>
            <a:r>
              <a:rPr lang="en-US" altLang="ko-KR" sz="1400" b="0" i="0" u="none" strike="noStrike">
                <a:effectLst/>
              </a:rPr>
              <a:t>07++12 </a:t>
            </a:r>
            <a:r>
              <a:rPr lang="ko-KR" altLang="en-US" sz="1400" b="0" i="0" u="none" strike="noStrike">
                <a:effectLst/>
              </a:rPr>
              <a:t>학습 세트를 사용하면 </a:t>
            </a:r>
            <a:r>
              <a:rPr lang="en-US" altLang="ko-KR" sz="1400" b="0" i="0" u="none" strike="noStrike">
                <a:effectLst/>
              </a:rPr>
              <a:t>Fast R-CNN</a:t>
            </a:r>
            <a:r>
              <a:rPr lang="ko-KR" altLang="en-US" sz="1400" b="0" i="0" u="none" strike="noStrike">
                <a:effectLst/>
              </a:rPr>
              <a:t>의 </a:t>
            </a:r>
            <a:r>
              <a:rPr lang="en-US" altLang="ko-KR" sz="1400" b="0" i="0" u="none" strike="noStrike">
                <a:effectLst/>
              </a:rPr>
              <a:t>mAP</a:t>
            </a:r>
            <a:r>
              <a:rPr lang="ko-KR" altLang="en-US" sz="1400" b="0" i="0" u="none" strike="noStrike">
                <a:effectLst/>
              </a:rPr>
              <a:t>가 </a:t>
            </a:r>
            <a:r>
              <a:rPr lang="en-US" altLang="ko-KR" sz="1400" b="0" i="0" u="none" strike="noStrike">
                <a:effectLst/>
              </a:rPr>
              <a:t>68.8%</a:t>
            </a:r>
            <a:r>
              <a:rPr lang="ko-KR" altLang="en-US" sz="1400" b="0" i="0" u="none" strike="noStrike">
                <a:effectLst/>
              </a:rPr>
              <a:t>로 증가하여 </a:t>
            </a:r>
            <a:r>
              <a:rPr lang="en-US" altLang="ko-KR" sz="1400" b="0" i="0" u="none" strike="noStrike">
                <a:effectLst/>
              </a:rPr>
              <a:t>SegDeepM</a:t>
            </a:r>
            <a:r>
              <a:rPr lang="ko-KR" altLang="en-US" sz="1400" b="0" i="0" u="none" strike="noStrike">
                <a:effectLst/>
              </a:rPr>
              <a:t>을 능가</a:t>
            </a:r>
            <a:endParaRPr lang="en-US" altLang="ko-KR" sz="1400" b="0" i="0" u="none" strike="noStrike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u="none" strike="noStrike">
                <a:effectLst/>
              </a:rPr>
              <a:t>Fast R-CNN</a:t>
            </a:r>
            <a:r>
              <a:rPr lang="ko-KR" altLang="en-US" sz="1400" b="0" i="0" u="none" strike="noStrike">
                <a:effectLst/>
              </a:rPr>
              <a:t>의 높은 효율성과 성능을 잘 보여주는 결과임</a:t>
            </a:r>
            <a:endParaRPr lang="en-US" altLang="ko-KR" sz="1400" b="0" i="0" u="none" strike="noStrike">
              <a:effectLst/>
            </a:endParaRPr>
          </a:p>
          <a:p>
            <a:pPr marL="0" indent="0" algn="l">
              <a:buNone/>
            </a:pPr>
            <a:endParaRPr lang="en-US" altLang="ko-KR" sz="1400">
              <a:latin typeface="Pretendard"/>
            </a:endParaRPr>
          </a:p>
          <a:p>
            <a:pPr marL="0" indent="0" algn="l">
              <a:buNone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4510D7-2B5D-FB30-9F01-00FDF533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4.2. VOC 2010 and 2012 results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4EE1A2-CB0F-9AC8-21D1-6356C280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" y="3303022"/>
            <a:ext cx="90487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B2C2491-87D3-AA87-F0D3-31841CC6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23445"/>
            <a:ext cx="904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1AA4F-E6F4-9975-1440-0AD1D6880B12}"/>
              </a:ext>
            </a:extLst>
          </p:cNvPr>
          <p:cNvSpPr txBox="1"/>
          <p:nvPr/>
        </p:nvSpPr>
        <p:spPr>
          <a:xfrm>
            <a:off x="971600" y="6309320"/>
            <a:ext cx="8319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0" i="0">
                <a:effectLst/>
                <a:latin typeface="+mn-ea"/>
                <a:ea typeface="+mn-ea"/>
              </a:rPr>
              <a:t>표 </a:t>
            </a:r>
            <a:r>
              <a:rPr lang="en-US" altLang="ko-KR" sz="1050" b="0" i="0">
                <a:effectLst/>
                <a:latin typeface="+mn-ea"/>
                <a:ea typeface="+mn-ea"/>
              </a:rPr>
              <a:t>3. VOC 2012 </a:t>
            </a:r>
            <a:r>
              <a:rPr lang="ko-KR" altLang="en-US" sz="1050" b="0" i="0">
                <a:effectLst/>
                <a:latin typeface="+mn-ea"/>
                <a:ea typeface="+mn-ea"/>
              </a:rPr>
              <a:t>테스트 탐지 평균 정밀도</a:t>
            </a:r>
            <a:r>
              <a:rPr lang="en-US" altLang="ko-KR" sz="1050" b="0" i="0">
                <a:effectLst/>
                <a:latin typeface="+mn-ea"/>
                <a:ea typeface="+mn-ea"/>
              </a:rPr>
              <a:t>(%).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BabyLearning</a:t>
            </a:r>
            <a:r>
              <a:rPr lang="ko-KR" altLang="en-US" sz="1050" b="0" i="0">
                <a:effectLst/>
                <a:latin typeface="+mn-ea"/>
                <a:ea typeface="+mn-ea"/>
              </a:rPr>
              <a:t>과 </a:t>
            </a:r>
            <a:r>
              <a:rPr lang="en-US" altLang="ko-KR" sz="1050" b="0" i="0">
                <a:effectLst/>
                <a:latin typeface="+mn-ea"/>
                <a:ea typeface="+mn-ea"/>
              </a:rPr>
              <a:t>NUS_NIN_c2000</a:t>
            </a:r>
            <a:r>
              <a:rPr lang="ko-KR" altLang="en-US" sz="1050" b="0" i="0">
                <a:effectLst/>
                <a:latin typeface="+mn-ea"/>
                <a:ea typeface="+mn-ea"/>
              </a:rPr>
              <a:t>은 </a:t>
            </a:r>
            <a:r>
              <a:rPr lang="en-US" altLang="ko-KR" sz="1050" b="0" i="0">
                <a:effectLst/>
                <a:latin typeface="+mn-ea"/>
                <a:ea typeface="+mn-ea"/>
              </a:rPr>
              <a:t>[17]</a:t>
            </a:r>
            <a:r>
              <a:rPr lang="ko-KR" altLang="en-US" sz="1050" b="0" i="0">
                <a:effectLst/>
                <a:latin typeface="+mn-ea"/>
                <a:ea typeface="+mn-ea"/>
              </a:rPr>
              <a:t>에 기반한 네트워크를 사용</a:t>
            </a:r>
            <a:r>
              <a:rPr lang="en-US" altLang="ko-KR" sz="1050" b="0" i="0">
                <a:effectLst/>
                <a:latin typeface="+mn-ea"/>
                <a:ea typeface="+mn-ea"/>
              </a:rPr>
              <a:t>. </a:t>
            </a:r>
            <a:r>
              <a:rPr lang="ko-KR" altLang="en-US" sz="1050" b="0" i="0">
                <a:effectLst/>
                <a:latin typeface="+mn-ea"/>
                <a:ea typeface="+mn-ea"/>
              </a:rPr>
              <a:t>다른 모든 방법은 </a:t>
            </a:r>
            <a:r>
              <a:rPr lang="en-US" altLang="ko-KR" sz="1050" b="0" i="0">
                <a:effectLst/>
                <a:latin typeface="+mn-ea"/>
                <a:ea typeface="+mn-ea"/>
              </a:rPr>
              <a:t>VGG16</a:t>
            </a:r>
            <a:r>
              <a:rPr lang="ko-KR" altLang="en-US" sz="1050" b="0" i="0">
                <a:effectLst/>
                <a:latin typeface="+mn-ea"/>
                <a:ea typeface="+mn-ea"/>
              </a:rPr>
              <a:t>을 사용</a:t>
            </a:r>
            <a:r>
              <a:rPr lang="en-US" altLang="ko-KR" sz="1050" b="0" i="0">
                <a:effectLst/>
                <a:latin typeface="+mn-ea"/>
                <a:ea typeface="+mn-ea"/>
              </a:rPr>
              <a:t>. </a:t>
            </a:r>
            <a:r>
              <a:rPr lang="ko-KR" altLang="en-US" sz="1050" b="0" i="0">
                <a:effectLst/>
                <a:latin typeface="+mn-ea"/>
                <a:ea typeface="+mn-ea"/>
              </a:rPr>
              <a:t>훈련 세트 키 </a:t>
            </a:r>
            <a:r>
              <a:rPr lang="en-US" altLang="ko-KR" sz="1050" b="0" i="0">
                <a:effectLst/>
                <a:latin typeface="+mn-ea"/>
                <a:ea typeface="+mn-ea"/>
              </a:rPr>
              <a:t>: </a:t>
            </a:r>
            <a:r>
              <a:rPr lang="ko-KR" altLang="en-US" sz="1050" b="0" i="0">
                <a:effectLst/>
                <a:latin typeface="+mn-ea"/>
                <a:ea typeface="+mn-ea"/>
              </a:rPr>
              <a:t>표 </a:t>
            </a:r>
            <a:r>
              <a:rPr lang="en-US" altLang="ko-KR" sz="1050" b="0" i="0">
                <a:effectLst/>
                <a:latin typeface="+mn-ea"/>
                <a:ea typeface="+mn-ea"/>
              </a:rPr>
              <a:t>2 </a:t>
            </a:r>
            <a:r>
              <a:rPr lang="ko-KR" altLang="en-US" sz="1050" b="0" i="0">
                <a:effectLst/>
                <a:latin typeface="+mn-ea"/>
                <a:ea typeface="+mn-ea"/>
              </a:rPr>
              <a:t>참조</a:t>
            </a:r>
            <a:r>
              <a:rPr lang="en-US" altLang="ko-KR" sz="1050" b="0" i="0">
                <a:effectLst/>
                <a:latin typeface="+mn-ea"/>
                <a:ea typeface="+mn-ea"/>
              </a:rPr>
              <a:t>,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Unk</a:t>
            </a:r>
            <a:r>
              <a:rPr lang="en-US" altLang="ko-KR" sz="1050" b="0" i="0">
                <a:effectLst/>
                <a:latin typeface="+mn-ea"/>
                <a:ea typeface="+mn-ea"/>
              </a:rPr>
              <a:t> .: </a:t>
            </a:r>
            <a:r>
              <a:rPr lang="ko-KR" altLang="en-US" sz="1050" b="0" i="0">
                <a:effectLst/>
                <a:latin typeface="+mn-ea"/>
                <a:ea typeface="+mn-ea"/>
              </a:rPr>
              <a:t>알 수 없음</a:t>
            </a:r>
            <a:endParaRPr lang="ko-KR" altLang="en-US" sz="105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4ECD2-AA7D-F64E-31B3-9E7C487EC757}"/>
              </a:ext>
            </a:extLst>
          </p:cNvPr>
          <p:cNvSpPr txBox="1"/>
          <p:nvPr/>
        </p:nvSpPr>
        <p:spPr>
          <a:xfrm>
            <a:off x="0" y="4581128"/>
            <a:ext cx="9144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0" i="0">
                <a:effectLst/>
                <a:latin typeface="+mn-ea"/>
                <a:ea typeface="+mn-ea"/>
              </a:rPr>
              <a:t>표 </a:t>
            </a:r>
            <a:r>
              <a:rPr lang="en-US" altLang="ko-KR" sz="1050" b="0" i="0">
                <a:effectLst/>
                <a:latin typeface="+mn-ea"/>
                <a:ea typeface="+mn-ea"/>
              </a:rPr>
              <a:t>2. VOC 2010 </a:t>
            </a:r>
            <a:r>
              <a:rPr lang="ko-KR" altLang="en-US" sz="1050" b="0" i="0">
                <a:effectLst/>
                <a:latin typeface="+mn-ea"/>
                <a:ea typeface="+mn-ea"/>
              </a:rPr>
              <a:t>테스트 탐지 평균 정밀도 </a:t>
            </a:r>
            <a:r>
              <a:rPr lang="en-US" altLang="ko-KR" sz="1050" b="0" i="0">
                <a:effectLst/>
                <a:latin typeface="+mn-ea"/>
                <a:ea typeface="+mn-ea"/>
              </a:rPr>
              <a:t>(%).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BabyLearning</a:t>
            </a:r>
            <a:r>
              <a:rPr lang="ko-KR" altLang="en-US" sz="1050" b="0" i="0">
                <a:effectLst/>
                <a:latin typeface="+mn-ea"/>
                <a:ea typeface="+mn-ea"/>
              </a:rPr>
              <a:t>은 </a:t>
            </a:r>
            <a:r>
              <a:rPr lang="en-US" altLang="ko-KR" sz="1050" b="0" i="0">
                <a:effectLst/>
                <a:latin typeface="+mn-ea"/>
                <a:ea typeface="+mn-ea"/>
              </a:rPr>
              <a:t>[17]</a:t>
            </a:r>
            <a:r>
              <a:rPr lang="ko-KR" altLang="en-US" sz="1050" b="0" i="0">
                <a:effectLst/>
                <a:latin typeface="+mn-ea"/>
                <a:ea typeface="+mn-ea"/>
              </a:rPr>
              <a:t>에 기반한 네트워크를 사용</a:t>
            </a:r>
            <a:r>
              <a:rPr lang="en-US" altLang="ko-KR" sz="1050" b="0" i="0">
                <a:effectLst/>
                <a:latin typeface="+mn-ea"/>
                <a:ea typeface="+mn-ea"/>
              </a:rPr>
              <a:t>. </a:t>
            </a:r>
            <a:r>
              <a:rPr lang="ko-KR" altLang="en-US" sz="1050" b="0" i="0">
                <a:effectLst/>
                <a:latin typeface="+mn-ea"/>
                <a:ea typeface="+mn-ea"/>
              </a:rPr>
              <a:t>다른 모든 방법은 </a:t>
            </a:r>
            <a:r>
              <a:rPr lang="en-US" altLang="ko-KR" sz="1050" b="0" i="0">
                <a:effectLst/>
                <a:latin typeface="+mn-ea"/>
                <a:ea typeface="+mn-ea"/>
              </a:rPr>
              <a:t>VGG16</a:t>
            </a:r>
            <a:r>
              <a:rPr lang="ko-KR" altLang="en-US" sz="1050" b="0" i="0">
                <a:effectLst/>
                <a:latin typeface="+mn-ea"/>
                <a:ea typeface="+mn-ea"/>
              </a:rPr>
              <a:t>을 사용</a:t>
            </a:r>
            <a:r>
              <a:rPr lang="en-US" altLang="ko-KR" sz="1050" b="0" i="0">
                <a:effectLst/>
                <a:latin typeface="+mn-ea"/>
                <a:ea typeface="+mn-ea"/>
              </a:rPr>
              <a:t>. </a:t>
            </a:r>
            <a:r>
              <a:rPr lang="ko-KR" altLang="en-US" sz="1050" b="0" i="0">
                <a:effectLst/>
                <a:latin typeface="+mn-ea"/>
                <a:ea typeface="+mn-ea"/>
              </a:rPr>
              <a:t>훈련 세트 키 </a:t>
            </a:r>
            <a:r>
              <a:rPr lang="en-US" altLang="ko-KR" sz="1050" b="0" i="0">
                <a:effectLst/>
                <a:latin typeface="+mn-ea"/>
                <a:ea typeface="+mn-ea"/>
              </a:rPr>
              <a:t>: 12 : VOC12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trainval</a:t>
            </a:r>
            <a:r>
              <a:rPr lang="en-US" altLang="ko-KR" sz="1050" b="0" i="0">
                <a:effectLst/>
                <a:latin typeface="+mn-ea"/>
                <a:ea typeface="+mn-ea"/>
              </a:rPr>
              <a:t>, Prop.: </a:t>
            </a:r>
            <a:r>
              <a:rPr lang="ko-KR" altLang="en-US" sz="1050" b="0" i="0">
                <a:effectLst/>
                <a:latin typeface="+mn-ea"/>
                <a:ea typeface="+mn-ea"/>
              </a:rPr>
              <a:t>독점 데이터 세트</a:t>
            </a:r>
            <a:r>
              <a:rPr lang="en-US" altLang="ko-KR" sz="1050" b="0" i="0">
                <a:effectLst/>
                <a:latin typeface="+mn-ea"/>
                <a:ea typeface="+mn-ea"/>
              </a:rPr>
              <a:t>, 12+seg: </a:t>
            </a:r>
            <a:r>
              <a:rPr lang="ko-KR" altLang="en-US" sz="1050" b="0" i="0">
                <a:effectLst/>
                <a:latin typeface="+mn-ea"/>
                <a:ea typeface="+mn-ea"/>
              </a:rPr>
              <a:t>분할 주석이 있는 </a:t>
            </a:r>
            <a:r>
              <a:rPr lang="en-US" altLang="ko-KR" sz="1050" b="0" i="0">
                <a:effectLst/>
                <a:latin typeface="+mn-ea"/>
                <a:ea typeface="+mn-ea"/>
              </a:rPr>
              <a:t>12, 07++12: VOC07 </a:t>
            </a:r>
            <a:r>
              <a:rPr lang="ko-KR" altLang="en-US" sz="1050" b="0" i="0">
                <a:effectLst/>
                <a:latin typeface="+mn-ea"/>
                <a:ea typeface="+mn-ea"/>
              </a:rPr>
              <a:t>결합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trainval</a:t>
            </a:r>
            <a:r>
              <a:rPr lang="en-US" altLang="ko-KR" sz="1050" b="0" i="0">
                <a:effectLst/>
                <a:latin typeface="+mn-ea"/>
                <a:ea typeface="+mn-ea"/>
              </a:rPr>
              <a:t>, VOC07 </a:t>
            </a:r>
            <a:r>
              <a:rPr lang="ko-KR" altLang="en-US" sz="1050" b="0" i="0">
                <a:effectLst/>
                <a:latin typeface="+mn-ea"/>
                <a:ea typeface="+mn-ea"/>
              </a:rPr>
              <a:t>테스트 및 </a:t>
            </a:r>
            <a:r>
              <a:rPr lang="en-US" altLang="ko-KR" sz="1050" b="0" i="0">
                <a:effectLst/>
                <a:latin typeface="+mn-ea"/>
                <a:ea typeface="+mn-ea"/>
              </a:rPr>
              <a:t>VOC12 </a:t>
            </a:r>
            <a:r>
              <a:rPr lang="en-US" altLang="ko-KR" sz="1050" b="0" i="0" err="1">
                <a:effectLst/>
                <a:latin typeface="+mn-ea"/>
                <a:ea typeface="+mn-ea"/>
              </a:rPr>
              <a:t>trainval</a:t>
            </a:r>
            <a:r>
              <a:rPr lang="en-US" altLang="ko-KR" sz="1050" b="0" i="0">
                <a:effectLst/>
                <a:latin typeface="+mn-ea"/>
                <a:ea typeface="+mn-ea"/>
              </a:rPr>
              <a:t>.</a:t>
            </a:r>
            <a:endParaRPr lang="ko-KR" altLang="en-US" sz="105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089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498EEE-DA23-8014-2700-D0F6FB35A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/>
              <a:t>VOC07</a:t>
            </a:r>
            <a:r>
              <a:rPr lang="ko-KR" altLang="en-US" sz="1400"/>
              <a:t>에서는 </a:t>
            </a:r>
            <a:r>
              <a:rPr lang="en-US" altLang="ko-KR" sz="1400"/>
              <a:t>Fast R-CNN</a:t>
            </a:r>
            <a:r>
              <a:rPr lang="ko-KR" altLang="en-US" sz="1400"/>
              <a:t>을 </a:t>
            </a:r>
            <a:r>
              <a:rPr lang="en-US" altLang="ko-KR" sz="1400"/>
              <a:t>R-CNN </a:t>
            </a:r>
            <a:r>
              <a:rPr lang="ko-KR" altLang="en-US" sz="1400"/>
              <a:t>및 </a:t>
            </a:r>
            <a:r>
              <a:rPr lang="en-US" altLang="ko-KR" sz="1400" err="1"/>
              <a:t>SPPnet</a:t>
            </a:r>
            <a:r>
              <a:rPr lang="ko-KR" altLang="en-US" sz="1400"/>
              <a:t>과 비교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모든 방법은 동일한 </a:t>
            </a:r>
            <a:r>
              <a:rPr lang="en-US" altLang="ko-KR" sz="1400"/>
              <a:t>pre-trained</a:t>
            </a:r>
            <a:r>
              <a:rPr lang="ko-KR" altLang="en-US" sz="1400"/>
              <a:t> </a:t>
            </a:r>
            <a:r>
              <a:rPr lang="en-US" altLang="ko-KR" sz="1400"/>
              <a:t>VGG16 </a:t>
            </a:r>
            <a:r>
              <a:rPr lang="ko-KR" altLang="en-US" sz="1400"/>
              <a:t>네트워크에서 시작하며 </a:t>
            </a:r>
            <a:r>
              <a:rPr lang="en-US" altLang="ko-KR" sz="1400"/>
              <a:t>bounding-box regression</a:t>
            </a:r>
            <a:r>
              <a:rPr lang="ko-KR" altLang="en-US" sz="1400"/>
              <a:t>을 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200"/>
              <a:t>(VGG16 </a:t>
            </a:r>
            <a:r>
              <a:rPr lang="en-US" altLang="ko-KR" sz="1200" err="1"/>
              <a:t>SPPnet</a:t>
            </a:r>
            <a:r>
              <a:rPr lang="en-US" altLang="ko-KR" sz="1200"/>
              <a:t> </a:t>
            </a:r>
            <a:r>
              <a:rPr lang="ko-KR" altLang="en-US" sz="1200"/>
              <a:t>결과는 </a:t>
            </a:r>
            <a:r>
              <a:rPr lang="en-US" altLang="ko-KR" sz="1200"/>
              <a:t>[11]</a:t>
            </a:r>
            <a:r>
              <a:rPr lang="ko-KR" altLang="en-US" sz="1200"/>
              <a:t>의 저자에 의해 계산됨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[11] K. He, X. Zhang, S. Ren, and J. Sun. Spatial pyramid pooling in deep convolutional networks for visual recognition. In ECCV, 2014.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400" err="1"/>
              <a:t>SPPnet</a:t>
            </a:r>
            <a:r>
              <a:rPr lang="ko-KR" altLang="en-US" sz="1400"/>
              <a:t>은 훈련 및 테스트 중에 </a:t>
            </a:r>
            <a:r>
              <a:rPr lang="en-US" altLang="ko-KR" sz="1400"/>
              <a:t>5</a:t>
            </a:r>
            <a:r>
              <a:rPr lang="ko-KR" altLang="en-US" sz="1400"/>
              <a:t>가지 척도를 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Fast R-CNN</a:t>
            </a:r>
            <a:r>
              <a:rPr lang="ko-KR" altLang="en-US" sz="1400"/>
              <a:t>이 </a:t>
            </a:r>
            <a:r>
              <a:rPr lang="en-US" altLang="ko-KR" sz="1400"/>
              <a:t>conv </a:t>
            </a:r>
            <a:r>
              <a:rPr lang="ko-KR" altLang="en-US" sz="1400"/>
              <a:t>레이어를 미세 조정하면 </a:t>
            </a:r>
            <a:r>
              <a:rPr lang="en-US" altLang="ko-KR" sz="1400"/>
              <a:t>mAP</a:t>
            </a:r>
            <a:r>
              <a:rPr lang="ko-KR" altLang="en-US" sz="1400"/>
              <a:t>가 크게 향상된다는 것을 확인함 </a:t>
            </a:r>
            <a:r>
              <a:rPr lang="en-US" altLang="ko-KR" sz="1200"/>
              <a:t>(63.1%</a:t>
            </a:r>
            <a:r>
              <a:rPr lang="ko-KR" altLang="en-US" sz="1200"/>
              <a:t>에서 </a:t>
            </a:r>
            <a:r>
              <a:rPr lang="en-US" altLang="ko-KR" sz="1200"/>
              <a:t>66.9%</a:t>
            </a:r>
            <a:r>
              <a:rPr lang="ko-KR" altLang="en-US" sz="1200"/>
              <a:t>로</a:t>
            </a:r>
            <a:r>
              <a:rPr lang="en-US" altLang="ko-KR" sz="1200"/>
              <a:t>) (</a:t>
            </a:r>
            <a:r>
              <a:rPr lang="ko-KR" altLang="en-US" sz="1200"/>
              <a:t>반면 </a:t>
            </a:r>
            <a:r>
              <a:rPr lang="en-US" altLang="ko-KR" sz="1200"/>
              <a:t>R-CNN</a:t>
            </a:r>
            <a:r>
              <a:rPr lang="ko-KR" altLang="en-US" sz="1200"/>
              <a:t>은 </a:t>
            </a:r>
            <a:r>
              <a:rPr lang="en-US" altLang="ko-KR" sz="1200"/>
              <a:t>66.0%</a:t>
            </a:r>
            <a:r>
              <a:rPr lang="ko-KR" altLang="en-US" sz="1200"/>
              <a:t>의 </a:t>
            </a:r>
            <a:r>
              <a:rPr lang="en-US" altLang="ko-KR" sz="1200" err="1"/>
              <a:t>mAP</a:t>
            </a:r>
            <a:r>
              <a:rPr lang="ko-KR" altLang="en-US" sz="1200"/>
              <a:t>를 달성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사소한 점으로</a:t>
            </a:r>
            <a:r>
              <a:rPr lang="en-US" altLang="ko-KR" sz="1400"/>
              <a:t>(</a:t>
            </a:r>
            <a:r>
              <a:rPr lang="en-US" altLang="ko-KR" sz="1000"/>
              <a:t>As a minor point</a:t>
            </a:r>
            <a:r>
              <a:rPr lang="en-US" altLang="ko-KR" sz="1400"/>
              <a:t>), </a:t>
            </a:r>
            <a:r>
              <a:rPr lang="en-US" altLang="ko-KR" sz="1400" err="1"/>
              <a:t>SPPnet</a:t>
            </a:r>
            <a:r>
              <a:rPr lang="ko-KR" altLang="en-US" sz="1400"/>
              <a:t>은 </a:t>
            </a:r>
            <a:r>
              <a:rPr lang="en-US" altLang="ko-KR" sz="1400"/>
              <a:t>PASCAL</a:t>
            </a:r>
            <a:r>
              <a:rPr lang="ko-KR" altLang="en-US" sz="1400"/>
              <a:t>에서 </a:t>
            </a:r>
            <a:r>
              <a:rPr lang="en-US" altLang="ko-KR" sz="1400"/>
              <a:t>"</a:t>
            </a:r>
            <a:r>
              <a:rPr lang="ko-KR" altLang="en-US" sz="1400"/>
              <a:t>어려움</a:t>
            </a:r>
            <a:r>
              <a:rPr lang="en-US" altLang="ko-KR" sz="1400"/>
              <a:t>"</a:t>
            </a:r>
            <a:r>
              <a:rPr lang="ko-KR" altLang="en-US" sz="1400"/>
              <a:t>으로 표시된 예제 없이 훈련됨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사례를 제거하면 </a:t>
            </a:r>
            <a:r>
              <a:rPr lang="en-US" altLang="ko-KR" sz="1400"/>
              <a:t>Fast R-CNN </a:t>
            </a:r>
            <a:r>
              <a:rPr lang="en-US" altLang="ko-KR" sz="1400" err="1"/>
              <a:t>mAP</a:t>
            </a:r>
            <a:r>
              <a:rPr lang="ko-KR" altLang="en-US" sz="1400"/>
              <a:t>가 </a:t>
            </a:r>
            <a:r>
              <a:rPr lang="en-US" altLang="ko-KR" sz="1400"/>
              <a:t>68.1%</a:t>
            </a:r>
            <a:r>
              <a:rPr lang="ko-KR" altLang="en-US" sz="1400"/>
              <a:t>로 향상됨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다른 모든 실험은 </a:t>
            </a:r>
            <a:r>
              <a:rPr lang="en-US" altLang="ko-KR" sz="1400"/>
              <a:t>"</a:t>
            </a:r>
            <a:r>
              <a:rPr lang="ko-KR" altLang="en-US" sz="1400"/>
              <a:t>어려운</a:t>
            </a:r>
            <a:r>
              <a:rPr lang="en-US" altLang="ko-KR" sz="1400"/>
              <a:t>" </a:t>
            </a:r>
            <a:r>
              <a:rPr lang="ko-KR" altLang="en-US" sz="1400"/>
              <a:t>사례를 포함하여 진행됨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511CA-D74D-D3D7-3DFA-7363349E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4.3. VOC 2007 results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3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6B1E1E-48F1-5BE7-D317-E31179C4D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831" y="980728"/>
            <a:ext cx="8429625" cy="4643438"/>
          </a:xfrm>
        </p:spPr>
        <p:txBody>
          <a:bodyPr/>
          <a:lstStyle/>
          <a:p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R-CNN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은 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'Regions with Convolutional Neural Networks features'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의 약자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r>
              <a:rPr lang="ko-KR" altLang="en-US" sz="1400" b="1" i="0">
                <a:solidFill>
                  <a:srgbClr val="212529"/>
                </a:solidFill>
                <a:effectLst/>
                <a:latin typeface="+mn-ea"/>
              </a:rPr>
              <a:t>설정한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Region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을 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CNN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+mn-ea"/>
              </a:rPr>
              <a:t>의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feature(</a:t>
            </a:r>
            <a:r>
              <a:rPr lang="ko-KR" altLang="en-US" sz="1400" b="1" i="0" err="1">
                <a:solidFill>
                  <a:srgbClr val="212529"/>
                </a:solidFill>
                <a:effectLst/>
                <a:latin typeface="+mn-ea"/>
              </a:rPr>
              <a:t>입력값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)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+mn-ea"/>
              </a:rPr>
              <a:t>로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 활용하여 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+mn-ea"/>
              </a:rPr>
              <a:t>Object Detection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을 수행하는 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+mn-ea"/>
              </a:rPr>
              <a:t>신경망</a:t>
            </a:r>
            <a:endParaRPr lang="en-US" altLang="ko-KR" sz="1400" b="1" i="0">
              <a:solidFill>
                <a:srgbClr val="212529"/>
              </a:solidFill>
              <a:effectLst/>
              <a:latin typeface="+mn-ea"/>
            </a:endParaRPr>
          </a:p>
          <a:p>
            <a:endParaRPr lang="en-US" altLang="ko-KR" sz="1400" b="1">
              <a:solidFill>
                <a:srgbClr val="212529"/>
              </a:solidFill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100">
              <a:latin typeface="+mn-ea"/>
            </a:endParaRP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기본적인 구조는 </a:t>
            </a:r>
            <a:r>
              <a:rPr lang="en-US" altLang="ko-KR" sz="1400">
                <a:latin typeface="+mn-ea"/>
              </a:rPr>
              <a:t>2-stage Detector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 전체 </a:t>
            </a:r>
            <a:r>
              <a:rPr lang="en-US" altLang="ko-KR" sz="1400">
                <a:latin typeface="+mn-ea"/>
              </a:rPr>
              <a:t>task</a:t>
            </a:r>
            <a:r>
              <a:rPr lang="ko-KR" altLang="en-US" sz="1400">
                <a:latin typeface="+mn-ea"/>
              </a:rPr>
              <a:t>를 두 단계로 나눌 수 있음 </a:t>
            </a:r>
            <a:r>
              <a:rPr lang="en-US" altLang="ko-KR" sz="1400">
                <a:latin typeface="+mn-ea"/>
              </a:rPr>
              <a:t>: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물체의 위치를 찾는 </a:t>
            </a:r>
            <a:r>
              <a:rPr lang="en-US" altLang="ko-KR" sz="1400">
                <a:latin typeface="+mn-ea"/>
              </a:rPr>
              <a:t>Region Proposal,</a:t>
            </a:r>
            <a:r>
              <a:rPr lang="ko-KR" altLang="en-US" sz="1400">
                <a:latin typeface="+mn-ea"/>
              </a:rPr>
              <a:t> 물체를 분류하는 </a:t>
            </a:r>
            <a:r>
              <a:rPr lang="en-US" altLang="ko-KR" sz="1400">
                <a:latin typeface="+mn-ea"/>
              </a:rPr>
              <a:t>Region Classification </a:t>
            </a: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이 두 가지 </a:t>
            </a:r>
            <a:r>
              <a:rPr lang="en-US" altLang="ko-KR" sz="1400">
                <a:latin typeface="+mn-ea"/>
              </a:rPr>
              <a:t>task</a:t>
            </a:r>
            <a:r>
              <a:rPr lang="ko-KR" altLang="en-US" sz="1400">
                <a:latin typeface="+mn-ea"/>
              </a:rPr>
              <a:t>를 처리하기 위해 수행되는 </a:t>
            </a:r>
            <a:r>
              <a:rPr lang="en-US" altLang="ko-KR" sz="1400">
                <a:latin typeface="+mn-ea"/>
              </a:rPr>
              <a:t>R-CNN</a:t>
            </a:r>
            <a:r>
              <a:rPr lang="ko-KR" altLang="en-US" sz="1400">
                <a:latin typeface="+mn-ea"/>
              </a:rPr>
              <a:t>의 구조 </a:t>
            </a:r>
            <a:r>
              <a:rPr lang="en-US" altLang="ko-KR" sz="1400">
                <a:latin typeface="+mn-ea"/>
              </a:rPr>
              <a:t>:</a:t>
            </a:r>
            <a:endParaRPr lang="ko-KR" altLang="en-US" sz="14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3B420B-AE34-2B8B-2102-28A37EE4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12529"/>
                </a:solidFill>
                <a:effectLst/>
                <a:latin typeface="PT Serif" panose="020A0603040505020204" pitchFamily="18" charset="0"/>
                <a:ea typeface="+mn-ea"/>
                <a:cs typeface="Aldhabi" panose="020F0502020204030204" pitchFamily="2" charset="-78"/>
              </a:rPr>
              <a:t>R-CNN</a:t>
            </a:r>
            <a:br>
              <a:rPr lang="ko-KR" altLang="en-US" i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334D6-13E1-1353-5D23-DE7758E7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2406"/>
            <a:ext cx="5400600" cy="1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31E7E3-E63F-44A9-D989-8DD1FA1E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84220"/>
            <a:ext cx="3779912" cy="24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5D8E9-5CB3-5E3A-BF1A-3F722AD5F852}"/>
              </a:ext>
            </a:extLst>
          </p:cNvPr>
          <p:cNvSpPr txBox="1"/>
          <p:nvPr/>
        </p:nvSpPr>
        <p:spPr>
          <a:xfrm>
            <a:off x="3957420" y="4216570"/>
            <a:ext cx="5079075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1. </a:t>
            </a:r>
            <a:r>
              <a:rPr lang="ko-KR" altLang="en-US" sz="1400">
                <a:latin typeface="+mn-ea"/>
                <a:ea typeface="+mn-ea"/>
              </a:rPr>
              <a:t>이미지에 있는 데이터와 레이블을 투입한 후 카테고리에 무관하게 물체의 영역을 찾는 </a:t>
            </a:r>
            <a:r>
              <a:rPr lang="en-US" altLang="ko-KR" sz="1400">
                <a:latin typeface="+mn-ea"/>
                <a:ea typeface="+mn-ea"/>
              </a:rPr>
              <a:t>Region Proposal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2. proposal </a:t>
            </a:r>
            <a:r>
              <a:rPr lang="ko-KR" altLang="en-US" sz="1400">
                <a:latin typeface="+mn-ea"/>
                <a:ea typeface="+mn-ea"/>
              </a:rPr>
              <a:t>된 영역으로부터 고정된 크기의 </a:t>
            </a:r>
            <a:r>
              <a:rPr lang="en-US" altLang="ko-KR" sz="1400">
                <a:latin typeface="+mn-ea"/>
                <a:ea typeface="+mn-ea"/>
              </a:rPr>
              <a:t>Feature Vector</a:t>
            </a:r>
            <a:r>
              <a:rPr lang="ko-KR" altLang="en-US" sz="1400">
                <a:latin typeface="+mn-ea"/>
                <a:ea typeface="+mn-ea"/>
              </a:rPr>
              <a:t>를 </a:t>
            </a:r>
            <a:r>
              <a:rPr lang="en-US" altLang="ko-KR" sz="1400">
                <a:latin typeface="+mn-ea"/>
                <a:ea typeface="+mn-ea"/>
              </a:rPr>
              <a:t>warping/crop</a:t>
            </a:r>
            <a:r>
              <a:rPr lang="ko-KR" altLang="en-US" sz="1400">
                <a:latin typeface="+mn-ea"/>
                <a:ea typeface="+mn-ea"/>
              </a:rPr>
              <a:t>하여 </a:t>
            </a:r>
            <a:r>
              <a:rPr lang="en-US" altLang="ko-KR" sz="1400">
                <a:latin typeface="+mn-ea"/>
                <a:ea typeface="+mn-ea"/>
              </a:rPr>
              <a:t>CNN</a:t>
            </a:r>
            <a:r>
              <a:rPr lang="ko-KR" altLang="en-US" sz="1400">
                <a:latin typeface="+mn-ea"/>
                <a:ea typeface="+mn-ea"/>
              </a:rPr>
              <a:t>의 </a:t>
            </a:r>
            <a:r>
              <a:rPr lang="en-US" altLang="ko-KR" sz="1400">
                <a:latin typeface="+mn-ea"/>
                <a:ea typeface="+mn-ea"/>
              </a:rPr>
              <a:t>input</a:t>
            </a:r>
            <a:r>
              <a:rPr lang="ko-KR" altLang="en-US" sz="1400">
                <a:latin typeface="+mn-ea"/>
                <a:ea typeface="+mn-ea"/>
              </a:rPr>
              <a:t>으로 사용</a:t>
            </a:r>
            <a:r>
              <a:rPr lang="en-US"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여기서 </a:t>
            </a:r>
            <a:r>
              <a:rPr lang="en-US" altLang="ko-KR" sz="1400">
                <a:latin typeface="+mn-ea"/>
                <a:ea typeface="+mn-ea"/>
              </a:rPr>
              <a:t>CNN</a:t>
            </a:r>
            <a:r>
              <a:rPr lang="ko-KR" altLang="en-US" sz="1400">
                <a:latin typeface="+mn-ea"/>
                <a:ea typeface="+mn-ea"/>
              </a:rPr>
              <a:t>은  </a:t>
            </a:r>
            <a:r>
              <a:rPr lang="en-US" altLang="ko-KR" sz="1400">
                <a:latin typeface="+mn-ea"/>
                <a:ea typeface="+mn-ea"/>
              </a:rPr>
              <a:t>ImageNet</a:t>
            </a:r>
            <a:r>
              <a:rPr lang="ko-KR" altLang="en-US" sz="1400">
                <a:latin typeface="+mn-ea"/>
                <a:ea typeface="+mn-ea"/>
              </a:rPr>
              <a:t>을 활용한 사전훈련된 네트워크를 사용</a:t>
            </a:r>
            <a:endParaRPr lang="en-US" altLang="ko-KR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3. CNN</a:t>
            </a:r>
            <a:r>
              <a:rPr lang="ko-KR" altLang="en-US" sz="1400">
                <a:latin typeface="+mn-ea"/>
                <a:ea typeface="+mn-ea"/>
              </a:rPr>
              <a:t>을 통해 나온 </a:t>
            </a:r>
            <a:r>
              <a:rPr lang="en-US" altLang="ko-KR" sz="1400">
                <a:latin typeface="+mn-ea"/>
                <a:ea typeface="+mn-ea"/>
              </a:rPr>
              <a:t>feature map</a:t>
            </a:r>
            <a:r>
              <a:rPr lang="ko-KR" altLang="en-US" sz="1400">
                <a:latin typeface="+mn-ea"/>
                <a:ea typeface="+mn-ea"/>
              </a:rPr>
              <a:t>을 활용하여 선형 지도학습 모델인 </a:t>
            </a:r>
            <a:r>
              <a:rPr lang="en-US" altLang="ko-KR" sz="1400">
                <a:latin typeface="+mn-ea"/>
                <a:ea typeface="+mn-ea"/>
              </a:rPr>
              <a:t>SVM(Support Vector Machine)</a:t>
            </a:r>
            <a:r>
              <a:rPr lang="ko-KR" altLang="en-US" sz="1400">
                <a:latin typeface="+mn-ea"/>
                <a:ea typeface="+mn-ea"/>
              </a:rPr>
              <a:t>을 통한 분류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ea typeface="+mn-ea"/>
              </a:rPr>
              <a:t>4. Regressor</a:t>
            </a:r>
            <a:r>
              <a:rPr lang="ko-KR" altLang="en-US" sz="1400">
                <a:latin typeface="+mn-ea"/>
                <a:ea typeface="+mn-ea"/>
              </a:rPr>
              <a:t>를 통한 </a:t>
            </a:r>
            <a:r>
              <a:rPr lang="en-US" altLang="ko-KR" sz="1400">
                <a:latin typeface="+mn-ea"/>
                <a:ea typeface="+mn-ea"/>
              </a:rPr>
              <a:t>bounding box regression</a:t>
            </a:r>
            <a:r>
              <a:rPr lang="ko-KR" altLang="en-US" sz="1400">
                <a:latin typeface="+mn-ea"/>
                <a:ea typeface="+mn-ea"/>
              </a:rPr>
              <a:t>을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FD0DD-EE08-5EF5-BE22-2354919FB09C}"/>
              </a:ext>
            </a:extLst>
          </p:cNvPr>
          <p:cNvSpPr txBox="1"/>
          <p:nvPr/>
        </p:nvSpPr>
        <p:spPr>
          <a:xfrm>
            <a:off x="6496957" y="2348880"/>
            <a:ext cx="271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CNN</a:t>
            </a:r>
            <a:r>
              <a:rPr lang="ko-KR" altLang="en-US" sz="1200">
                <a:latin typeface="+mn-ea"/>
                <a:ea typeface="+mn-ea"/>
              </a:rPr>
              <a:t>을 어떻게 활용할것인지 </a:t>
            </a:r>
            <a:endParaRPr lang="en-US" altLang="ko-KR" sz="1200">
              <a:latin typeface="+mn-ea"/>
              <a:ea typeface="+mn-ea"/>
            </a:endParaRPr>
          </a:p>
          <a:p>
            <a:r>
              <a:rPr lang="ko-KR" altLang="en-US" sz="1200">
                <a:latin typeface="+mn-ea"/>
                <a:ea typeface="+mn-ea"/>
              </a:rPr>
              <a:t>연구되는 상황</a:t>
            </a:r>
            <a:endParaRPr lang="en-US" altLang="ko-KR" sz="1200">
              <a:latin typeface="+mn-ea"/>
              <a:ea typeface="+mn-ea"/>
            </a:endParaRPr>
          </a:p>
          <a:p>
            <a:endParaRPr lang="en-US" altLang="ko-KR" sz="1200">
              <a:latin typeface="+mn-ea"/>
              <a:ea typeface="+mn-ea"/>
            </a:endParaRPr>
          </a:p>
          <a:p>
            <a:r>
              <a:rPr lang="ko-KR" altLang="en-US" sz="1200">
                <a:latin typeface="+mn-ea"/>
                <a:ea typeface="+mn-ea"/>
              </a:rPr>
              <a:t>문제들을 어떻게 해결하였는지 집중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CC0D1-D90C-25A9-CE4E-DF9746377548}"/>
              </a:ext>
            </a:extLst>
          </p:cNvPr>
          <p:cNvSpPr txBox="1"/>
          <p:nvPr/>
        </p:nvSpPr>
        <p:spPr>
          <a:xfrm>
            <a:off x="6084168" y="5445224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+mn-ea"/>
                <a:ea typeface="+mn-ea"/>
              </a:rPr>
              <a:t>CNN</a:t>
            </a:r>
            <a:r>
              <a:rPr lang="ko-KR" altLang="en-US" sz="900" b="1">
                <a:latin typeface="+mn-ea"/>
                <a:ea typeface="+mn-ea"/>
              </a:rPr>
              <a:t>은 여기까지만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B0E84-014C-31FB-9DEA-5690CA813239}"/>
              </a:ext>
            </a:extLst>
          </p:cNvPr>
          <p:cNvSpPr txBox="1"/>
          <p:nvPr/>
        </p:nvSpPr>
        <p:spPr>
          <a:xfrm>
            <a:off x="4600284" y="6417602"/>
            <a:ext cx="18966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latin typeface="+mn-ea"/>
                <a:ea typeface="+mn-ea"/>
              </a:rPr>
              <a:t>이 당시 </a:t>
            </a:r>
            <a:r>
              <a:rPr lang="en-US" altLang="ko-KR" sz="900" b="1">
                <a:latin typeface="+mn-ea"/>
                <a:ea typeface="+mn-ea"/>
              </a:rPr>
              <a:t>SVM</a:t>
            </a:r>
            <a:r>
              <a:rPr lang="ko-KR" altLang="en-US" sz="900" b="1">
                <a:latin typeface="+mn-ea"/>
                <a:ea typeface="+mn-ea"/>
              </a:rPr>
              <a:t>이 더 성능이 좋았음</a:t>
            </a:r>
          </a:p>
        </p:txBody>
      </p:sp>
    </p:spTree>
    <p:extLst>
      <p:ext uri="{BB962C8B-B14F-4D97-AF65-F5344CB8AC3E}">
        <p14:creationId xmlns:p14="http://schemas.microsoft.com/office/powerpoint/2010/main" val="2039936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F31158-A971-FBDE-B177-0C1D5BA6A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8" y="3645025"/>
            <a:ext cx="8429625" cy="228428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400" b="1" i="0">
                <a:solidFill>
                  <a:srgbClr val="333333"/>
                </a:solidFill>
                <a:effectLst/>
                <a:latin typeface="+mn-ea"/>
              </a:rPr>
              <a:t>빠른 학습 및 테스트 시간</a:t>
            </a:r>
            <a:br>
              <a:rPr lang="ko-KR" altLang="en-US" sz="1400">
                <a:latin typeface="+mn-ea"/>
              </a:rPr>
            </a:b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표 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4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는 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Fast RCNN, R-CNN 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및 </a:t>
            </a:r>
            <a:r>
              <a:rPr lang="en-US" altLang="ko-KR" sz="1400" i="0" err="1">
                <a:solidFill>
                  <a:srgbClr val="333333"/>
                </a:solidFill>
                <a:effectLst/>
                <a:latin typeface="+mn-ea"/>
              </a:rPr>
              <a:t>SPPnet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 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간의 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VOC07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에 대한 훈련 시간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테스트 속도 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이미지 당 초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) 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및 </a:t>
            </a:r>
            <a:r>
              <a:rPr lang="en-US" altLang="ko-KR" sz="1400" i="0" err="1">
                <a:solidFill>
                  <a:srgbClr val="333333"/>
                </a:solidFill>
                <a:effectLst/>
                <a:latin typeface="+mn-ea"/>
              </a:rPr>
              <a:t>mAP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를 비교</a:t>
            </a:r>
            <a:br>
              <a:rPr lang="ko-KR" altLang="en-US" sz="1400">
                <a:latin typeface="+mn-ea"/>
              </a:rPr>
            </a:b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R-CNN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보다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VGG16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을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146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 (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Truncated SVD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없이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) /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213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 (with Truncated SVD)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 빠르게 이미지를 처리</a:t>
            </a:r>
            <a:br>
              <a:rPr lang="ko-KR" altLang="en-US" sz="1400">
                <a:latin typeface="+mn-ea"/>
              </a:rPr>
            </a:b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훈련 시간이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84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시간에서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9.5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시간으로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9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 단축</a:t>
            </a:r>
            <a:br>
              <a:rPr lang="ko-KR" altLang="en-US" sz="1400">
                <a:latin typeface="+mn-ea"/>
              </a:rPr>
            </a:br>
            <a:r>
              <a:rPr lang="en-US" altLang="ko-KR" sz="1400" i="0" err="1">
                <a:solidFill>
                  <a:srgbClr val="333333"/>
                </a:solidFill>
                <a:effectLst/>
                <a:latin typeface="+mn-ea"/>
              </a:rPr>
              <a:t>SPPnet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보다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VGG16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을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2.7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 빠르게 </a:t>
            </a:r>
            <a:r>
              <a:rPr lang="en-US" altLang="ko-KR" sz="1400">
                <a:latin typeface="+mn-ea"/>
              </a:rPr>
              <a:t>(in 9.5 vs. 25.5 hours)</a:t>
            </a:r>
            <a:r>
              <a:rPr lang="ko-KR" altLang="en-US" sz="1400">
                <a:latin typeface="+mn-ea"/>
              </a:rPr>
              <a:t>훈련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 테스트는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7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Truncated SVD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없이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) /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10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배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(with Truncated SVD)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 더 빠름</a:t>
            </a:r>
            <a:br>
              <a:rPr lang="ko-KR" altLang="en-US" sz="1400">
                <a:latin typeface="+mn-ea"/>
              </a:rPr>
            </a:br>
            <a:r>
              <a:rPr lang="en-US" altLang="ko-KR" sz="1400" i="0">
                <a:solidFill>
                  <a:srgbClr val="333333"/>
                </a:solidFill>
                <a:effectLst/>
                <a:latin typeface="+mn-ea"/>
              </a:rPr>
              <a:t>Fast R-CNN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은 기능을 </a:t>
            </a:r>
            <a:r>
              <a:rPr lang="ko-KR" altLang="en-US" sz="1400" i="0" err="1">
                <a:solidFill>
                  <a:srgbClr val="333333"/>
                </a:solidFill>
                <a:effectLst/>
                <a:latin typeface="+mn-ea"/>
              </a:rPr>
              <a:t>캐시하지</a:t>
            </a:r>
            <a:r>
              <a:rPr lang="ko-KR" altLang="en-US" sz="1400" i="0">
                <a:solidFill>
                  <a:srgbClr val="333333"/>
                </a:solidFill>
                <a:effectLst/>
                <a:latin typeface="+mn-ea"/>
              </a:rPr>
              <a:t> 않기 때문에 수백 기가 바이트의 디스크 스토리지를 제거</a:t>
            </a:r>
            <a:endParaRPr lang="en-US" altLang="ko-KR" sz="1400" i="0">
              <a:solidFill>
                <a:srgbClr val="333333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1400" b="0" i="0">
              <a:solidFill>
                <a:srgbClr val="333333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ko-KR" sz="1600" b="1">
                <a:solidFill>
                  <a:srgbClr val="333333"/>
                </a:solidFill>
                <a:latin typeface="+mn-ea"/>
              </a:rPr>
              <a:t>Truncated SVD</a:t>
            </a:r>
            <a:r>
              <a:rPr lang="ko-KR" altLang="en-US" sz="1600" b="1">
                <a:solidFill>
                  <a:srgbClr val="333333"/>
                </a:solidFill>
                <a:latin typeface="+mn-ea"/>
              </a:rPr>
              <a:t>를 사용해 훨씬 빨라졌다</a:t>
            </a:r>
            <a:endParaRPr lang="en-US" altLang="ko-KR" sz="1600" b="1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600" b="1">
                <a:solidFill>
                  <a:srgbClr val="333333"/>
                </a:solidFill>
                <a:latin typeface="+mn-ea"/>
              </a:rPr>
              <a:t>	feature caching</a:t>
            </a:r>
            <a:r>
              <a:rPr lang="ko-KR" altLang="en-US" sz="1600" b="1">
                <a:solidFill>
                  <a:srgbClr val="333333"/>
                </a:solidFill>
                <a:latin typeface="+mn-ea"/>
              </a:rPr>
              <a:t>을 하지 않아 별도 저장공간이 필요 없다</a:t>
            </a:r>
            <a:endParaRPr lang="ko-KR" altLang="en-US" sz="1600" b="1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642C17-681E-7CEC-8DAE-341691F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4.4. Training and testing time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2D29C-211C-EC68-D4B8-82B2E8DE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1" y="1196752"/>
            <a:ext cx="4286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3218B-0262-86DD-C84C-286CCD037140}"/>
              </a:ext>
            </a:extLst>
          </p:cNvPr>
          <p:cNvSpPr txBox="1"/>
          <p:nvPr/>
        </p:nvSpPr>
        <p:spPr>
          <a:xfrm>
            <a:off x="4932040" y="1206951"/>
            <a:ext cx="4104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>
                <a:effectLst/>
                <a:latin typeface="+mn-ea"/>
                <a:ea typeface="+mn-ea"/>
              </a:rPr>
              <a:t>표 </a:t>
            </a:r>
            <a:r>
              <a:rPr lang="en-US" altLang="ko-KR" sz="1200" b="0" i="0">
                <a:effectLst/>
                <a:latin typeface="+mn-ea"/>
                <a:ea typeface="+mn-ea"/>
              </a:rPr>
              <a:t>4. Fast RCNN, R-CNN </a:t>
            </a:r>
            <a:r>
              <a:rPr lang="ko-KR" altLang="en-US" sz="1200" b="0" i="0">
                <a:effectLst/>
                <a:latin typeface="+mn-ea"/>
                <a:ea typeface="+mn-ea"/>
              </a:rPr>
              <a:t>및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SPPnet</a:t>
            </a:r>
            <a:r>
              <a:rPr lang="ko-KR" altLang="en-US" sz="1200" b="0" i="0">
                <a:effectLst/>
                <a:latin typeface="+mn-ea"/>
                <a:ea typeface="+mn-ea"/>
              </a:rPr>
              <a:t>에서 동일한 모델 간의 런타임 비교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r>
              <a:rPr lang="en-US" altLang="ko-KR" sz="1200" b="0" i="0">
                <a:effectLst/>
                <a:latin typeface="+mn-ea"/>
                <a:ea typeface="+mn-ea"/>
              </a:rPr>
              <a:t>Fast R-CNN</a:t>
            </a:r>
            <a:r>
              <a:rPr lang="ko-KR" altLang="en-US" sz="1200" b="0" i="0">
                <a:effectLst/>
                <a:latin typeface="+mn-ea"/>
                <a:ea typeface="+mn-ea"/>
              </a:rPr>
              <a:t>은 단일 스케일 모드를 사용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r>
              <a:rPr lang="en-US" altLang="ko-KR" sz="1200" b="0" i="0" err="1">
                <a:effectLst/>
                <a:latin typeface="+mn-ea"/>
                <a:ea typeface="+mn-ea"/>
              </a:rPr>
              <a:t>SPPnet</a:t>
            </a:r>
            <a:r>
              <a:rPr lang="ko-KR" altLang="en-US" sz="1200" b="0" i="0">
                <a:effectLst/>
                <a:latin typeface="+mn-ea"/>
                <a:ea typeface="+mn-ea"/>
              </a:rPr>
              <a:t>은 </a:t>
            </a:r>
            <a:r>
              <a:rPr lang="en-US" altLang="ko-KR" sz="1200" b="0" i="0">
                <a:effectLst/>
                <a:latin typeface="+mn-ea"/>
                <a:ea typeface="+mn-ea"/>
              </a:rPr>
              <a:t>[11]</a:t>
            </a:r>
            <a:r>
              <a:rPr lang="ko-KR" altLang="en-US" sz="1200" b="0" i="0">
                <a:effectLst/>
                <a:latin typeface="+mn-ea"/>
                <a:ea typeface="+mn-ea"/>
              </a:rPr>
              <a:t>에 명시된 </a:t>
            </a:r>
            <a:r>
              <a:rPr lang="en-US" altLang="ko-KR" sz="1200" b="0" i="0">
                <a:effectLst/>
                <a:latin typeface="+mn-ea"/>
                <a:ea typeface="+mn-ea"/>
              </a:rPr>
              <a:t>5</a:t>
            </a:r>
            <a:r>
              <a:rPr lang="ko-KR" altLang="en-US" sz="1200" b="0" i="0">
                <a:effectLst/>
                <a:latin typeface="+mn-ea"/>
                <a:ea typeface="+mn-ea"/>
              </a:rPr>
              <a:t>가지 스케일을 사용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r>
              <a:rPr lang="en-US" altLang="ko-KR" sz="1200" b="0" i="0">
                <a:effectLst/>
                <a:latin typeface="+mn-ea"/>
                <a:ea typeface="+mn-ea"/>
              </a:rPr>
              <a:t>Timing</a:t>
            </a:r>
            <a:r>
              <a:rPr lang="ko-KR" altLang="en-US" sz="1200" b="0" i="0">
                <a:effectLst/>
                <a:latin typeface="+mn-ea"/>
                <a:ea typeface="+mn-ea"/>
              </a:rPr>
              <a:t>은 </a:t>
            </a:r>
            <a:r>
              <a:rPr lang="en-US" altLang="ko-KR" sz="1200" b="0" i="0">
                <a:effectLst/>
                <a:latin typeface="+mn-ea"/>
                <a:ea typeface="+mn-ea"/>
              </a:rPr>
              <a:t>[11]</a:t>
            </a:r>
            <a:r>
              <a:rPr lang="ko-KR" altLang="en-US" sz="1200" b="0" i="0">
                <a:effectLst/>
                <a:latin typeface="+mn-ea"/>
                <a:ea typeface="+mn-ea"/>
              </a:rPr>
              <a:t>의 저자에 의해 제공됨</a:t>
            </a:r>
            <a:endParaRPr lang="en-US" altLang="ko-KR" sz="1200" b="0" i="0">
              <a:effectLst/>
              <a:latin typeface="+mn-ea"/>
              <a:ea typeface="+mn-ea"/>
            </a:endParaRPr>
          </a:p>
          <a:p>
            <a:r>
              <a:rPr lang="ko-KR" altLang="en-US" sz="1200" b="0" i="0">
                <a:effectLst/>
                <a:latin typeface="+mn-ea"/>
                <a:ea typeface="+mn-ea"/>
              </a:rPr>
              <a:t>시간은 </a:t>
            </a:r>
            <a:r>
              <a:rPr lang="en-US" altLang="ko-KR" sz="1200" b="0" i="0">
                <a:effectLst/>
                <a:latin typeface="+mn-ea"/>
                <a:ea typeface="+mn-ea"/>
              </a:rPr>
              <a:t>Nvidia K40 GPU</a:t>
            </a:r>
            <a:r>
              <a:rPr lang="ko-KR" altLang="en-US" sz="1200" b="0" i="0">
                <a:effectLst/>
                <a:latin typeface="+mn-ea"/>
                <a:ea typeface="+mn-ea"/>
              </a:rPr>
              <a:t>에서 측정됨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872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638688-E300-79BA-C396-645376E3A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2204865"/>
            <a:ext cx="8535293" cy="37244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err="1">
                <a:latin typeface="+mn-ea"/>
              </a:rPr>
              <a:t>SPPnet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논문 </a:t>
            </a:r>
            <a:r>
              <a:rPr lang="en-US" altLang="ko-KR" sz="1400">
                <a:latin typeface="+mn-ea"/>
              </a:rPr>
              <a:t>: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less deep </a:t>
            </a:r>
            <a:r>
              <a:rPr lang="ko-KR" altLang="en-US" sz="1400">
                <a:latin typeface="+mn-ea"/>
              </a:rPr>
              <a:t>네트워크에 대해서</a:t>
            </a:r>
            <a:r>
              <a:rPr lang="en-US" altLang="ko-KR" sz="1400">
                <a:latin typeface="+mn-ea"/>
              </a:rPr>
              <a:t>, fully connected layers</a:t>
            </a:r>
            <a:r>
              <a:rPr lang="ko-KR" altLang="en-US" sz="1400">
                <a:latin typeface="+mn-ea"/>
              </a:rPr>
              <a:t>만 </a:t>
            </a:r>
            <a:r>
              <a:rPr lang="en-US" altLang="ko-KR" sz="1400">
                <a:latin typeface="+mn-ea"/>
              </a:rPr>
              <a:t>fine-tuning </a:t>
            </a:r>
            <a:r>
              <a:rPr lang="ko-KR" altLang="en-US" sz="1400">
                <a:latin typeface="+mn-ea"/>
              </a:rPr>
              <a:t>하는 것이 높은 정확도에 충분</a:t>
            </a:r>
            <a:r>
              <a:rPr lang="en-US" altLang="ko-KR" sz="1400">
                <a:latin typeface="+mn-ea"/>
              </a:rPr>
              <a:t>(sufficient)</a:t>
            </a:r>
            <a:r>
              <a:rPr lang="ko-KR" altLang="en-US" sz="1400">
                <a:latin typeface="+mn-ea"/>
              </a:rPr>
              <a:t>하다는 결과 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이 논문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이 결과가 매우 깊은 네트워크에는 적용되지 않을</a:t>
            </a:r>
            <a:r>
              <a:rPr lang="en-US" altLang="ko-KR" sz="1400">
                <a:latin typeface="+mn-ea"/>
              </a:rPr>
              <a:t>(would not hold)</a:t>
            </a:r>
            <a:r>
              <a:rPr lang="ko-KR" altLang="en-US" sz="1400">
                <a:latin typeface="+mn-ea"/>
              </a:rPr>
              <a:t>것이라고 가정</a:t>
            </a:r>
            <a:r>
              <a:rPr lang="en-US" altLang="ko-KR" sz="1400">
                <a:latin typeface="+mn-ea"/>
              </a:rPr>
              <a:t>(hypothesized)</a:t>
            </a:r>
          </a:p>
          <a:p>
            <a:pPr marL="0" indent="0">
              <a:buNone/>
            </a:pPr>
            <a:r>
              <a:rPr lang="en-US" altLang="ko-KR" sz="1400">
                <a:latin typeface="+mn-ea"/>
              </a:rPr>
              <a:t>VGG16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conv </a:t>
            </a:r>
            <a:r>
              <a:rPr lang="ko-KR" altLang="en-US" sz="1400">
                <a:latin typeface="+mn-ea"/>
              </a:rPr>
              <a:t>레이어를 </a:t>
            </a:r>
            <a:r>
              <a:rPr lang="en-US" altLang="ko-KR" sz="1400">
                <a:latin typeface="+mn-ea"/>
              </a:rPr>
              <a:t>fine-tuning</a:t>
            </a:r>
            <a:r>
              <a:rPr lang="ko-KR" altLang="en-US" sz="1400">
                <a:latin typeface="+mn-ea"/>
              </a:rPr>
              <a:t>하는 것이 중요하다는 것을 확인하기 위해 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en-US" altLang="ko-KR" sz="1200">
                <a:latin typeface="+mn-ea"/>
              </a:rPr>
              <a:t>Fast R-CNN</a:t>
            </a:r>
            <a:r>
              <a:rPr lang="ko-KR" altLang="en-US" sz="1200">
                <a:latin typeface="+mn-ea"/>
              </a:rPr>
              <a:t>을 사용하여 </a:t>
            </a:r>
            <a:r>
              <a:rPr lang="en-US" altLang="ko-KR" sz="1200">
                <a:latin typeface="+mn-ea"/>
              </a:rPr>
              <a:t>fine-tuning</a:t>
            </a:r>
            <a:r>
              <a:rPr lang="ko-KR" altLang="en-US" sz="1200">
                <a:latin typeface="+mn-ea"/>
              </a:rPr>
              <a:t>하되</a:t>
            </a:r>
            <a:r>
              <a:rPr lang="en-US" altLang="ko-KR" sz="1200">
                <a:latin typeface="+mn-ea"/>
              </a:rPr>
              <a:t>, 13</a:t>
            </a:r>
            <a:r>
              <a:rPr lang="ko-KR" altLang="en-US" sz="1200">
                <a:latin typeface="+mn-ea"/>
              </a:rPr>
              <a:t>개의 </a:t>
            </a:r>
            <a:r>
              <a:rPr lang="en-US" altLang="ko-KR" sz="1200">
                <a:latin typeface="+mn-ea"/>
              </a:rPr>
              <a:t>conv </a:t>
            </a:r>
            <a:r>
              <a:rPr lang="ko-KR" altLang="en-US" sz="1200">
                <a:latin typeface="+mn-ea"/>
              </a:rPr>
              <a:t>레이어를 고정시켜서</a:t>
            </a:r>
            <a:r>
              <a:rPr lang="en-US" altLang="ko-KR" sz="1200">
                <a:latin typeface="+mn-ea"/>
              </a:rPr>
              <a:t>, fully connected layers</a:t>
            </a:r>
            <a:r>
              <a:rPr lang="ko-KR" altLang="en-US" sz="1200">
                <a:latin typeface="+mn-ea"/>
              </a:rPr>
              <a:t>만 학습하도록 함</a:t>
            </a:r>
            <a:endParaRPr lang="en-US" altLang="ko-KR" sz="1200">
              <a:latin typeface="+mn-ea"/>
            </a:endParaRPr>
          </a:p>
          <a:p>
            <a:pPr marL="0" indent="0">
              <a:buNone/>
            </a:pPr>
            <a:r>
              <a:rPr lang="ko-KR" altLang="en-US" sz="1200">
                <a:latin typeface="+mn-ea"/>
              </a:rPr>
              <a:t>이 </a:t>
            </a:r>
            <a:r>
              <a:rPr lang="en-US" altLang="ko-KR" sz="1200">
                <a:latin typeface="+mn-ea"/>
              </a:rPr>
              <a:t>ablation(</a:t>
            </a:r>
            <a:r>
              <a:rPr lang="ko-KR" altLang="en-US" sz="1200" b="0" i="0">
                <a:effectLst/>
                <a:latin typeface="+mn-ea"/>
              </a:rPr>
              <a:t>분리</a:t>
            </a:r>
            <a:r>
              <a:rPr lang="en-US" altLang="ko-KR" sz="1200" b="0" i="0">
                <a:effectLst/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은 </a:t>
            </a:r>
            <a:r>
              <a:rPr lang="en-US" altLang="ko-KR" sz="1200">
                <a:latin typeface="+mn-ea"/>
              </a:rPr>
              <a:t>single-scale </a:t>
            </a:r>
            <a:r>
              <a:rPr lang="en-US" altLang="ko-KR" sz="1200" err="1">
                <a:latin typeface="+mn-ea"/>
              </a:rPr>
              <a:t>SPPnet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훈련을 모방</a:t>
            </a:r>
            <a:r>
              <a:rPr lang="en-US" altLang="ko-KR" sz="1200">
                <a:latin typeface="+mn-ea"/>
              </a:rPr>
              <a:t>(emulate)</a:t>
            </a:r>
            <a:r>
              <a:rPr lang="ko-KR" altLang="en-US" sz="1200">
                <a:latin typeface="+mn-ea"/>
              </a:rPr>
              <a:t>하며</a:t>
            </a:r>
            <a:r>
              <a:rPr lang="en-US" altLang="ko-KR" sz="1200">
                <a:latin typeface="+mn-ea"/>
              </a:rPr>
              <a:t>,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 err="1">
                <a:latin typeface="+mn-ea"/>
              </a:rPr>
              <a:t>mAP</a:t>
            </a:r>
            <a:r>
              <a:rPr lang="ko-KR" altLang="en-US" sz="1200">
                <a:latin typeface="+mn-ea"/>
              </a:rPr>
              <a:t>를 </a:t>
            </a:r>
            <a:r>
              <a:rPr lang="en-US" altLang="ko-KR" sz="1200">
                <a:latin typeface="+mn-ea"/>
              </a:rPr>
              <a:t>66.9%</a:t>
            </a:r>
            <a:r>
              <a:rPr lang="ko-KR" altLang="en-US" sz="1200">
                <a:latin typeface="+mn-ea"/>
              </a:rPr>
              <a:t>에서 </a:t>
            </a:r>
            <a:r>
              <a:rPr lang="en-US" altLang="ko-KR" sz="1200">
                <a:latin typeface="+mn-ea"/>
              </a:rPr>
              <a:t>61.4%</a:t>
            </a:r>
            <a:r>
              <a:rPr lang="ko-KR" altLang="en-US" sz="1200">
                <a:latin typeface="+mn-ea"/>
              </a:rPr>
              <a:t>로 감소시킴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표 </a:t>
            </a:r>
            <a:r>
              <a:rPr lang="en-US" altLang="ko-KR" sz="1200">
                <a:latin typeface="+mn-ea"/>
              </a:rPr>
              <a:t>5).</a:t>
            </a: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이 실험은 가설을 검증</a:t>
            </a:r>
            <a:r>
              <a:rPr lang="en-US" altLang="ko-KR" sz="1400">
                <a:latin typeface="+mn-ea"/>
              </a:rPr>
              <a:t>; </a:t>
            </a:r>
            <a:r>
              <a:rPr lang="en-US" altLang="ko-KR" sz="1400" err="1">
                <a:latin typeface="+mn-ea"/>
              </a:rPr>
              <a:t>RoI</a:t>
            </a:r>
            <a:r>
              <a:rPr lang="en-US" altLang="ko-KR" sz="1400">
                <a:latin typeface="+mn-ea"/>
              </a:rPr>
              <a:t> pooling layer</a:t>
            </a:r>
            <a:r>
              <a:rPr lang="ko-KR" altLang="en-US" sz="1400">
                <a:latin typeface="+mn-ea"/>
              </a:rPr>
              <a:t>를 통한 훈련은 </a:t>
            </a:r>
            <a:r>
              <a:rPr lang="en-US" altLang="ko-KR" sz="1400">
                <a:latin typeface="+mn-ea"/>
              </a:rPr>
              <a:t>very deep nets</a:t>
            </a:r>
            <a:r>
              <a:rPr lang="ko-KR" altLang="en-US" sz="1400">
                <a:latin typeface="+mn-ea"/>
              </a:rPr>
              <a:t>에 중요함</a:t>
            </a:r>
            <a:endParaRPr lang="en-US" altLang="ko-KR" sz="1400">
              <a:latin typeface="+mn-ea"/>
            </a:endParaRPr>
          </a:p>
          <a:p>
            <a:pPr marL="0" indent="0">
              <a:buNone/>
            </a:pPr>
            <a:endParaRPr lang="en-US" altLang="ko-KR" sz="1400"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이것이 </a:t>
            </a:r>
            <a:r>
              <a:rPr lang="ko-KR" altLang="en-US" sz="1400" b="1" i="0">
                <a:effectLst/>
                <a:latin typeface="+mn-ea"/>
              </a:rPr>
              <a:t>모든 </a:t>
            </a:r>
            <a:r>
              <a:rPr lang="en-US" altLang="ko-KR" sz="1400" b="1" i="0">
                <a:effectLst/>
                <a:latin typeface="+mn-ea"/>
              </a:rPr>
              <a:t>conv </a:t>
            </a:r>
            <a:r>
              <a:rPr lang="ko-KR" altLang="en-US" sz="1400" b="1" i="0">
                <a:effectLst/>
                <a:latin typeface="+mn-ea"/>
              </a:rPr>
              <a:t>계층이 </a:t>
            </a:r>
            <a:r>
              <a:rPr lang="en-US" altLang="ko-KR" sz="1400" b="1">
                <a:latin typeface="+mn-ea"/>
              </a:rPr>
              <a:t>fine-tuning </a:t>
            </a:r>
            <a:r>
              <a:rPr lang="ko-KR" altLang="en-US" sz="1400" b="1" i="0">
                <a:effectLst/>
                <a:latin typeface="+mn-ea"/>
              </a:rPr>
              <a:t>되어야 한다는 것을 의미</a:t>
            </a:r>
            <a:r>
              <a:rPr lang="en-US" altLang="ko-KR" sz="1400" b="1" i="0">
                <a:effectLst/>
                <a:latin typeface="+mn-ea"/>
              </a:rPr>
              <a:t>?  -&gt; </a:t>
            </a:r>
            <a:r>
              <a:rPr lang="ko-KR" altLang="en-US" sz="1400" b="1" i="0">
                <a:effectLst/>
                <a:latin typeface="+mn-ea"/>
              </a:rPr>
              <a:t>아님</a:t>
            </a:r>
            <a:endParaRPr lang="en-US" altLang="ko-KR" sz="1400" b="1"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더 작은 네트워크</a:t>
            </a:r>
            <a:r>
              <a:rPr lang="en-US" altLang="ko-KR" sz="1400" b="0" i="0">
                <a:effectLst/>
                <a:latin typeface="+mn-ea"/>
              </a:rPr>
              <a:t>(S</a:t>
            </a:r>
            <a:r>
              <a:rPr lang="ko-KR" altLang="en-US" sz="1400" b="0" i="0">
                <a:effectLst/>
                <a:latin typeface="+mn-ea"/>
              </a:rPr>
              <a:t>와 </a:t>
            </a:r>
            <a:r>
              <a:rPr lang="en-US" altLang="ko-KR" sz="1400" b="0" i="0">
                <a:effectLst/>
                <a:latin typeface="+mn-ea"/>
              </a:rPr>
              <a:t>M)</a:t>
            </a:r>
            <a:r>
              <a:rPr lang="ko-KR" altLang="en-US" sz="1400" b="0" i="0">
                <a:effectLst/>
                <a:latin typeface="+mn-ea"/>
              </a:rPr>
              <a:t>에서는 </a:t>
            </a:r>
            <a:r>
              <a:rPr lang="en-US" altLang="ko-KR" sz="1400" b="0" i="0">
                <a:effectLst/>
                <a:latin typeface="+mn-ea"/>
              </a:rPr>
              <a:t>conv1</a:t>
            </a:r>
            <a:r>
              <a:rPr lang="ko-KR" altLang="en-US" sz="1400" b="0" i="0">
                <a:effectLst/>
                <a:latin typeface="+mn-ea"/>
              </a:rPr>
              <a:t>이 일반적</a:t>
            </a:r>
            <a:r>
              <a:rPr lang="en-US" altLang="ko-KR" sz="1400" b="0" i="0">
                <a:effectLst/>
                <a:latin typeface="+mn-ea"/>
              </a:rPr>
              <a:t>(generic)</a:t>
            </a:r>
            <a:r>
              <a:rPr lang="ko-KR" altLang="en-US" sz="1400" b="0" i="0">
                <a:effectLst/>
                <a:latin typeface="+mn-ea"/>
              </a:rPr>
              <a:t>이고 작업에 독립적</a:t>
            </a:r>
            <a:r>
              <a:rPr lang="en-US" altLang="ko-KR" sz="1400" b="0" i="0">
                <a:effectLst/>
                <a:latin typeface="+mn-ea"/>
              </a:rPr>
              <a:t>(task independent)</a:t>
            </a:r>
            <a:r>
              <a:rPr lang="ko-KR" altLang="en-US" sz="1400" b="0" i="0">
                <a:effectLst/>
                <a:latin typeface="+mn-ea"/>
              </a:rPr>
              <a:t>임 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0" i="0">
                <a:effectLst/>
                <a:latin typeface="+mn-ea"/>
              </a:rPr>
              <a:t>conv1</a:t>
            </a:r>
            <a:r>
              <a:rPr lang="ko-KR" altLang="en-US" sz="1400" b="0" i="0">
                <a:effectLst/>
                <a:latin typeface="+mn-ea"/>
              </a:rPr>
              <a:t>을 학습시키는 것이 </a:t>
            </a:r>
            <a:r>
              <a:rPr lang="en-US" altLang="ko-KR" sz="1400" b="0" i="0" err="1">
                <a:effectLst/>
                <a:latin typeface="+mn-ea"/>
              </a:rPr>
              <a:t>mAP</a:t>
            </a:r>
            <a:r>
              <a:rPr lang="ko-KR" altLang="en-US" sz="1400" b="0" i="0">
                <a:effectLst/>
                <a:latin typeface="+mn-ea"/>
              </a:rPr>
              <a:t>에 무의미한 영향 </a:t>
            </a:r>
            <a:endParaRPr lang="en-US" altLang="ko-KR" sz="14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0" i="0">
                <a:effectLst/>
                <a:latin typeface="+mn-ea"/>
              </a:rPr>
              <a:t>VGG16</a:t>
            </a:r>
            <a:r>
              <a:rPr lang="ko-KR" altLang="en-US" sz="1400" b="0" i="0">
                <a:effectLst/>
                <a:latin typeface="+mn-ea"/>
              </a:rPr>
              <a:t>에서는 </a:t>
            </a:r>
            <a:r>
              <a:rPr lang="en-US" altLang="ko-KR" sz="1400" b="0" i="0">
                <a:effectLst/>
                <a:latin typeface="+mn-ea"/>
              </a:rPr>
              <a:t>conv3 1 </a:t>
            </a:r>
            <a:r>
              <a:rPr lang="ko-KR" altLang="en-US" sz="1400" b="0" i="0">
                <a:effectLst/>
                <a:latin typeface="+mn-ea"/>
              </a:rPr>
              <a:t>계층 이상</a:t>
            </a:r>
            <a:r>
              <a:rPr lang="en-US" altLang="ko-KR" sz="1400" b="0" i="0">
                <a:effectLst/>
                <a:latin typeface="+mn-ea"/>
              </a:rPr>
              <a:t>(13</a:t>
            </a:r>
            <a:r>
              <a:rPr lang="ko-KR" altLang="en-US" sz="1400" b="0" i="0">
                <a:effectLst/>
                <a:latin typeface="+mn-ea"/>
              </a:rPr>
              <a:t>개의 </a:t>
            </a:r>
            <a:r>
              <a:rPr lang="en-US" altLang="ko-KR" sz="1400" b="0" i="0">
                <a:effectLst/>
                <a:latin typeface="+mn-ea"/>
              </a:rPr>
              <a:t>conv </a:t>
            </a:r>
            <a:r>
              <a:rPr lang="ko-KR" altLang="en-US" sz="1400" b="0" i="0">
                <a:effectLst/>
                <a:latin typeface="+mn-ea"/>
              </a:rPr>
              <a:t>계층 중 </a:t>
            </a:r>
            <a:r>
              <a:rPr lang="en-US" altLang="ko-KR" sz="1400" b="0" i="0">
                <a:effectLst/>
                <a:latin typeface="+mn-ea"/>
              </a:rPr>
              <a:t>9</a:t>
            </a:r>
            <a:r>
              <a:rPr lang="ko-KR" altLang="en-US" sz="1400" b="0" i="0">
                <a:effectLst/>
                <a:latin typeface="+mn-ea"/>
              </a:rPr>
              <a:t>개</a:t>
            </a:r>
            <a:r>
              <a:rPr lang="en-US" altLang="ko-KR" sz="1400" b="0" i="0">
                <a:effectLst/>
                <a:latin typeface="+mn-ea"/>
              </a:rPr>
              <a:t>)</a:t>
            </a:r>
            <a:r>
              <a:rPr lang="ko-KR" altLang="en-US" sz="1400" b="0" i="0">
                <a:effectLst/>
                <a:latin typeface="+mn-ea"/>
              </a:rPr>
              <a:t>을 업데이트하는 것이 필요</a:t>
            </a:r>
            <a:r>
              <a:rPr lang="en-US" altLang="ko-KR" sz="1400" b="0" i="0">
                <a:effectLst/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sz="1200">
                <a:latin typeface="+mn-ea"/>
              </a:rPr>
              <a:t>이 관찰은 실용적</a:t>
            </a:r>
            <a:r>
              <a:rPr lang="en-US" altLang="ko-KR" sz="1200">
                <a:latin typeface="+mn-ea"/>
              </a:rPr>
              <a:t>: </a:t>
            </a:r>
            <a:r>
              <a:rPr lang="en-US" altLang="ko-KR" sz="1200" b="0" i="0">
                <a:effectLst/>
                <a:latin typeface="+mn-ea"/>
              </a:rPr>
              <a:t>(1) conv2 1</a:t>
            </a:r>
            <a:r>
              <a:rPr lang="ko-KR" altLang="en-US" sz="1200" b="0" i="0">
                <a:effectLst/>
                <a:latin typeface="+mn-ea"/>
              </a:rPr>
              <a:t>부터 업데이트하면 </a:t>
            </a:r>
            <a:r>
              <a:rPr lang="en-US" altLang="ko-KR" sz="1200" b="0" i="0">
                <a:effectLst/>
                <a:latin typeface="+mn-ea"/>
              </a:rPr>
              <a:t>conv3 1</a:t>
            </a:r>
            <a:r>
              <a:rPr lang="ko-KR" altLang="en-US" sz="1200" b="0" i="0">
                <a:effectLst/>
                <a:latin typeface="+mn-ea"/>
              </a:rPr>
              <a:t>에서 학습하는 것에 비해 훈련 속도가 </a:t>
            </a:r>
            <a:r>
              <a:rPr lang="en-US" altLang="ko-KR" sz="1200" b="0" i="0">
                <a:effectLst/>
                <a:latin typeface="+mn-ea"/>
              </a:rPr>
              <a:t>1.3</a:t>
            </a:r>
            <a:r>
              <a:rPr lang="ko-KR" altLang="en-US" sz="1200" b="0" i="0">
                <a:effectLst/>
                <a:latin typeface="+mn-ea"/>
              </a:rPr>
              <a:t>배 느려짐</a:t>
            </a:r>
            <a:r>
              <a:rPr lang="en-US" altLang="ko-KR" sz="1200" b="0" i="0">
                <a:effectLst/>
                <a:latin typeface="+mn-ea"/>
              </a:rPr>
              <a:t>(12.5</a:t>
            </a:r>
            <a:r>
              <a:rPr lang="ko-KR" altLang="en-US" sz="1200" b="0" i="0">
                <a:effectLst/>
                <a:latin typeface="+mn-ea"/>
              </a:rPr>
              <a:t>시간 대 </a:t>
            </a:r>
            <a:r>
              <a:rPr lang="en-US" altLang="ko-KR" sz="1200" b="0" i="0">
                <a:effectLst/>
                <a:latin typeface="+mn-ea"/>
              </a:rPr>
              <a:t>9.5</a:t>
            </a:r>
            <a:r>
              <a:rPr lang="ko-KR" altLang="en-US" sz="1200" b="0" i="0">
                <a:effectLst/>
                <a:latin typeface="+mn-ea"/>
              </a:rPr>
              <a:t>시간</a:t>
            </a:r>
            <a:r>
              <a:rPr lang="en-US" altLang="ko-KR" sz="1200" b="0" i="0">
                <a:effectLst/>
                <a:latin typeface="+mn-ea"/>
              </a:rPr>
              <a:t>)</a:t>
            </a:r>
            <a:r>
              <a:rPr lang="en-US" altLang="ko-KR" sz="1200">
                <a:latin typeface="+mn-ea"/>
              </a:rPr>
              <a:t>. </a:t>
            </a:r>
            <a:r>
              <a:rPr lang="en-US" altLang="ko-KR" sz="1200" b="0" i="0">
                <a:effectLst/>
                <a:latin typeface="+mn-ea"/>
              </a:rPr>
              <a:t>(2) conv1 1</a:t>
            </a:r>
            <a:r>
              <a:rPr lang="ko-KR" altLang="en-US" sz="1200" b="0" i="0">
                <a:effectLst/>
                <a:latin typeface="+mn-ea"/>
              </a:rPr>
              <a:t>부터 업데이트하면 </a:t>
            </a:r>
            <a:r>
              <a:rPr lang="en-US" altLang="ko-KR" sz="1200" b="0" i="0">
                <a:effectLst/>
                <a:latin typeface="+mn-ea"/>
              </a:rPr>
              <a:t>GPU </a:t>
            </a:r>
            <a:r>
              <a:rPr lang="ko-KR" altLang="en-US" sz="1200" b="0" i="0">
                <a:effectLst/>
                <a:latin typeface="+mn-ea"/>
              </a:rPr>
              <a:t>메모리가 넘침</a:t>
            </a:r>
            <a:endParaRPr lang="en-US" altLang="ko-KR" sz="1200">
              <a:latin typeface="+mn-ea"/>
            </a:endParaRPr>
          </a:p>
          <a:p>
            <a:pPr marL="0" indent="0">
              <a:buNone/>
            </a:pPr>
            <a:r>
              <a:rPr lang="ko-KR" altLang="en-US" sz="1400" b="0" i="0">
                <a:effectLst/>
                <a:latin typeface="+mn-ea"/>
              </a:rPr>
              <a:t>요약 </a:t>
            </a:r>
            <a:r>
              <a:rPr lang="en-US" altLang="ko-KR" sz="1400" b="0" i="0">
                <a:effectLst/>
                <a:latin typeface="+mn-ea"/>
              </a:rPr>
              <a:t>: </a:t>
            </a:r>
            <a:r>
              <a:rPr lang="en-US" altLang="ko-KR" sz="1400" b="1" i="0">
                <a:effectLst/>
                <a:latin typeface="+mn-ea"/>
              </a:rPr>
              <a:t>VGG16</a:t>
            </a:r>
            <a:r>
              <a:rPr lang="ko-KR" altLang="en-US" sz="1400" b="1" i="0">
                <a:effectLst/>
                <a:latin typeface="+mn-ea"/>
              </a:rPr>
              <a:t>은 </a:t>
            </a:r>
            <a:r>
              <a:rPr lang="en-US" altLang="ko-KR" sz="1400" b="1" i="0">
                <a:effectLst/>
                <a:latin typeface="+mn-ea"/>
              </a:rPr>
              <a:t>9</a:t>
            </a:r>
            <a:r>
              <a:rPr lang="ko-KR" altLang="en-US" sz="1400" b="1" i="0">
                <a:effectLst/>
                <a:latin typeface="+mn-ea"/>
              </a:rPr>
              <a:t>번째 이전의 </a:t>
            </a:r>
            <a:r>
              <a:rPr lang="en-US" altLang="ko-KR" sz="1400" b="1" i="0">
                <a:effectLst/>
                <a:latin typeface="+mn-ea"/>
              </a:rPr>
              <a:t>conv layer</a:t>
            </a:r>
            <a:r>
              <a:rPr lang="ko-KR" altLang="en-US" sz="1400" b="1" i="0">
                <a:effectLst/>
                <a:latin typeface="+mn-ea"/>
              </a:rPr>
              <a:t>는 </a:t>
            </a:r>
            <a:r>
              <a:rPr lang="en-US" altLang="ko-KR" sz="1400" b="1" i="0">
                <a:effectLst/>
                <a:latin typeface="+mn-ea"/>
              </a:rPr>
              <a:t>freeze </a:t>
            </a:r>
            <a:r>
              <a:rPr lang="ko-KR" altLang="en-US" sz="1400" b="1" i="0">
                <a:effectLst/>
                <a:latin typeface="+mn-ea"/>
              </a:rPr>
              <a:t>하고 그 이후 </a:t>
            </a:r>
            <a:r>
              <a:rPr lang="en-US" altLang="ko-KR" sz="1400" b="1" i="0">
                <a:effectLst/>
                <a:latin typeface="+mn-ea"/>
              </a:rPr>
              <a:t>layer</a:t>
            </a:r>
            <a:r>
              <a:rPr lang="ko-KR" altLang="en-US" sz="1400" b="1" i="0">
                <a:effectLst/>
                <a:latin typeface="+mn-ea"/>
              </a:rPr>
              <a:t>만 학습 </a:t>
            </a:r>
            <a:endParaRPr lang="en-US" altLang="ko-KR" sz="1400" b="1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400" b="1">
                <a:latin typeface="+mn-ea"/>
              </a:rPr>
              <a:t>            </a:t>
            </a:r>
            <a:r>
              <a:rPr lang="en-US" altLang="ko-KR" sz="1400" b="1" i="0">
                <a:effectLst/>
                <a:latin typeface="+mn-ea"/>
              </a:rPr>
              <a:t>(</a:t>
            </a:r>
            <a:r>
              <a:rPr lang="ko-KR" altLang="en-US" sz="1400" b="1" i="0">
                <a:effectLst/>
                <a:latin typeface="+mn-ea"/>
              </a:rPr>
              <a:t>훈련 속도 빠름</a:t>
            </a:r>
            <a:r>
              <a:rPr lang="en-US" altLang="ko-KR" sz="1400" b="1" i="0">
                <a:effectLst/>
                <a:latin typeface="+mn-ea"/>
              </a:rPr>
              <a:t>, </a:t>
            </a:r>
            <a:r>
              <a:rPr lang="en-US" altLang="ko-KR" sz="1400" b="1">
                <a:latin typeface="+mn-ea"/>
              </a:rPr>
              <a:t>GPU memory over-run </a:t>
            </a:r>
            <a:r>
              <a:rPr lang="ko-KR" altLang="en-US" sz="1400" b="1">
                <a:latin typeface="+mn-ea"/>
              </a:rPr>
              <a:t>방지</a:t>
            </a:r>
            <a:r>
              <a:rPr lang="en-US" altLang="ko-KR" sz="1400" b="1">
                <a:latin typeface="+mn-ea"/>
              </a:rPr>
              <a:t>)</a:t>
            </a:r>
            <a:endParaRPr lang="en-US" altLang="ko-KR" sz="1400" b="1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200" b="0" i="0">
                <a:effectLst/>
                <a:latin typeface="+mn-ea"/>
              </a:rPr>
              <a:t>	</a:t>
            </a:r>
            <a:r>
              <a:rPr lang="ko-KR" altLang="en-US" sz="1200" b="0" i="0">
                <a:effectLst/>
                <a:latin typeface="+mn-ea"/>
              </a:rPr>
              <a:t>이 논문에서 </a:t>
            </a:r>
            <a:r>
              <a:rPr lang="en-US" altLang="ko-KR" sz="1200" b="0" i="0">
                <a:effectLst/>
                <a:latin typeface="+mn-ea"/>
              </a:rPr>
              <a:t>VGG16</a:t>
            </a:r>
            <a:r>
              <a:rPr lang="ko-KR" altLang="en-US" sz="1200" b="0" i="0">
                <a:effectLst/>
                <a:latin typeface="+mn-ea"/>
              </a:rPr>
              <a:t>을 사용한 모든 </a:t>
            </a:r>
            <a:r>
              <a:rPr lang="en-US" altLang="ko-KR" sz="1200" b="0" i="0">
                <a:effectLst/>
                <a:latin typeface="+mn-ea"/>
              </a:rPr>
              <a:t>Fast R-CNN </a:t>
            </a:r>
            <a:r>
              <a:rPr lang="ko-KR" altLang="en-US" sz="1200" b="0" i="0">
                <a:effectLst/>
                <a:latin typeface="+mn-ea"/>
              </a:rPr>
              <a:t>결과는 </a:t>
            </a:r>
            <a:r>
              <a:rPr lang="en-US" altLang="ko-KR" sz="1200" b="0" i="0">
                <a:effectLst/>
                <a:latin typeface="+mn-ea"/>
              </a:rPr>
              <a:t>conv3 1 </a:t>
            </a:r>
            <a:r>
              <a:rPr lang="ko-KR" altLang="en-US" sz="1200" b="0" i="0">
                <a:effectLst/>
                <a:latin typeface="+mn-ea"/>
              </a:rPr>
              <a:t>계층 이상을 </a:t>
            </a:r>
            <a:r>
              <a:rPr lang="en-US" altLang="ko-KR" sz="1200">
                <a:latin typeface="+mn-ea"/>
              </a:rPr>
              <a:t>fine-tuning</a:t>
            </a:r>
            <a:endParaRPr lang="en-US" altLang="ko-KR" sz="1200" b="0" i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200" b="0" i="0">
                <a:effectLst/>
                <a:latin typeface="+mn-ea"/>
              </a:rPr>
              <a:t>	</a:t>
            </a:r>
            <a:r>
              <a:rPr lang="ko-KR" altLang="en-US" sz="1200" b="0" i="0">
                <a:effectLst/>
                <a:latin typeface="+mn-ea"/>
              </a:rPr>
              <a:t>모델 </a:t>
            </a:r>
            <a:r>
              <a:rPr lang="en-US" altLang="ko-KR" sz="1200" b="0" i="0">
                <a:effectLst/>
                <a:latin typeface="+mn-ea"/>
              </a:rPr>
              <a:t>S</a:t>
            </a:r>
            <a:r>
              <a:rPr lang="ko-KR" altLang="en-US" sz="1200" b="0" i="0">
                <a:effectLst/>
                <a:latin typeface="+mn-ea"/>
              </a:rPr>
              <a:t>와 </a:t>
            </a:r>
            <a:r>
              <a:rPr lang="en-US" altLang="ko-KR" sz="1200" b="0" i="0">
                <a:effectLst/>
                <a:latin typeface="+mn-ea"/>
              </a:rPr>
              <a:t>M</a:t>
            </a:r>
            <a:r>
              <a:rPr lang="ko-KR" altLang="en-US" sz="1200" b="0" i="0">
                <a:effectLst/>
                <a:latin typeface="+mn-ea"/>
              </a:rPr>
              <a:t>을 사용한 모든 실험은 </a:t>
            </a:r>
            <a:r>
              <a:rPr lang="en-US" altLang="ko-KR" sz="1200" b="0" i="0">
                <a:effectLst/>
                <a:latin typeface="+mn-ea"/>
              </a:rPr>
              <a:t>conv2 </a:t>
            </a:r>
            <a:r>
              <a:rPr lang="ko-KR" altLang="en-US" sz="1200" b="0" i="0">
                <a:effectLst/>
                <a:latin typeface="+mn-ea"/>
              </a:rPr>
              <a:t>계층 이상을 </a:t>
            </a:r>
            <a:r>
              <a:rPr lang="en-US" altLang="ko-KR" sz="1200">
                <a:latin typeface="+mn-ea"/>
              </a:rPr>
              <a:t>fine-tuning</a:t>
            </a:r>
            <a:endParaRPr lang="ko-KR" altLang="en-US" sz="12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8E5B32-DDE8-7C96-4208-400CBA73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4.5. Which layers to fine-tune?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4DD9EF-7210-B580-7701-26AEE349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3338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B652C-F756-E5C7-87B8-7AB9912A1A5A}"/>
              </a:ext>
            </a:extLst>
          </p:cNvPr>
          <p:cNvSpPr txBox="1"/>
          <p:nvPr/>
        </p:nvSpPr>
        <p:spPr>
          <a:xfrm flipH="1">
            <a:off x="5062891" y="1110198"/>
            <a:ext cx="3698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>
                <a:effectLst/>
                <a:latin typeface="+mn-ea"/>
                <a:ea typeface="+mn-ea"/>
              </a:rPr>
              <a:t>표 </a:t>
            </a:r>
            <a:r>
              <a:rPr lang="en-US" altLang="ko-KR" sz="1200" b="0" i="0">
                <a:effectLst/>
                <a:latin typeface="+mn-ea"/>
                <a:ea typeface="+mn-ea"/>
              </a:rPr>
              <a:t>5. VGG16</a:t>
            </a:r>
            <a:r>
              <a:rPr lang="ko-KR" altLang="en-US" sz="1200" b="0" i="0">
                <a:effectLst/>
                <a:latin typeface="+mn-ea"/>
                <a:ea typeface="+mn-ea"/>
              </a:rPr>
              <a:t>에 대해 미세 조정되는 레이어를 제한하는 효과</a:t>
            </a:r>
            <a:r>
              <a:rPr lang="en-US" altLang="ko-KR" sz="1200" b="0" i="0">
                <a:effectLst/>
                <a:latin typeface="+mn-ea"/>
                <a:ea typeface="+mn-ea"/>
              </a:rPr>
              <a:t>. fc6 </a:t>
            </a:r>
            <a:r>
              <a:rPr lang="ko-KR" altLang="en-US" sz="1200" b="0" i="0">
                <a:effectLst/>
                <a:latin typeface="+mn-ea"/>
                <a:ea typeface="+mn-ea"/>
              </a:rPr>
              <a:t>이상의 미세 조정은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SPPnet</a:t>
            </a:r>
            <a:r>
              <a:rPr lang="en-US" altLang="ko-KR" sz="1200" b="0" i="0">
                <a:effectLst/>
                <a:latin typeface="+mn-ea"/>
                <a:ea typeface="+mn-ea"/>
              </a:rPr>
              <a:t> </a:t>
            </a:r>
            <a:r>
              <a:rPr lang="ko-KR" altLang="en-US" sz="1200" b="0" i="0">
                <a:effectLst/>
                <a:latin typeface="+mn-ea"/>
                <a:ea typeface="+mn-ea"/>
              </a:rPr>
              <a:t>훈련 알고리즘 </a:t>
            </a:r>
            <a:r>
              <a:rPr lang="en-US" altLang="ko-KR" sz="1200" b="0" i="0">
                <a:effectLst/>
                <a:latin typeface="+mn-ea"/>
                <a:ea typeface="+mn-ea"/>
              </a:rPr>
              <a:t>[11]</a:t>
            </a:r>
            <a:r>
              <a:rPr lang="ko-KR" altLang="en-US" sz="1200" b="0" i="0">
                <a:effectLst/>
                <a:latin typeface="+mn-ea"/>
                <a:ea typeface="+mn-ea"/>
              </a:rPr>
              <a:t>을 </a:t>
            </a:r>
            <a:r>
              <a:rPr lang="ko-KR" altLang="en-US" sz="1200" b="0" i="0" err="1">
                <a:effectLst/>
                <a:latin typeface="+mn-ea"/>
                <a:ea typeface="+mn-ea"/>
              </a:rPr>
              <a:t>에뮬레이트하지만</a:t>
            </a:r>
            <a:r>
              <a:rPr lang="ko-KR" altLang="en-US" sz="1200" b="0" i="0">
                <a:effectLst/>
                <a:latin typeface="+mn-ea"/>
                <a:ea typeface="+mn-ea"/>
              </a:rPr>
              <a:t> 단일 척도를 사용합</a:t>
            </a:r>
            <a:r>
              <a:rPr lang="en-US" altLang="ko-KR" sz="1200" b="0" i="0">
                <a:effectLst/>
                <a:latin typeface="+mn-ea"/>
                <a:ea typeface="+mn-ea"/>
              </a:rPr>
              <a:t>. </a:t>
            </a:r>
            <a:r>
              <a:rPr lang="en-US" altLang="ko-KR" sz="1200" b="0" i="0" err="1">
                <a:effectLst/>
                <a:latin typeface="+mn-ea"/>
                <a:ea typeface="+mn-ea"/>
              </a:rPr>
              <a:t>SPPnet</a:t>
            </a:r>
            <a:r>
              <a:rPr lang="en-US" altLang="ko-KR" sz="1200" b="0" i="0">
                <a:effectLst/>
                <a:latin typeface="+mn-ea"/>
                <a:ea typeface="+mn-ea"/>
              </a:rPr>
              <a:t> L </a:t>
            </a:r>
            <a:r>
              <a:rPr lang="ko-KR" altLang="en-US" sz="1200" b="0" i="0">
                <a:effectLst/>
                <a:latin typeface="+mn-ea"/>
                <a:ea typeface="+mn-ea"/>
              </a:rPr>
              <a:t>결과는 상당한 </a:t>
            </a:r>
            <a:r>
              <a:rPr lang="en-US" altLang="ko-KR" sz="1200" b="0" i="0">
                <a:effectLst/>
                <a:latin typeface="+mn-ea"/>
                <a:ea typeface="+mn-ea"/>
              </a:rPr>
              <a:t>(7</a:t>
            </a:r>
            <a:r>
              <a:rPr lang="ko-KR" altLang="en-US" sz="1200" b="0" i="0">
                <a:effectLst/>
                <a:latin typeface="+mn-ea"/>
                <a:ea typeface="+mn-ea"/>
              </a:rPr>
              <a:t>배</a:t>
            </a:r>
            <a:r>
              <a:rPr lang="en-US" altLang="ko-KR" sz="1200" b="0" i="0">
                <a:effectLst/>
                <a:latin typeface="+mn-ea"/>
                <a:ea typeface="+mn-ea"/>
              </a:rPr>
              <a:t>) </a:t>
            </a:r>
            <a:r>
              <a:rPr lang="ko-KR" altLang="en-US" sz="1200" b="0" i="0">
                <a:effectLst/>
                <a:latin typeface="+mn-ea"/>
                <a:ea typeface="+mn-ea"/>
              </a:rPr>
              <a:t>속도 비용으로 </a:t>
            </a:r>
            <a:r>
              <a:rPr lang="en-US" altLang="ko-KR" sz="1200" b="0" i="0">
                <a:effectLst/>
                <a:latin typeface="+mn-ea"/>
                <a:ea typeface="+mn-ea"/>
              </a:rPr>
              <a:t>5</a:t>
            </a:r>
            <a:r>
              <a:rPr lang="ko-KR" altLang="en-US" sz="1200" b="0" i="0">
                <a:effectLst/>
                <a:latin typeface="+mn-ea"/>
                <a:ea typeface="+mn-ea"/>
              </a:rPr>
              <a:t>개의 스케일을 사용하여 얻었음</a:t>
            </a:r>
            <a:endParaRPr lang="ko-KR" altLang="en-US" sz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59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66BEB4-B02B-608B-3CE8-DE1454B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b="0" i="0">
                <a:effectLst/>
                <a:latin typeface="+mn-ea"/>
              </a:rPr>
              <a:t>Fast R-CNN</a:t>
            </a:r>
            <a:r>
              <a:rPr lang="ko-KR" altLang="en-US" sz="1600" b="0" i="0">
                <a:effectLst/>
                <a:latin typeface="+mn-ea"/>
              </a:rPr>
              <a:t>이 </a:t>
            </a:r>
            <a:r>
              <a:rPr lang="en-US" altLang="ko-KR" sz="1600" b="0" i="0">
                <a:effectLst/>
                <a:latin typeface="+mn-ea"/>
              </a:rPr>
              <a:t>R-CNN</a:t>
            </a:r>
            <a:r>
              <a:rPr lang="ko-KR" altLang="en-US" sz="1600" b="0" i="0">
                <a:effectLst/>
                <a:latin typeface="+mn-ea"/>
              </a:rPr>
              <a:t>과 </a:t>
            </a:r>
            <a:r>
              <a:rPr lang="en-US" altLang="ko-KR" sz="1600" b="0" i="0" err="1">
                <a:effectLst/>
                <a:latin typeface="+mn-ea"/>
              </a:rPr>
              <a:t>SPPnet</a:t>
            </a:r>
            <a:r>
              <a:rPr lang="ko-KR" altLang="en-US" sz="1600" b="0" i="0">
                <a:effectLst/>
                <a:latin typeface="+mn-ea"/>
              </a:rPr>
              <a:t>에 비해 어떻게 비교되는지</a:t>
            </a:r>
            <a:r>
              <a:rPr lang="en-US" altLang="ko-KR" sz="1600" b="0" i="0">
                <a:effectLst/>
                <a:latin typeface="+mn-ea"/>
              </a:rPr>
              <a:t>, </a:t>
            </a:r>
            <a:r>
              <a:rPr lang="ko-KR" altLang="en-US" sz="1600" b="0" i="0">
                <a:effectLst/>
                <a:latin typeface="+mn-ea"/>
              </a:rPr>
              <a:t>그리고 디자인 결정</a:t>
            </a:r>
            <a:r>
              <a:rPr lang="en-US" altLang="ko-KR" sz="1600" b="0" i="0">
                <a:effectLst/>
                <a:latin typeface="+mn-ea"/>
              </a:rPr>
              <a:t>(</a:t>
            </a:r>
            <a:r>
              <a:rPr lang="en-US" altLang="ko-KR" sz="1600">
                <a:latin typeface="+mn-ea"/>
              </a:rPr>
              <a:t>design decisions</a:t>
            </a:r>
            <a:r>
              <a:rPr lang="en-US" altLang="ko-KR" sz="1600" b="0" i="0">
                <a:effectLst/>
                <a:latin typeface="+mn-ea"/>
              </a:rPr>
              <a:t>)</a:t>
            </a:r>
            <a:r>
              <a:rPr lang="ko-KR" altLang="en-US" sz="1600" b="0" i="0">
                <a:effectLst/>
                <a:latin typeface="+mn-ea"/>
              </a:rPr>
              <a:t>을 평가하기 위해 실험을 수행했음</a:t>
            </a:r>
            <a:r>
              <a:rPr lang="en-US" altLang="ko-KR" sz="1600" b="0" i="0">
                <a:effectLst/>
                <a:latin typeface="+mn-ea"/>
              </a:rPr>
              <a:t>(</a:t>
            </a:r>
            <a:r>
              <a:rPr lang="en-US" altLang="ko-KR" sz="1600">
                <a:latin typeface="+mn-ea"/>
              </a:rPr>
              <a:t>conducted</a:t>
            </a:r>
            <a:r>
              <a:rPr lang="en-US" altLang="ko-KR" sz="1600" b="0" i="0">
                <a:effectLst/>
                <a:latin typeface="+mn-ea"/>
              </a:rPr>
              <a:t>) </a:t>
            </a:r>
          </a:p>
          <a:p>
            <a:endParaRPr lang="en-US" altLang="ko-KR" sz="1600" b="0" i="0">
              <a:effectLst/>
              <a:latin typeface="+mn-ea"/>
            </a:endParaRPr>
          </a:p>
          <a:p>
            <a:r>
              <a:rPr lang="ko-KR" altLang="en-US" sz="1600" b="0" i="0">
                <a:effectLst/>
                <a:latin typeface="+mn-ea"/>
              </a:rPr>
              <a:t>모범 사례를 따라</a:t>
            </a:r>
            <a:r>
              <a:rPr lang="en-US" altLang="ko-KR" sz="1600" b="0" i="0">
                <a:effectLst/>
                <a:latin typeface="+mn-ea"/>
              </a:rPr>
              <a:t>(</a:t>
            </a:r>
            <a:r>
              <a:rPr lang="en-US" altLang="ko-KR" sz="1600">
                <a:latin typeface="+mn-ea"/>
              </a:rPr>
              <a:t>Following best practices</a:t>
            </a:r>
            <a:r>
              <a:rPr lang="en-US" altLang="ko-KR" sz="1600" b="0" i="0">
                <a:effectLst/>
                <a:latin typeface="+mn-ea"/>
              </a:rPr>
              <a:t>), </a:t>
            </a:r>
            <a:r>
              <a:rPr lang="ko-KR" altLang="en-US" sz="1600" b="0" i="0">
                <a:effectLst/>
                <a:latin typeface="+mn-ea"/>
              </a:rPr>
              <a:t>이러한 실험을 </a:t>
            </a:r>
            <a:r>
              <a:rPr lang="en-US" altLang="ko-KR" sz="1600" b="0" i="0">
                <a:effectLst/>
                <a:latin typeface="+mn-ea"/>
              </a:rPr>
              <a:t>PASCAL VOC07 </a:t>
            </a:r>
            <a:r>
              <a:rPr lang="ko-KR" altLang="en-US" sz="1600" b="0" i="0">
                <a:effectLst/>
                <a:latin typeface="+mn-ea"/>
              </a:rPr>
              <a:t>데이터셋에서 수행</a:t>
            </a:r>
            <a:r>
              <a:rPr lang="en-US" altLang="ko-KR" sz="1600" b="0" i="0">
                <a:effectLst/>
                <a:latin typeface="+mn-ea"/>
              </a:rPr>
              <a:t>(</a:t>
            </a:r>
            <a:r>
              <a:rPr lang="en-US" altLang="ko-KR" sz="1600">
                <a:latin typeface="+mn-ea"/>
              </a:rPr>
              <a:t>performed)</a:t>
            </a:r>
            <a:r>
              <a:rPr lang="ko-KR" altLang="en-US" sz="1600" b="0" i="0">
                <a:effectLst/>
                <a:latin typeface="+mn-ea"/>
              </a:rPr>
              <a:t>했음</a:t>
            </a:r>
            <a:endParaRPr lang="ko-KR" altLang="en-US" sz="18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CFB968-4CC4-11C7-D056-F9DB85DF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5. Design evaluation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30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8F4452-8232-F0EF-6E17-0600AE73A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85875"/>
            <a:ext cx="8535293" cy="46434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</a:rPr>
              <a:t>multi-task</a:t>
            </a:r>
            <a:r>
              <a:rPr lang="ko-KR" altLang="en-US" sz="1400">
                <a:latin typeface="+mn-ea"/>
              </a:rPr>
              <a:t> 훈련은 연속적으로 훈련된 작업의 파이프라인을 관리하는 것을 피할 수 있어 편리하며</a:t>
            </a:r>
            <a:r>
              <a:rPr lang="en-US" altLang="ko-KR" sz="1400">
                <a:latin typeface="+mn-ea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ko-KR" altLang="en-US" sz="1400" b="1">
                <a:latin typeface="+mn-ea"/>
              </a:rPr>
              <a:t>공유된 표현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여기서는 </a:t>
            </a:r>
            <a:r>
              <a:rPr lang="en-US" altLang="ko-KR" sz="1400" b="1">
                <a:latin typeface="+mn-ea"/>
              </a:rPr>
              <a:t>ConvNet)</a:t>
            </a:r>
            <a:r>
              <a:rPr lang="ko-KR" altLang="en-US" sz="1400" b="1">
                <a:latin typeface="+mn-ea"/>
              </a:rPr>
              <a:t>을 통해 작업들이 서로에게 영향을 미치므로 결과를 개선</a:t>
            </a:r>
            <a:r>
              <a:rPr lang="ko-KR" altLang="en-US" sz="1400">
                <a:latin typeface="+mn-ea"/>
              </a:rPr>
              <a:t>할 수 있는 잠재력을 가지고 있음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한 작업에서 학습된 정보가 다른 작업의 학습에 도움을 줄 수 있다</a:t>
            </a:r>
            <a:r>
              <a:rPr lang="en-US" altLang="ko-KR" sz="1400">
                <a:latin typeface="+mn-ea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1400">
                <a:latin typeface="+mn-ea"/>
              </a:rPr>
              <a:t>classification loss, Lcls</a:t>
            </a:r>
            <a:r>
              <a:rPr lang="ko-KR" altLang="en-US" sz="1400">
                <a:latin typeface="+mn-ea"/>
              </a:rPr>
              <a:t>만을 사용하여 기본 네트워크를 훈련시킨 결과를 통해 이를 테스트함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이러한 기본 모델들은 </a:t>
            </a:r>
            <a:r>
              <a:rPr lang="en-US" altLang="ko-KR" sz="1400">
                <a:latin typeface="+mn-ea"/>
              </a:rPr>
              <a:t>bounding-box regressors</a:t>
            </a:r>
            <a:r>
              <a:rPr lang="ko-KR" altLang="en-US" sz="1400">
                <a:latin typeface="+mn-ea"/>
              </a:rPr>
              <a:t>를 갖고 있지 않음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다음으로 </a:t>
            </a:r>
            <a:r>
              <a:rPr lang="en-US" altLang="ko-KR" sz="1400">
                <a:latin typeface="+mn-ea"/>
              </a:rPr>
              <a:t>multi-task loss</a:t>
            </a:r>
            <a:r>
              <a:rPr lang="ko-KR" altLang="en-US" sz="1400">
                <a:latin typeface="+mn-ea"/>
              </a:rPr>
              <a:t>로 훈련된 네트워크를 취하되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테스트 시에는 </a:t>
            </a:r>
            <a:r>
              <a:rPr lang="en-US" altLang="ko-KR" sz="1400">
                <a:latin typeface="+mn-ea"/>
              </a:rPr>
              <a:t>bounding-box regressor</a:t>
            </a:r>
            <a:r>
              <a:rPr lang="ko-KR" altLang="en-US" sz="1400">
                <a:latin typeface="+mn-ea"/>
              </a:rPr>
              <a:t>를 비활성화</a:t>
            </a:r>
            <a:r>
              <a:rPr lang="en-US" altLang="ko-KR" sz="1400">
                <a:latin typeface="+mn-ea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이로써 네트워크의 분류 정확도를 분리하고 기본 네트워크와의 비교를 가능하게 함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세 가지 네트워크 모두에서 </a:t>
            </a:r>
            <a:r>
              <a:rPr lang="en-US" altLang="ko-KR" sz="1400" b="1">
                <a:latin typeface="+mn-ea"/>
              </a:rPr>
              <a:t>multi-task</a:t>
            </a:r>
            <a:r>
              <a:rPr lang="ko-KR" altLang="en-US" sz="1400" b="1">
                <a:latin typeface="+mn-ea"/>
              </a:rPr>
              <a:t> 훈련이 순수 분류 정확도를 향상시키는 것을 확인</a:t>
            </a:r>
            <a:endParaRPr lang="en-US" altLang="ko-KR" sz="1400" b="1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향상 폭은 </a:t>
            </a:r>
            <a:r>
              <a:rPr lang="en-US" altLang="ko-KR" sz="1400">
                <a:latin typeface="+mn-ea"/>
              </a:rPr>
              <a:t>+0.8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+1.1 mAP </a:t>
            </a:r>
            <a:r>
              <a:rPr lang="ko-KR" altLang="en-US" sz="1400">
                <a:latin typeface="+mn-ea"/>
              </a:rPr>
              <a:t>포인트로</a:t>
            </a:r>
            <a:r>
              <a:rPr lang="en-US" altLang="ko-KR" sz="1400">
                <a:latin typeface="+mn-ea"/>
              </a:rPr>
              <a:t>, multi-task</a:t>
            </a:r>
            <a:r>
              <a:rPr lang="ko-KR" altLang="en-US" sz="1400">
                <a:latin typeface="+mn-ea"/>
              </a:rPr>
              <a:t> 학습으로부터 일관되게 긍정적인 효과를 보여줌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마지막으로</a:t>
            </a:r>
            <a:r>
              <a:rPr lang="en-US" altLang="ko-KR" sz="1400">
                <a:latin typeface="+mn-ea"/>
              </a:rPr>
              <a:t>, classification loss</a:t>
            </a:r>
            <a:r>
              <a:rPr lang="ko-KR" altLang="en-US" sz="1400">
                <a:latin typeface="+mn-ea"/>
              </a:rPr>
              <a:t>만을 사용하여 훈련된 기본 모델에 </a:t>
            </a:r>
            <a:r>
              <a:rPr lang="en-US" altLang="ko-KR" sz="1400">
                <a:latin typeface="+mn-ea"/>
              </a:rPr>
              <a:t>bounding-box regressor</a:t>
            </a:r>
            <a:r>
              <a:rPr lang="ko-KR" altLang="en-US" sz="1400">
                <a:latin typeface="+mn-ea"/>
              </a:rPr>
              <a:t> 계층을 추가하고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모든 다른 네트워크 매개변수를 고정한 상태에서 </a:t>
            </a:r>
            <a:r>
              <a:rPr lang="en-US" altLang="ko-KR" sz="1400">
                <a:latin typeface="+mn-ea"/>
              </a:rPr>
              <a:t>Lloc</a:t>
            </a:r>
            <a:r>
              <a:rPr lang="ko-KR" altLang="en-US" sz="1400">
                <a:latin typeface="+mn-ea"/>
              </a:rPr>
              <a:t>을 사용하여 훈련</a:t>
            </a:r>
            <a:endParaRPr lang="en-US" altLang="ko-KR" sz="140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sz="1400">
                <a:latin typeface="+mn-ea"/>
              </a:rPr>
              <a:t>  이 단계별 훈련 방식의 결과는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향상되었지만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다중 작업 훈련에 비해 떨어진 성능을 보였음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740CD9-ABCB-CD95-2D08-8B392EB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5.1. Does multi-task training help?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90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5E0CAD3-400E-0367-2249-316AF72DE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/>
              <a:t>스케일 불변</a:t>
            </a:r>
            <a:r>
              <a:rPr lang="en-US" altLang="ko-KR" sz="1400"/>
              <a:t>scale-invariant</a:t>
            </a:r>
            <a:r>
              <a:rPr lang="ko-KR" altLang="en-US" sz="1400"/>
              <a:t> 객체 감지</a:t>
            </a:r>
            <a:r>
              <a:rPr lang="en-US" altLang="ko-KR" sz="1400"/>
              <a:t>object detection</a:t>
            </a:r>
            <a:r>
              <a:rPr lang="ko-KR" altLang="en-US" sz="1400"/>
              <a:t>를 달성하기 위한 두 가지 전략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brute-force </a:t>
            </a:r>
            <a:r>
              <a:rPr lang="ko-KR" altLang="en-US" sz="1400"/>
              <a:t>학습</a:t>
            </a:r>
            <a:r>
              <a:rPr lang="en-US" altLang="ko-KR" sz="1400"/>
              <a:t>(</a:t>
            </a:r>
            <a:r>
              <a:rPr lang="ko-KR" altLang="en-US" sz="1400"/>
              <a:t>단일 스케일</a:t>
            </a:r>
            <a:r>
              <a:rPr lang="en-US" altLang="ko-KR" sz="1400"/>
              <a:t>)(single scale)</a:t>
            </a:r>
            <a:r>
              <a:rPr lang="ko-KR" altLang="en-US" sz="1400"/>
              <a:t>과 이미지 피라미드</a:t>
            </a:r>
            <a:r>
              <a:rPr lang="en-US" altLang="ko-KR" sz="1400"/>
              <a:t>(</a:t>
            </a:r>
            <a:r>
              <a:rPr lang="ko-KR" altLang="en-US" sz="1400"/>
              <a:t>다중 스케일</a:t>
            </a:r>
            <a:r>
              <a:rPr lang="en-US" altLang="ko-KR" sz="1400"/>
              <a:t>)(multi-scale)</a:t>
            </a:r>
            <a:r>
              <a:rPr lang="ko-KR" altLang="en-US" sz="1400"/>
              <a:t>를 비교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두 경우 모두 이미지의 스케일 </a:t>
            </a:r>
            <a:r>
              <a:rPr lang="en-US" altLang="ko-KR" sz="1400"/>
              <a:t>s</a:t>
            </a:r>
            <a:r>
              <a:rPr lang="ko-KR" altLang="en-US" sz="1400"/>
              <a:t>는 그 짧은 변의 길이로 정의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single scale</a:t>
            </a:r>
            <a:r>
              <a:rPr lang="ko-KR" altLang="en-US" sz="1400"/>
              <a:t> 실험에서는 </a:t>
            </a:r>
            <a:r>
              <a:rPr lang="en-US" altLang="ko-KR" sz="1400"/>
              <a:t>s = 600 </a:t>
            </a:r>
            <a:r>
              <a:rPr lang="ko-KR" altLang="en-US" sz="1400"/>
              <a:t>픽셀을 사용하였으며</a:t>
            </a:r>
            <a:r>
              <a:rPr lang="en-US" altLang="ko-KR" sz="1400"/>
              <a:t>, </a:t>
            </a:r>
            <a:r>
              <a:rPr lang="ko-KR" altLang="en-US" sz="1400"/>
              <a:t>이미지의 가장 긴 변을 </a:t>
            </a:r>
            <a:r>
              <a:rPr lang="en-US" altLang="ko-KR" sz="1400"/>
              <a:t>1000 </a:t>
            </a:r>
            <a:r>
              <a:rPr lang="ko-KR" altLang="en-US" sz="1400"/>
              <a:t>픽셀로 제한하고 이미지의 종횡비를 유지하므로 </a:t>
            </a:r>
            <a:r>
              <a:rPr lang="en-US" altLang="ko-KR" sz="1400"/>
              <a:t>s</a:t>
            </a:r>
            <a:r>
              <a:rPr lang="ko-KR" altLang="en-US" sz="1400"/>
              <a:t>가 </a:t>
            </a:r>
            <a:r>
              <a:rPr lang="en-US" altLang="ko-KR" sz="1400"/>
              <a:t>600 </a:t>
            </a:r>
            <a:r>
              <a:rPr lang="ko-KR" altLang="en-US" sz="1400"/>
              <a:t>미만일 수도 있음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multi-scale</a:t>
            </a:r>
            <a:r>
              <a:rPr lang="ko-KR" altLang="en-US" sz="1400"/>
              <a:t> 설정에서는 </a:t>
            </a:r>
            <a:r>
              <a:rPr lang="en-US" altLang="ko-KR" sz="1400"/>
              <a:t>SPPnet</a:t>
            </a:r>
            <a:r>
              <a:rPr lang="ko-KR" altLang="en-US" sz="1400"/>
              <a:t>과 비교하기 위해 동일한 </a:t>
            </a:r>
            <a:r>
              <a:rPr lang="en-US" altLang="ko-KR" sz="1400"/>
              <a:t>5</a:t>
            </a:r>
            <a:r>
              <a:rPr lang="ko-KR" altLang="en-US" sz="1400"/>
              <a:t>개의 스케일을 사용</a:t>
            </a:r>
            <a:endParaRPr lang="en-US" altLang="ko-KR" sz="14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/>
              <a:t>       그러나</a:t>
            </a:r>
            <a:r>
              <a:rPr lang="en-US" altLang="ko-KR" sz="1400"/>
              <a:t>, GPU </a:t>
            </a:r>
            <a:r>
              <a:rPr lang="ko-KR" altLang="en-US" sz="1400"/>
              <a:t>메모리를 초과하지 않도록 가장 긴 변은 </a:t>
            </a:r>
            <a:r>
              <a:rPr lang="en-US" altLang="ko-KR" sz="1400"/>
              <a:t>2000 </a:t>
            </a:r>
            <a:r>
              <a:rPr lang="ko-KR" altLang="en-US" sz="1400"/>
              <a:t>픽셀로 제한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결과적으로</a:t>
            </a:r>
            <a:r>
              <a:rPr lang="en-US" altLang="ko-KR" sz="1400"/>
              <a:t>,</a:t>
            </a:r>
            <a:r>
              <a:rPr lang="en-US" altLang="ko-KR" sz="1400" b="1"/>
              <a:t> single-scale</a:t>
            </a:r>
            <a:r>
              <a:rPr lang="ko-KR" altLang="en-US" sz="1400" b="1"/>
              <a:t> 탐지가 </a:t>
            </a:r>
            <a:r>
              <a:rPr lang="en-US" altLang="ko-KR" sz="1400" b="1"/>
              <a:t>multi-scale</a:t>
            </a:r>
            <a:r>
              <a:rPr lang="ko-KR" altLang="en-US" sz="1400" b="1"/>
              <a:t> 탐지와 거의 비슷한 성능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multi-scale – </a:t>
            </a:r>
            <a:r>
              <a:rPr lang="ko-KR" altLang="en-US" sz="1400"/>
              <a:t>큰 계산 시간에 비해 성능 향상이 작음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속도와 정확도 사이의 최적의 균형을 제공하는</a:t>
            </a:r>
            <a:r>
              <a:rPr lang="ko-KR" altLang="en-US" sz="1400" b="1"/>
              <a:t> </a:t>
            </a:r>
            <a:r>
              <a:rPr lang="en-US" altLang="ko-KR" sz="1400" b="1"/>
              <a:t>single-scale</a:t>
            </a:r>
            <a:r>
              <a:rPr lang="ko-KR" altLang="en-US" sz="1400" b="1"/>
              <a:t> 처리를 사용</a:t>
            </a:r>
            <a:r>
              <a:rPr lang="ko-KR" altLang="en-US" sz="1400"/>
              <a:t>하여 모든 실험을 수행</a:t>
            </a:r>
            <a:endParaRPr lang="en-US" altLang="ko-KR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8AFFF2-AFE6-38D1-266A-646759A8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346646"/>
            <a:ext cx="7787208" cy="562074"/>
          </a:xfrm>
        </p:spPr>
        <p:txBody>
          <a:bodyPr/>
          <a:lstStyle/>
          <a:p>
            <a:r>
              <a:rPr lang="en-US" altLang="ko-KR" sz="2800" i="0">
                <a:effectLst/>
                <a:latin typeface="PT Serif" panose="020A0603040505020204" pitchFamily="18" charset="0"/>
              </a:rPr>
              <a:t>5.2. Scale invariance: to brute force or finesse?</a:t>
            </a:r>
            <a:endParaRPr lang="ko-KR" altLang="en-US" sz="280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5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54C7B9B-5FC7-1664-D542-EADD077C9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좋은 객체 탐지기는 </a:t>
            </a:r>
            <a:r>
              <a:rPr lang="ko-KR" altLang="en-US" sz="1400" b="1">
                <a:latin typeface="+mn-ea"/>
              </a:rPr>
              <a:t>더 많은 훈련 데이터가 제공될 때 성능이 향상</a:t>
            </a:r>
            <a:r>
              <a:rPr lang="ko-KR" altLang="en-US" sz="1400">
                <a:latin typeface="+mn-ea"/>
              </a:rPr>
              <a:t>되어야 한다</a:t>
            </a:r>
            <a:r>
              <a:rPr lang="en-US" altLang="ko-KR" sz="1400">
                <a:latin typeface="+mn-ea"/>
              </a:rPr>
              <a:t>(should)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연구에서는 </a:t>
            </a:r>
            <a:r>
              <a:rPr lang="en-US" altLang="ko-KR" sz="1400">
                <a:latin typeface="+mn-ea"/>
              </a:rPr>
              <a:t>VOC07 trainval </a:t>
            </a:r>
            <a:r>
              <a:rPr lang="ko-KR" altLang="en-US" sz="1400">
                <a:latin typeface="+mn-ea"/>
              </a:rPr>
              <a:t>세트에 </a:t>
            </a:r>
            <a:r>
              <a:rPr lang="en-US" altLang="ko-KR" sz="1400">
                <a:latin typeface="+mn-ea"/>
              </a:rPr>
              <a:t>VOC12 trainval </a:t>
            </a:r>
            <a:r>
              <a:rPr lang="ko-KR" altLang="en-US" sz="1400">
                <a:latin typeface="+mn-ea"/>
              </a:rPr>
              <a:t>세트를 추가하여 이미지 수를 대략 </a:t>
            </a:r>
            <a:r>
              <a:rPr lang="en-US" altLang="ko-KR" sz="1400">
                <a:latin typeface="+mn-ea"/>
              </a:rPr>
              <a:t>3</a:t>
            </a:r>
            <a:r>
              <a:rPr lang="ko-KR" altLang="en-US" sz="1400">
                <a:latin typeface="+mn-ea"/>
              </a:rPr>
              <a:t>배인 </a:t>
            </a:r>
            <a:r>
              <a:rPr lang="en-US" altLang="ko-KR" sz="1400">
                <a:latin typeface="+mn-ea"/>
              </a:rPr>
              <a:t>16.5k</a:t>
            </a:r>
            <a:r>
              <a:rPr lang="ko-KR" altLang="en-US" sz="1400">
                <a:latin typeface="+mn-ea"/>
              </a:rPr>
              <a:t>로 늘려 </a:t>
            </a:r>
            <a:r>
              <a:rPr lang="en-US" altLang="ko-KR" sz="1400">
                <a:latin typeface="+mn-ea"/>
              </a:rPr>
              <a:t>Fast R-CNN</a:t>
            </a:r>
            <a:r>
              <a:rPr lang="ko-KR" altLang="en-US" sz="1400">
                <a:latin typeface="+mn-ea"/>
              </a:rPr>
              <a:t>을 평가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training</a:t>
            </a:r>
            <a:r>
              <a:rPr lang="ko-KR" altLang="en-US" sz="1400">
                <a:latin typeface="+mn-ea"/>
              </a:rPr>
              <a:t> 세트를 확대하면 </a:t>
            </a:r>
            <a:r>
              <a:rPr lang="en-US" altLang="ko-KR" sz="1400">
                <a:latin typeface="+mn-ea"/>
              </a:rPr>
              <a:t>VOC07 </a:t>
            </a:r>
            <a:r>
              <a:rPr lang="ko-KR" altLang="en-US" sz="1400">
                <a:latin typeface="+mn-ea"/>
              </a:rPr>
              <a:t>테스트의 </a:t>
            </a:r>
            <a:r>
              <a:rPr lang="en-US" altLang="ko-KR" sz="1400" err="1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</a:t>
            </a:r>
            <a:r>
              <a:rPr lang="en-US" altLang="ko-KR" sz="1400">
                <a:latin typeface="+mn-ea"/>
              </a:rPr>
              <a:t>66.9%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70.0%</a:t>
            </a:r>
            <a:r>
              <a:rPr lang="ko-KR" altLang="en-US" sz="1400">
                <a:latin typeface="+mn-ea"/>
              </a:rPr>
              <a:t>로 향상됨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데이터 세트에서 훈련할 때 </a:t>
            </a:r>
            <a:r>
              <a:rPr lang="en-US" altLang="ko-KR" sz="1400">
                <a:latin typeface="+mn-ea"/>
              </a:rPr>
              <a:t>40k </a:t>
            </a:r>
            <a:r>
              <a:rPr lang="ko-KR" altLang="en-US" sz="1400">
                <a:latin typeface="+mn-ea"/>
              </a:rPr>
              <a:t>대신 </a:t>
            </a:r>
            <a:r>
              <a:rPr lang="en-US" altLang="ko-KR" sz="1400">
                <a:latin typeface="+mn-ea"/>
              </a:rPr>
              <a:t>60k </a:t>
            </a:r>
            <a:r>
              <a:rPr lang="ko-KR" altLang="en-US" sz="1400">
                <a:latin typeface="+mn-ea"/>
              </a:rPr>
              <a:t>미니 배치 반복을 사용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비슷한 실험을 </a:t>
            </a:r>
            <a:r>
              <a:rPr lang="en-US" altLang="ko-KR" sz="1400">
                <a:latin typeface="+mn-ea"/>
              </a:rPr>
              <a:t>VOC10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2012</a:t>
            </a:r>
            <a:r>
              <a:rPr lang="ko-KR" altLang="en-US" sz="1400">
                <a:latin typeface="+mn-ea"/>
              </a:rPr>
              <a:t>에 대해 수행하였고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이를 위해 </a:t>
            </a:r>
            <a:r>
              <a:rPr lang="en-US" altLang="ko-KR" sz="1400">
                <a:latin typeface="+mn-ea"/>
              </a:rPr>
              <a:t>VOC07 trainval, </a:t>
            </a:r>
            <a:r>
              <a:rPr lang="ko-KR" altLang="en-US" sz="1400">
                <a:latin typeface="+mn-ea"/>
              </a:rPr>
              <a:t>테스트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VOC12 trainval</a:t>
            </a:r>
            <a:r>
              <a:rPr lang="ko-KR" altLang="en-US" sz="1400">
                <a:latin typeface="+mn-ea"/>
              </a:rPr>
              <a:t>의 합집합에서 </a:t>
            </a:r>
            <a:r>
              <a:rPr lang="en-US" altLang="ko-KR" sz="1400">
                <a:latin typeface="+mn-ea"/>
              </a:rPr>
              <a:t>21.5k </a:t>
            </a:r>
            <a:r>
              <a:rPr lang="ko-KR" altLang="en-US" sz="1400">
                <a:latin typeface="+mn-ea"/>
              </a:rPr>
              <a:t>이미지의 데이터셋을 구성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데이터셋에서 훈련할 때는 </a:t>
            </a:r>
            <a:r>
              <a:rPr lang="en-US" altLang="ko-KR" sz="1400">
                <a:latin typeface="+mn-ea"/>
              </a:rPr>
              <a:t>100k</a:t>
            </a:r>
            <a:r>
              <a:rPr lang="ko-KR" altLang="en-US" sz="1400">
                <a:latin typeface="+mn-ea"/>
              </a:rPr>
              <a:t>의 </a:t>
            </a:r>
            <a:r>
              <a:rPr lang="en-US" altLang="ko-KR" sz="1400">
                <a:latin typeface="+mn-ea"/>
              </a:rPr>
              <a:t>SGD </a:t>
            </a:r>
            <a:r>
              <a:rPr lang="ko-KR" altLang="en-US" sz="1400">
                <a:latin typeface="+mn-ea"/>
              </a:rPr>
              <a:t>반복을 사용하고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학습률은 </a:t>
            </a:r>
            <a:r>
              <a:rPr lang="en-US" altLang="ko-KR" sz="1400">
                <a:latin typeface="+mn-ea"/>
              </a:rPr>
              <a:t>40k </a:t>
            </a:r>
            <a:r>
              <a:rPr lang="ko-KR" altLang="en-US" sz="1400">
                <a:latin typeface="+mn-ea"/>
              </a:rPr>
              <a:t>반복마다 </a:t>
            </a:r>
            <a:r>
              <a:rPr lang="en-US" altLang="ko-KR" sz="1400">
                <a:latin typeface="+mn-ea"/>
              </a:rPr>
              <a:t>0.1×</a:t>
            </a:r>
            <a:r>
              <a:rPr lang="ko-KR" altLang="en-US" sz="1400">
                <a:latin typeface="+mn-ea"/>
              </a:rPr>
              <a:t>씩 낮춤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결과적으로</a:t>
            </a:r>
            <a:r>
              <a:rPr lang="en-US" altLang="ko-KR" sz="1400">
                <a:latin typeface="+mn-ea"/>
              </a:rPr>
              <a:t>, VOC10</a:t>
            </a:r>
            <a:r>
              <a:rPr lang="ko-KR" altLang="en-US" sz="1400">
                <a:latin typeface="+mn-ea"/>
              </a:rPr>
              <a:t>과 </a:t>
            </a:r>
            <a:r>
              <a:rPr lang="en-US" altLang="ko-KR" sz="1400">
                <a:latin typeface="+mn-ea"/>
              </a:rPr>
              <a:t>2012</a:t>
            </a:r>
            <a:r>
              <a:rPr lang="ko-KR" altLang="en-US" sz="1400">
                <a:latin typeface="+mn-ea"/>
              </a:rPr>
              <a:t>에 대해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는 각각 </a:t>
            </a:r>
            <a:r>
              <a:rPr lang="en-US" altLang="ko-KR" sz="1400">
                <a:latin typeface="+mn-ea"/>
              </a:rPr>
              <a:t>66.1%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68.8%, 65.7%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68.4%</a:t>
            </a:r>
            <a:r>
              <a:rPr lang="ko-KR" altLang="en-US" sz="1400">
                <a:latin typeface="+mn-ea"/>
              </a:rPr>
              <a:t>로 향상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65022F-FA79-75EF-0D88-254BFE7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effectLst/>
                <a:latin typeface="PT Serif" panose="020A0603040505020204" pitchFamily="18" charset="0"/>
                <a:ea typeface="+mn-ea"/>
              </a:rPr>
              <a:t>5.3. Do we need more training data?</a:t>
            </a:r>
            <a:endParaRPr lang="ko-KR" altLang="en-US">
              <a:latin typeface="PT Serif" panose="020A060304050502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3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71F9C0B-7BD4-D538-6082-B0E249168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07281"/>
            <a:ext cx="8607301" cy="4643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Fast R-CNN</a:t>
            </a:r>
            <a:r>
              <a:rPr lang="ko-KR" altLang="en-US" sz="1400">
                <a:latin typeface="+mn-ea"/>
              </a:rPr>
              <a:t>은 </a:t>
            </a:r>
            <a:r>
              <a:rPr lang="en-US" altLang="ko-KR" sz="1400">
                <a:latin typeface="+mn-ea"/>
              </a:rPr>
              <a:t>R-CNN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SPPnet</a:t>
            </a:r>
            <a:r>
              <a:rPr lang="ko-KR" altLang="en-US" sz="1400">
                <a:latin typeface="+mn-ea"/>
              </a:rPr>
              <a:t>에서 수행된 것처럼 사후에 일대다</a:t>
            </a:r>
            <a:r>
              <a:rPr lang="en-US" altLang="ko-KR" sz="1400">
                <a:latin typeface="+mn-ea"/>
              </a:rPr>
              <a:t>(one-vs-rest)</a:t>
            </a:r>
            <a:r>
              <a:rPr lang="ko-KR" altLang="en-US" sz="1400">
                <a:latin typeface="+mn-ea"/>
              </a:rPr>
              <a:t> 선형 </a:t>
            </a:r>
            <a:r>
              <a:rPr lang="en-US" altLang="ko-KR" sz="1400">
                <a:latin typeface="+mn-ea"/>
              </a:rPr>
              <a:t>SVM</a:t>
            </a:r>
            <a:r>
              <a:rPr lang="ko-KR" altLang="en-US" sz="1400">
                <a:latin typeface="+mn-ea"/>
              </a:rPr>
              <a:t>을 학습하는 대신</a:t>
            </a:r>
            <a:r>
              <a:rPr lang="en-US" altLang="ko-KR" sz="1400">
                <a:latin typeface="+mn-ea"/>
              </a:rPr>
              <a:t>, fine-tuning </a:t>
            </a:r>
            <a:r>
              <a:rPr lang="ko-KR" altLang="en-US" sz="1400">
                <a:latin typeface="+mn-ea"/>
              </a:rPr>
              <a:t>과정에서 학습된 </a:t>
            </a:r>
            <a:r>
              <a:rPr lang="en-US" altLang="ko-KR" sz="1400">
                <a:latin typeface="+mn-ea"/>
              </a:rPr>
              <a:t>softmax</a:t>
            </a:r>
            <a:r>
              <a:rPr lang="ko-KR" altLang="en-US" sz="1400">
                <a:latin typeface="+mn-ea"/>
              </a:rPr>
              <a:t> 분류기를 사용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선택의 </a:t>
            </a:r>
            <a:r>
              <a:rPr lang="en-US" altLang="ko-KR" sz="1400">
                <a:latin typeface="+mn-ea"/>
              </a:rPr>
              <a:t>impact</a:t>
            </a:r>
            <a:r>
              <a:rPr lang="ko-KR" altLang="en-US" sz="1400">
                <a:latin typeface="+mn-ea"/>
              </a:rPr>
              <a:t>를 이해하기 위해</a:t>
            </a:r>
            <a:r>
              <a:rPr lang="en-US" altLang="ko-KR" sz="1400">
                <a:latin typeface="+mn-ea"/>
              </a:rPr>
              <a:t>, Fast R-CNN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hard negative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mining</a:t>
            </a:r>
            <a:r>
              <a:rPr lang="ko-KR" altLang="en-US" sz="1400">
                <a:latin typeface="+mn-ea"/>
              </a:rPr>
              <a:t>을 통한 </a:t>
            </a:r>
            <a:r>
              <a:rPr lang="en-US" altLang="ko-KR" sz="1400">
                <a:latin typeface="+mn-ea"/>
              </a:rPr>
              <a:t>post-hoc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SVM </a:t>
            </a:r>
            <a:r>
              <a:rPr lang="ko-KR" altLang="en-US" sz="1400">
                <a:latin typeface="+mn-ea"/>
              </a:rPr>
              <a:t>학습을 구현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R-CNN</a:t>
            </a:r>
            <a:r>
              <a:rPr lang="ko-KR" altLang="en-US" sz="1400">
                <a:latin typeface="+mn-ea"/>
              </a:rPr>
              <a:t>에서 사용된 것과 동일한 학습 알고리즘과 하이퍼파라미터를 사용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        </a:t>
            </a:r>
            <a:r>
              <a:rPr lang="ko-KR" altLang="en-US" sz="1100">
                <a:latin typeface="+mn-ea"/>
              </a:rPr>
              <a:t>표 </a:t>
            </a:r>
            <a:r>
              <a:rPr lang="en-US" altLang="ko-KR" sz="1100">
                <a:latin typeface="+mn-ea"/>
              </a:rPr>
              <a:t>8. </a:t>
            </a:r>
            <a:r>
              <a:rPr lang="ko-KR" altLang="en-US" sz="1100">
                <a:latin typeface="+mn-ea"/>
              </a:rPr>
              <a:t>소프트 맥스 </a:t>
            </a:r>
            <a:r>
              <a:rPr lang="en-US" altLang="ko-KR" sz="1100">
                <a:latin typeface="+mn-ea"/>
              </a:rPr>
              <a:t>vs. SVM (VOC07 </a:t>
            </a:r>
            <a:r>
              <a:rPr lang="en-US" altLang="ko-KR" sz="1100" err="1">
                <a:latin typeface="+mn-ea"/>
              </a:rPr>
              <a:t>mAP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을 사용한 </a:t>
            </a:r>
            <a:r>
              <a:rPr lang="en-US" altLang="ko-KR" sz="1100">
                <a:latin typeface="+mn-ea"/>
              </a:rPr>
              <a:t>Fast R-CNN.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표 </a:t>
            </a:r>
            <a:r>
              <a:rPr lang="en-US" altLang="ko-KR" sz="1400">
                <a:latin typeface="+mn-ea"/>
              </a:rPr>
              <a:t>8</a:t>
            </a:r>
            <a:r>
              <a:rPr lang="ko-KR" altLang="en-US" sz="1400">
                <a:latin typeface="+mn-ea"/>
              </a:rPr>
              <a:t>은 모든 세 네트워크에 대해 </a:t>
            </a:r>
            <a:r>
              <a:rPr lang="en-US" altLang="ko-KR" sz="1400" b="1">
                <a:latin typeface="+mn-ea"/>
              </a:rPr>
              <a:t>softmax</a:t>
            </a:r>
            <a:r>
              <a:rPr lang="ko-KR" altLang="en-US" sz="1400" b="1">
                <a:latin typeface="+mn-ea"/>
              </a:rPr>
              <a:t>가 </a:t>
            </a:r>
            <a:r>
              <a:rPr lang="en-US" altLang="ko-KR" sz="1400" b="1">
                <a:latin typeface="+mn-ea"/>
              </a:rPr>
              <a:t>SVM</a:t>
            </a:r>
            <a:r>
              <a:rPr lang="ko-KR" altLang="en-US" sz="1400" b="1">
                <a:latin typeface="+mn-ea"/>
              </a:rPr>
              <a:t>을 약간 능가</a:t>
            </a:r>
            <a:r>
              <a:rPr lang="ko-KR" altLang="en-US" sz="1400">
                <a:latin typeface="+mn-ea"/>
              </a:rPr>
              <a:t>하며</a:t>
            </a:r>
            <a:r>
              <a:rPr lang="en-US" altLang="ko-KR" sz="1400">
                <a:latin typeface="+mn-ea"/>
              </a:rPr>
              <a:t>, mAP </a:t>
            </a:r>
            <a:r>
              <a:rPr lang="ko-KR" altLang="en-US" sz="1400">
                <a:latin typeface="+mn-ea"/>
              </a:rPr>
              <a:t>점수가 </a:t>
            </a:r>
            <a:r>
              <a:rPr lang="en-US" altLang="ko-KR" sz="1400">
                <a:latin typeface="+mn-ea"/>
              </a:rPr>
              <a:t>+0.1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+0.8 </a:t>
            </a:r>
            <a:r>
              <a:rPr lang="ko-KR" altLang="en-US" sz="1400">
                <a:latin typeface="+mn-ea"/>
              </a:rPr>
              <a:t>상승하는 것을 보여줌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 효과는 작지만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이전의 다단계 학습 접근법에 비해 </a:t>
            </a:r>
            <a:r>
              <a:rPr lang="en-US" altLang="ko-KR" sz="1400" b="1">
                <a:latin typeface="+mn-ea"/>
              </a:rPr>
              <a:t>'one-shot' fine-tuning</a:t>
            </a:r>
            <a:r>
              <a:rPr lang="ko-KR" altLang="en-US" sz="1400" b="1">
                <a:latin typeface="+mn-ea"/>
              </a:rPr>
              <a:t>이 충분</a:t>
            </a:r>
            <a:r>
              <a:rPr lang="en-US" altLang="ko-KR" sz="1400">
                <a:latin typeface="+mn-ea"/>
              </a:rPr>
              <a:t>(sufficient)</a:t>
            </a:r>
            <a:r>
              <a:rPr lang="ko-KR" altLang="en-US" sz="1400">
                <a:latin typeface="+mn-ea"/>
              </a:rPr>
              <a:t>하다는 것을 보여줌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미리 학습된 모델을 가져와서 특정 작업에 대한 추가 데이터를 사용하여 모델을 더 조정하는 것을 의미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적은 양의 추가 데이터만 사용되므로 일반적인 </a:t>
            </a:r>
            <a:r>
              <a:rPr lang="en-US" altLang="ko-KR" sz="1200">
                <a:latin typeface="+mn-ea"/>
              </a:rPr>
              <a:t>fine tuning</a:t>
            </a:r>
            <a:r>
              <a:rPr lang="ko-KR" altLang="en-US" sz="1200">
                <a:latin typeface="+mn-ea"/>
              </a:rPr>
              <a:t>보다는 데이터 부족 상황에서도 효과적으로 모델을 개선할 수 있는 장점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  softmax</a:t>
            </a:r>
            <a:r>
              <a:rPr lang="ko-KR" altLang="en-US" sz="1400">
                <a:latin typeface="+mn-ea"/>
              </a:rPr>
              <a:t>는 일대다 </a:t>
            </a:r>
            <a:r>
              <a:rPr lang="en-US" altLang="ko-KR" sz="1400">
                <a:latin typeface="+mn-ea"/>
              </a:rPr>
              <a:t>SVM</a:t>
            </a:r>
            <a:r>
              <a:rPr lang="ko-KR" altLang="en-US" sz="1400">
                <a:latin typeface="+mn-ea"/>
              </a:rPr>
              <a:t>과 달리</a:t>
            </a:r>
            <a:r>
              <a:rPr lang="en-US" altLang="ko-KR" sz="1400">
                <a:latin typeface="+mn-ea"/>
              </a:rPr>
              <a:t>, RoI</a:t>
            </a:r>
            <a:r>
              <a:rPr lang="ko-KR" altLang="en-US" sz="1400">
                <a:latin typeface="+mn-ea"/>
              </a:rPr>
              <a:t>를 점수화할 때 클래스 간 경쟁을 도입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5135A0-B5A5-04C1-931C-88C80227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effectLst/>
                <a:latin typeface="PT Serif" panose="020A0603040505020204" pitchFamily="18" charset="0"/>
              </a:rPr>
              <a:t>5.4. Do SVMs outperform </a:t>
            </a:r>
            <a:r>
              <a:rPr lang="en-US" altLang="ko-KR" i="0" err="1">
                <a:effectLst/>
                <a:latin typeface="PT Serif" panose="020A0603040505020204" pitchFamily="18" charset="0"/>
              </a:rPr>
              <a:t>softmax</a:t>
            </a:r>
            <a:r>
              <a:rPr lang="en-US" altLang="ko-KR" i="0">
                <a:effectLst/>
                <a:latin typeface="PT Serif" panose="020A0603040505020204" pitchFamily="18" charset="0"/>
              </a:rPr>
              <a:t>?</a:t>
            </a:r>
            <a:endParaRPr lang="ko-KR" altLang="en-US">
              <a:latin typeface="PT Serif" panose="020A06030405050202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90CA01-A460-4434-8361-E91494CE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7512"/>
            <a:ext cx="3619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949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51149C-5747-BFB1-418B-E9FF1411E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400">
                <a:latin typeface="+mn-ea"/>
              </a:rPr>
              <a:t>객체 탐지기는 크게 두 가지 유형</a:t>
            </a:r>
            <a:r>
              <a:rPr lang="en-US" altLang="ko-KR" sz="140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en-US" altLang="ko-KR" sz="1400">
                <a:latin typeface="+mn-ea"/>
              </a:rPr>
              <a:t>      </a:t>
            </a:r>
            <a:r>
              <a:rPr lang="ko-KR" altLang="en-US" sz="1400">
                <a:latin typeface="+mn-ea"/>
              </a:rPr>
              <a:t>희소한</a:t>
            </a:r>
            <a:r>
              <a:rPr lang="en-US" altLang="ko-KR" sz="1400">
                <a:latin typeface="+mn-ea"/>
              </a:rPr>
              <a:t>(sparse)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object proposal</a:t>
            </a:r>
            <a:r>
              <a:rPr lang="ko-KR" altLang="en-US" sz="1400">
                <a:latin typeface="+mn-ea"/>
              </a:rPr>
              <a:t>을 사용하는 탐지기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선택적 검색 </a:t>
            </a:r>
            <a:r>
              <a:rPr lang="en-US" altLang="ko-KR" sz="1400">
                <a:latin typeface="+mn-ea"/>
              </a:rPr>
              <a:t>selective search), </a:t>
            </a:r>
          </a:p>
          <a:p>
            <a:pPr marL="0" indent="0">
              <a:buNone/>
            </a:pPr>
            <a:r>
              <a:rPr lang="ko-KR" altLang="en-US" sz="1400">
                <a:latin typeface="+mn-ea"/>
              </a:rPr>
              <a:t>      밀집된</a:t>
            </a:r>
            <a:r>
              <a:rPr lang="en-US" altLang="ko-KR" sz="1400">
                <a:latin typeface="+mn-ea"/>
              </a:rPr>
              <a:t>(dense)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object proposal</a:t>
            </a:r>
            <a:r>
              <a:rPr lang="ko-KR" altLang="en-US" sz="1400">
                <a:latin typeface="+mn-ea"/>
              </a:rPr>
              <a:t>을 사용하는 탐지기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: DPM)</a:t>
            </a:r>
          </a:p>
          <a:p>
            <a:r>
              <a:rPr lang="ko-KR" altLang="en-US" sz="1400">
                <a:latin typeface="+mn-ea"/>
              </a:rPr>
              <a:t>희소한 </a:t>
            </a:r>
            <a:r>
              <a:rPr lang="en-US" altLang="ko-KR" sz="1400">
                <a:latin typeface="+mn-ea"/>
              </a:rPr>
              <a:t>proposal</a:t>
            </a:r>
            <a:r>
              <a:rPr lang="ko-KR" altLang="en-US" sz="1400">
                <a:latin typeface="+mn-ea"/>
              </a:rPr>
              <a:t>을 분류하는 것은 제안 메커니즘이 먼저 대량</a:t>
            </a:r>
            <a:r>
              <a:rPr lang="en-US" altLang="ko-KR" sz="1400">
                <a:latin typeface="+mn-ea"/>
              </a:rPr>
              <a:t>vast</a:t>
            </a:r>
            <a:r>
              <a:rPr lang="ko-KR" altLang="en-US" sz="1400">
                <a:latin typeface="+mn-ea"/>
              </a:rPr>
              <a:t>의 후보</a:t>
            </a:r>
            <a:r>
              <a:rPr lang="en-US" altLang="ko-KR" sz="1400">
                <a:latin typeface="+mn-ea"/>
              </a:rPr>
              <a:t>candidates</a:t>
            </a:r>
            <a:r>
              <a:rPr lang="ko-KR" altLang="en-US" sz="1400">
                <a:latin typeface="+mn-ea"/>
              </a:rPr>
              <a:t>를 거부하고 분류기가 평가할 작은 집합을 남기는 종류의 </a:t>
            </a:r>
            <a:r>
              <a:rPr lang="en-US" altLang="ko-KR" sz="1400">
                <a:latin typeface="+mn-ea"/>
              </a:rPr>
              <a:t>cascade, </a:t>
            </a:r>
            <a:r>
              <a:rPr lang="ko-KR" altLang="en-US" sz="1400">
                <a:latin typeface="+mn-ea"/>
              </a:rPr>
              <a:t>이런 방식은 탐지 정확도를 향상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선택적 검색의 품질 모드를 사용하여 이미지 당 </a:t>
            </a:r>
            <a:r>
              <a:rPr lang="en-US" altLang="ko-KR" sz="1400">
                <a:latin typeface="+mn-ea"/>
              </a:rPr>
              <a:t>proposal</a:t>
            </a:r>
            <a:r>
              <a:rPr lang="ko-KR" altLang="en-US" sz="1400">
                <a:latin typeface="+mn-ea"/>
              </a:rPr>
              <a:t> 수를 늘려보았을 때</a:t>
            </a:r>
            <a:r>
              <a:rPr lang="en-US" altLang="ko-KR" sz="1400">
                <a:latin typeface="+mn-ea"/>
              </a:rPr>
              <a:t>, mAP(</a:t>
            </a:r>
            <a:r>
              <a:rPr lang="ko-KR" altLang="en-US" sz="1400">
                <a:latin typeface="+mn-ea"/>
              </a:rPr>
              <a:t>평균 정밀도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가 증가했다가 약간 감소하는 것을 발견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더 많은 </a:t>
            </a:r>
            <a:r>
              <a:rPr lang="en-US" altLang="ko-KR" sz="1400" b="1">
                <a:latin typeface="+mn-ea"/>
              </a:rPr>
              <a:t>proposal</a:t>
            </a:r>
            <a:r>
              <a:rPr lang="ko-KR" altLang="en-US" sz="1400" b="1">
                <a:latin typeface="+mn-ea"/>
              </a:rPr>
              <a:t>로 </a:t>
            </a:r>
            <a:r>
              <a:rPr lang="en-US" altLang="ko-KR" sz="1400" b="1">
                <a:latin typeface="+mn-ea"/>
              </a:rPr>
              <a:t>deep classifier</a:t>
            </a:r>
            <a:r>
              <a:rPr lang="ko-KR" altLang="en-US" sz="1400" b="1">
                <a:latin typeface="+mn-ea"/>
              </a:rPr>
              <a:t>를 범람</a:t>
            </a:r>
            <a:r>
              <a:rPr lang="en-US" altLang="ko-KR" sz="1200">
                <a:latin typeface="+mn-ea"/>
              </a:rPr>
              <a:t>(swamping)</a:t>
            </a:r>
            <a:r>
              <a:rPr lang="ko-KR" altLang="en-US" sz="1400" b="1">
                <a:latin typeface="+mn-ea"/>
              </a:rPr>
              <a:t>시키는 것은 도움이 되지 않으며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심지어 정확도를 약간 해치는</a:t>
            </a:r>
            <a:r>
              <a:rPr lang="en-US" altLang="ko-KR" sz="1200">
                <a:latin typeface="+mn-ea"/>
              </a:rPr>
              <a:t>(slightly hurts)</a:t>
            </a:r>
            <a:r>
              <a:rPr lang="ko-KR" altLang="en-US" sz="1400" b="1">
                <a:latin typeface="+mn-ea"/>
              </a:rPr>
              <a:t> 것을 확인</a:t>
            </a:r>
            <a:endParaRPr lang="en-US" altLang="ko-KR" sz="1400" b="1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이미지 당 제안 수에 따른 </a:t>
            </a:r>
            <a:r>
              <a:rPr lang="en-US" altLang="ko-KR" sz="1400">
                <a:latin typeface="+mn-ea"/>
              </a:rPr>
              <a:t>AR(</a:t>
            </a:r>
            <a:r>
              <a:rPr lang="ko-KR" altLang="en-US" sz="1400">
                <a:latin typeface="+mn-ea"/>
              </a:rPr>
              <a:t>평균 회수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와 </a:t>
            </a:r>
            <a:r>
              <a:rPr lang="en-US" altLang="ko-KR" sz="1400">
                <a:latin typeface="+mn-ea"/>
              </a:rPr>
              <a:t>mAP </a:t>
            </a:r>
            <a:r>
              <a:rPr lang="ko-KR" altLang="en-US" sz="1400">
                <a:latin typeface="+mn-ea"/>
              </a:rPr>
              <a:t>간의 상관관계를 확인했을 때</a:t>
            </a:r>
            <a:r>
              <a:rPr lang="en-US" altLang="ko-KR" sz="1400">
                <a:latin typeface="+mn-ea"/>
              </a:rPr>
              <a:t>, AR</a:t>
            </a:r>
            <a:r>
              <a:rPr lang="ko-KR" altLang="en-US" sz="1400">
                <a:latin typeface="+mn-ea"/>
              </a:rPr>
              <a:t>이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와 잘 상관관계를 보이지 않는다는 것을 확인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AR</a:t>
            </a:r>
            <a:r>
              <a:rPr lang="ko-KR" altLang="en-US" sz="1400">
                <a:latin typeface="+mn-ea"/>
              </a:rPr>
              <a:t>은 신중하게 사용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더 많은 </a:t>
            </a:r>
            <a:r>
              <a:rPr lang="en-US" altLang="ko-KR" sz="1400">
                <a:latin typeface="+mn-ea"/>
              </a:rPr>
              <a:t>proposal</a:t>
            </a:r>
            <a:r>
              <a:rPr lang="ko-KR" altLang="en-US" sz="1400">
                <a:latin typeface="+mn-ea"/>
              </a:rPr>
              <a:t>로 인한 높은 </a:t>
            </a:r>
            <a:r>
              <a:rPr lang="en-US" altLang="ko-KR" sz="1400">
                <a:latin typeface="+mn-ea"/>
              </a:rPr>
              <a:t>AR</a:t>
            </a:r>
            <a:r>
              <a:rPr lang="ko-KR" altLang="en-US" sz="1400">
                <a:latin typeface="+mn-ea"/>
              </a:rPr>
              <a:t>은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증가한다는 것을 의미하지 않음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밀집된 박스를 사용하여 실험을 진행했을 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선택적 검색 박스 각각이 가장 가까운 밀집 박스로 대체될 때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점만 떨어지는 것을 확인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하지만 밀집 박스를 더 추가하면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더 강하게 떨어졌으며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밀집 박스만을 사용하여 </a:t>
            </a:r>
            <a:r>
              <a:rPr lang="en-US" altLang="ko-KR" sz="1400">
                <a:latin typeface="+mn-ea"/>
              </a:rPr>
              <a:t>Fast R-CNN</a:t>
            </a:r>
            <a:r>
              <a:rPr lang="ko-KR" altLang="en-US" sz="1400">
                <a:latin typeface="+mn-ea"/>
              </a:rPr>
              <a:t>을 학습하고 테스트했을 때는 </a:t>
            </a:r>
            <a:r>
              <a:rPr lang="en-US" altLang="ko-KR" sz="1400">
                <a:latin typeface="+mn-ea"/>
              </a:rPr>
              <a:t>mAP</a:t>
            </a:r>
            <a:r>
              <a:rPr lang="ko-KR" altLang="en-US" sz="1400">
                <a:latin typeface="+mn-ea"/>
              </a:rPr>
              <a:t>가 </a:t>
            </a:r>
            <a:r>
              <a:rPr lang="en-US" altLang="ko-KR" sz="1400">
                <a:latin typeface="+mn-ea"/>
              </a:rPr>
              <a:t>52.9%</a:t>
            </a:r>
            <a:r>
              <a:rPr lang="ko-KR" altLang="en-US" sz="1400">
                <a:latin typeface="+mn-ea"/>
              </a:rPr>
              <a:t>로 나타남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마지막으로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밀집 박스 분포에 대처하기 위해 어려운 부정 샘플링이 있는 </a:t>
            </a:r>
            <a:r>
              <a:rPr lang="en-US" altLang="ko-KR" sz="1400">
                <a:latin typeface="+mn-ea"/>
              </a:rPr>
              <a:t>SVM</a:t>
            </a:r>
            <a:r>
              <a:rPr lang="ko-KR" altLang="en-US" sz="1400">
                <a:latin typeface="+mn-ea"/>
              </a:rPr>
              <a:t>이 필요한지 확인했는데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그 결과 </a:t>
            </a:r>
            <a:r>
              <a:rPr lang="en-US" altLang="ko-KR" sz="1400">
                <a:latin typeface="+mn-ea"/>
              </a:rPr>
              <a:t>SVM</a:t>
            </a:r>
            <a:r>
              <a:rPr lang="ko-KR" altLang="en-US" sz="1400">
                <a:latin typeface="+mn-ea"/>
              </a:rPr>
              <a:t>은 더 나빠져서 </a:t>
            </a:r>
            <a:r>
              <a:rPr lang="en-US" altLang="ko-KR" sz="1400">
                <a:latin typeface="+mn-ea"/>
              </a:rPr>
              <a:t>49.3%</a:t>
            </a:r>
            <a:r>
              <a:rPr lang="ko-KR" altLang="en-US" sz="1400">
                <a:latin typeface="+mn-ea"/>
              </a:rPr>
              <a:t>로 나타남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C60107-BFD0-D4C5-1945-2F09F848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effectLst/>
                <a:latin typeface="PT Serif" panose="020A0603040505020204" pitchFamily="18" charset="0"/>
              </a:rPr>
              <a:t>5.5. Are more proposals always better?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0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A22E78-ACD7-6F61-5D81-D323063DC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85875"/>
            <a:ext cx="8607301" cy="4643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b="0" i="0">
                <a:effectLst/>
                <a:latin typeface="+mn-ea"/>
              </a:rPr>
              <a:t>Fast R-CNN (VGG16</a:t>
            </a:r>
            <a:r>
              <a:rPr lang="ko-KR" altLang="en-US" sz="1600" b="0" i="0">
                <a:effectLst/>
                <a:latin typeface="+mn-ea"/>
              </a:rPr>
              <a:t>을 사용</a:t>
            </a:r>
            <a:r>
              <a:rPr lang="en-US" altLang="ko-KR" sz="1600" b="0" i="0">
                <a:effectLst/>
                <a:latin typeface="+mn-ea"/>
              </a:rPr>
              <a:t>)</a:t>
            </a:r>
            <a:r>
              <a:rPr lang="ko-KR" altLang="en-US" sz="1600" b="0" i="0">
                <a:effectLst/>
                <a:latin typeface="+mn-ea"/>
              </a:rPr>
              <a:t>을 </a:t>
            </a:r>
            <a:r>
              <a:rPr lang="en-US" altLang="ko-KR" sz="1600" b="0" i="0">
                <a:effectLst/>
                <a:latin typeface="+mn-ea"/>
              </a:rPr>
              <a:t>MS COCO </a:t>
            </a:r>
            <a:r>
              <a:rPr lang="ko-KR" altLang="en-US" sz="1600" b="0" i="0">
                <a:effectLst/>
                <a:latin typeface="+mn-ea"/>
              </a:rPr>
              <a:t>데이터셋에 적용하여 초기 베이스라인을 설정</a:t>
            </a:r>
            <a:endParaRPr lang="en-US" altLang="ko-KR" sz="1600" b="0" i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80,000</a:t>
            </a:r>
            <a:r>
              <a:rPr lang="ko-KR" altLang="en-US" sz="1600">
                <a:latin typeface="+mn-ea"/>
              </a:rPr>
              <a:t>개의 이미지 훈련 세트에서 </a:t>
            </a:r>
            <a:r>
              <a:rPr lang="en-US" altLang="ko-KR" sz="1600">
                <a:latin typeface="+mn-ea"/>
              </a:rPr>
              <a:t>240,000 </a:t>
            </a:r>
            <a:r>
              <a:rPr lang="ko-KR" altLang="en-US" sz="1600">
                <a:latin typeface="+mn-ea"/>
              </a:rPr>
              <a:t>번의 반복을 통해 훈련</a:t>
            </a:r>
            <a:r>
              <a:rPr lang="en-US" altLang="ko-KR" sz="1600">
                <a:latin typeface="+mn-ea"/>
              </a:rPr>
              <a:t>, "test-dev" </a:t>
            </a:r>
            <a:r>
              <a:rPr lang="ko-KR" altLang="en-US" sz="1600">
                <a:latin typeface="+mn-ea"/>
              </a:rPr>
              <a:t>세트에서 평가를 수행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PASCAL </a:t>
            </a:r>
            <a:r>
              <a:rPr lang="ko-KR" altLang="en-US" sz="1600">
                <a:latin typeface="+mn-ea"/>
              </a:rPr>
              <a:t>형식의 </a:t>
            </a:r>
            <a:r>
              <a:rPr lang="en-US" altLang="ko-KR" sz="1600" err="1">
                <a:latin typeface="+mn-ea"/>
              </a:rPr>
              <a:t>mAP</a:t>
            </a:r>
            <a:r>
              <a:rPr lang="ko-KR" altLang="en-US" sz="1600">
                <a:latin typeface="+mn-ea"/>
              </a:rPr>
              <a:t>는 </a:t>
            </a:r>
            <a:r>
              <a:rPr lang="en-US" altLang="ko-KR" sz="1600">
                <a:latin typeface="+mn-ea"/>
              </a:rPr>
              <a:t>35.9%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</a:rPr>
              <a:t>IoU </a:t>
            </a:r>
            <a:r>
              <a:rPr lang="ko-KR" altLang="en-US" sz="1600" err="1">
                <a:latin typeface="+mn-ea"/>
              </a:rPr>
              <a:t>임계값을</a:t>
            </a:r>
            <a:r>
              <a:rPr lang="ko-KR" altLang="en-US" sz="1600">
                <a:latin typeface="+mn-ea"/>
              </a:rPr>
              <a:t> 초과하는 평균이기도 한 새로운 </a:t>
            </a:r>
            <a:r>
              <a:rPr lang="en-US" altLang="ko-KR" sz="1600">
                <a:latin typeface="+mn-ea"/>
              </a:rPr>
              <a:t>COCO </a:t>
            </a:r>
            <a:r>
              <a:rPr lang="ko-KR" altLang="en-US" sz="1600">
                <a:latin typeface="+mn-ea"/>
              </a:rPr>
              <a:t>스타일 </a:t>
            </a:r>
            <a:r>
              <a:rPr lang="en-US" altLang="ko-KR" sz="1600">
                <a:latin typeface="+mn-ea"/>
              </a:rPr>
              <a:t>AP</a:t>
            </a:r>
            <a:r>
              <a:rPr lang="ko-KR" altLang="en-US" sz="1600">
                <a:latin typeface="+mn-ea"/>
              </a:rPr>
              <a:t>는 </a:t>
            </a:r>
            <a:r>
              <a:rPr lang="en-US" altLang="ko-KR" sz="1600">
                <a:latin typeface="+mn-ea"/>
              </a:rPr>
              <a:t>19.7%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COCO-style Average Precision (AP)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COCO (Common Objects in Context) </a:t>
            </a:r>
            <a:r>
              <a:rPr lang="ko-KR" altLang="en-US" sz="1200">
                <a:latin typeface="+mn-ea"/>
              </a:rPr>
              <a:t>데이터셋을 사용하여 객체 탐지 모델의 성능을 평가할 때 사용되는 지표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COCO-style AP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PASCAL VOC</a:t>
            </a:r>
            <a:r>
              <a:rPr lang="ko-KR" altLang="en-US" sz="1200">
                <a:latin typeface="+mn-ea"/>
              </a:rPr>
              <a:t>에서 사용되는 </a:t>
            </a:r>
            <a:r>
              <a:rPr lang="en-US" altLang="ko-KR" sz="1200">
                <a:latin typeface="+mn-ea"/>
              </a:rPr>
              <a:t>mAP</a:t>
            </a:r>
            <a:r>
              <a:rPr lang="ko-KR" altLang="en-US" sz="1200">
                <a:latin typeface="+mn-ea"/>
              </a:rPr>
              <a:t>와 비슷하지만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몇 가지 중요한 차이점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있음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COCO-style AP</a:t>
            </a:r>
            <a:r>
              <a:rPr lang="ko-KR" altLang="en-US" sz="1200">
                <a:latin typeface="+mn-ea"/>
              </a:rPr>
              <a:t>는 여러 </a:t>
            </a:r>
            <a:r>
              <a:rPr lang="en-US" altLang="ko-KR" sz="1200">
                <a:latin typeface="+mn-ea"/>
              </a:rPr>
              <a:t>IoU (Intersection over Union) </a:t>
            </a:r>
            <a:r>
              <a:rPr lang="ko-KR" altLang="en-US" sz="1200">
                <a:latin typeface="+mn-ea"/>
              </a:rPr>
              <a:t>임계값에서의 성능을 평균내는 반면</a:t>
            </a:r>
            <a:r>
              <a:rPr lang="en-US" altLang="ko-KR" sz="1200">
                <a:latin typeface="+mn-ea"/>
              </a:rPr>
              <a:t>, PASCAL VOC</a:t>
            </a:r>
            <a:r>
              <a:rPr lang="ko-KR" altLang="en-US" sz="1200">
                <a:latin typeface="+mn-ea"/>
              </a:rPr>
              <a:t>의 </a:t>
            </a:r>
            <a:r>
              <a:rPr lang="en-US" altLang="ko-KR" sz="1200">
                <a:latin typeface="+mn-ea"/>
              </a:rPr>
              <a:t>mAP</a:t>
            </a:r>
            <a:r>
              <a:rPr lang="ko-KR" altLang="en-US" sz="1200">
                <a:latin typeface="+mn-ea"/>
              </a:rPr>
              <a:t>는 단일 </a:t>
            </a:r>
            <a:r>
              <a:rPr lang="en-US" altLang="ko-KR" sz="1200">
                <a:latin typeface="+mn-ea"/>
              </a:rPr>
              <a:t>IoU </a:t>
            </a:r>
            <a:r>
              <a:rPr lang="ko-KR" altLang="en-US" sz="1200">
                <a:latin typeface="+mn-ea"/>
              </a:rPr>
              <a:t>임계값에서만 성능을 평가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IoU</a:t>
            </a:r>
            <a:r>
              <a:rPr lang="ko-KR" altLang="en-US" sz="1200">
                <a:latin typeface="+mn-ea"/>
              </a:rPr>
              <a:t>는 예측된 바운딩 박스와 실제 바운딩 박스 사이의 겹치는 영역을 측정하는 지표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COCO-style AP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IoU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0.5</a:t>
            </a:r>
            <a:r>
              <a:rPr lang="ko-KR" altLang="en-US" sz="1200">
                <a:latin typeface="+mn-ea"/>
              </a:rPr>
              <a:t>에서 </a:t>
            </a:r>
            <a:r>
              <a:rPr lang="en-US" altLang="ko-KR" sz="1200">
                <a:latin typeface="+mn-ea"/>
              </a:rPr>
              <a:t>0.95</a:t>
            </a:r>
            <a:r>
              <a:rPr lang="ko-KR" altLang="en-US" sz="1200">
                <a:latin typeface="+mn-ea"/>
              </a:rPr>
              <a:t>까지 </a:t>
            </a:r>
            <a:r>
              <a:rPr lang="en-US" altLang="ko-KR" sz="1200">
                <a:latin typeface="+mn-ea"/>
              </a:rPr>
              <a:t>0.05</a:t>
            </a:r>
            <a:r>
              <a:rPr lang="ko-KR" altLang="en-US" sz="1200">
                <a:latin typeface="+mn-ea"/>
              </a:rPr>
              <a:t>씩 증가하는 </a:t>
            </a:r>
            <a:r>
              <a:rPr lang="en-US" altLang="ko-KR" sz="1200">
                <a:latin typeface="+mn-ea"/>
              </a:rPr>
              <a:t>10</a:t>
            </a:r>
            <a:r>
              <a:rPr lang="ko-KR" altLang="en-US" sz="1200">
                <a:latin typeface="+mn-ea"/>
              </a:rPr>
              <a:t>개의 임계값에서 평균 </a:t>
            </a:r>
            <a:r>
              <a:rPr lang="en-US" altLang="ko-KR" sz="1200">
                <a:latin typeface="+mn-ea"/>
              </a:rPr>
              <a:t>AP</a:t>
            </a:r>
            <a:r>
              <a:rPr lang="ko-KR" altLang="en-US" sz="1200">
                <a:latin typeface="+mn-ea"/>
              </a:rPr>
              <a:t>를 계산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따라서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모델이 다양한 정밀도에서 얼마나 잘 작동하는지를 평가할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C31110-BE1F-EE46-80D1-E4A7A972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5.6. Preliminary</a:t>
            </a:r>
            <a:r>
              <a:rPr lang="ko-KR" altLang="en-US" sz="1400">
                <a:latin typeface="+mn-ea"/>
                <a:ea typeface="+mn-ea"/>
              </a:rPr>
              <a:t>예비</a:t>
            </a:r>
            <a:r>
              <a:rPr lang="en-US" altLang="ko-KR">
                <a:latin typeface="PT Serif" panose="020A0603040505020204" pitchFamily="18" charset="0"/>
              </a:rPr>
              <a:t> MS COCO results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1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64142D-D140-5BBC-FC81-30E5D78B0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본 논문에서는 </a:t>
            </a:r>
            <a:r>
              <a:rPr lang="en-US" altLang="ko-KR" sz="1600">
                <a:latin typeface="+mn-ea"/>
              </a:rPr>
              <a:t>R-CNN </a:t>
            </a:r>
            <a:r>
              <a:rPr lang="ko-KR" altLang="en-US" sz="1600">
                <a:latin typeface="+mn-ea"/>
              </a:rPr>
              <a:t>및 </a:t>
            </a:r>
            <a:r>
              <a:rPr lang="en-US" altLang="ko-KR" sz="1600" err="1">
                <a:latin typeface="+mn-ea"/>
              </a:rPr>
              <a:t>SPPnet</a:t>
            </a:r>
            <a:r>
              <a:rPr lang="ko-KR" altLang="en-US" sz="1600">
                <a:latin typeface="+mn-ea"/>
              </a:rPr>
              <a:t>을 깔끔하고 빠르게 업데이트한 </a:t>
            </a:r>
            <a:r>
              <a:rPr lang="en-US" altLang="ko-KR" sz="1600">
                <a:latin typeface="+mn-ea"/>
              </a:rPr>
              <a:t>Fast R-CNN</a:t>
            </a:r>
            <a:r>
              <a:rPr lang="ko-KR" altLang="en-US" sz="1600">
                <a:latin typeface="+mn-ea"/>
              </a:rPr>
              <a:t>을 제안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최신의 검출 결과를 보고하는 것 외에도 새로운 통찰력을 제공하는 상세한 실험을 제시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특히</a:t>
            </a:r>
            <a:r>
              <a:rPr lang="en-US" altLang="ko-KR" sz="1200">
                <a:latin typeface="+mn-ea"/>
              </a:rPr>
              <a:t>(Of particular note)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sparse</a:t>
            </a:r>
            <a:r>
              <a:rPr lang="ko-KR" altLang="en-US" sz="1200">
                <a:latin typeface="+mn-ea"/>
              </a:rPr>
              <a:t>희소</a:t>
            </a:r>
            <a:r>
              <a:rPr lang="en-US" altLang="ko-KR" sz="1600">
                <a:latin typeface="+mn-ea"/>
              </a:rPr>
              <a:t> object proposals</a:t>
            </a:r>
            <a:r>
              <a:rPr lang="ko-KR" altLang="en-US" sz="1600">
                <a:latin typeface="+mn-ea"/>
              </a:rPr>
              <a:t>이 검출기 품질을 향상</a:t>
            </a:r>
            <a:r>
              <a:rPr lang="en-US" altLang="ko-KR" sz="160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이 문제는 이전에는 시간이 많이 소요되어 조사하기 어려웠지만</a:t>
            </a:r>
            <a:r>
              <a:rPr lang="en-US" altLang="ko-KR" sz="1600">
                <a:latin typeface="+mn-ea"/>
              </a:rPr>
              <a:t>, Fast R-CNN</a:t>
            </a:r>
            <a:r>
              <a:rPr lang="ko-KR" altLang="en-US" sz="1600">
                <a:latin typeface="+mn-ea"/>
              </a:rPr>
              <a:t>을 사용하면 실용적</a:t>
            </a:r>
            <a:r>
              <a:rPr lang="en-US" altLang="ko-KR" sz="1200">
                <a:latin typeface="+mn-ea"/>
              </a:rPr>
              <a:t>(practical)</a:t>
            </a:r>
            <a:r>
              <a:rPr lang="ko-KR" altLang="en-US" sz="12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물론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밀도 있는 박스</a:t>
            </a:r>
            <a:r>
              <a:rPr lang="en-US" altLang="ko-KR" sz="1050">
                <a:latin typeface="+mn-ea"/>
              </a:rPr>
              <a:t>dense boxes</a:t>
            </a:r>
            <a:r>
              <a:rPr lang="ko-KR" altLang="en-US" sz="1600">
                <a:latin typeface="+mn-ea"/>
              </a:rPr>
              <a:t>가 희소한 제안</a:t>
            </a:r>
            <a:r>
              <a:rPr lang="en-US" altLang="ko-KR" sz="1050">
                <a:latin typeface="+mn-ea"/>
              </a:rPr>
              <a:t>sparse proposals</a:t>
            </a:r>
            <a:r>
              <a:rPr lang="ko-KR" altLang="en-US" sz="1600">
                <a:latin typeface="+mn-ea"/>
              </a:rPr>
              <a:t>만큼 잘 수행되게 하는 아직 발견되지 않은 기술이 존재할 수 있음</a:t>
            </a:r>
            <a:endParaRPr lang="en-US" altLang="ko-KR" sz="16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+mn-ea"/>
              </a:rPr>
              <a:t>이러한 방법이 개발되면 물체 검출 속도를 더 높이는 데 도움이 될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946CAD-39B1-1190-9360-0060640B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6. Conclusion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0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DFEBD-AF3F-2CE6-AA6C-DCAA13788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/>
              <a:t>이미지 검색이나 객체 탐지 같은 문제에서 모델의 성능을 평가하는 데 널리 사용되는 지표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mAP</a:t>
            </a:r>
            <a:r>
              <a:rPr lang="ko-KR" altLang="en-US" sz="1400"/>
              <a:t>를 이해하려면 먼저 </a:t>
            </a:r>
            <a:r>
              <a:rPr lang="en-US" altLang="ko-KR" sz="1400"/>
              <a:t>'Precision'</a:t>
            </a:r>
            <a:r>
              <a:rPr lang="ko-KR" altLang="en-US" sz="1400"/>
              <a:t>과 </a:t>
            </a:r>
            <a:r>
              <a:rPr lang="en-US" altLang="ko-KR" sz="1400"/>
              <a:t>'Recall'</a:t>
            </a:r>
            <a:r>
              <a:rPr lang="ko-KR" altLang="en-US" sz="1400"/>
              <a:t>에 대해 알아야 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'Precision'</a:t>
            </a:r>
            <a:r>
              <a:rPr lang="ko-KR" altLang="en-US" sz="1400"/>
              <a:t>은 모델이 </a:t>
            </a:r>
            <a:r>
              <a:rPr lang="en-US" altLang="ko-KR" sz="1400"/>
              <a:t>True</a:t>
            </a:r>
            <a:r>
              <a:rPr lang="ko-KR" altLang="en-US" sz="1400"/>
              <a:t>라고 분류한 것 중 실제로 </a:t>
            </a:r>
            <a:r>
              <a:rPr lang="en-US" altLang="ko-KR" sz="1400"/>
              <a:t>True</a:t>
            </a:r>
            <a:r>
              <a:rPr lang="ko-KR" altLang="en-US" sz="1400"/>
              <a:t>인 것의 비율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'Recall'</a:t>
            </a:r>
            <a:r>
              <a:rPr lang="ko-KR" altLang="en-US" sz="1400"/>
              <a:t>은 실제 </a:t>
            </a:r>
            <a:r>
              <a:rPr lang="en-US" altLang="ko-KR" sz="1400"/>
              <a:t>True</a:t>
            </a:r>
            <a:r>
              <a:rPr lang="ko-KR" altLang="en-US" sz="1400"/>
              <a:t>인 것 중에서 모델이 </a:t>
            </a:r>
            <a:r>
              <a:rPr lang="en-US" altLang="ko-KR" sz="1400"/>
              <a:t>True</a:t>
            </a:r>
            <a:r>
              <a:rPr lang="ko-KR" altLang="en-US" sz="1400"/>
              <a:t>라고 예측한 것의 비율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객체 탐지에서는 여러 개의 예측 박스를 생성하게 되므로</a:t>
            </a:r>
            <a:r>
              <a:rPr lang="en-US" altLang="ko-KR" sz="1400"/>
              <a:t>, </a:t>
            </a:r>
            <a:r>
              <a:rPr lang="ko-KR" altLang="en-US" sz="1400"/>
              <a:t>이 박스들 각각에 대한 </a:t>
            </a:r>
            <a:r>
              <a:rPr lang="en-US" altLang="ko-KR" sz="1400"/>
              <a:t>Precision </a:t>
            </a:r>
            <a:r>
              <a:rPr lang="ko-KR" altLang="en-US" sz="1400"/>
              <a:t>값을 계산하고</a:t>
            </a:r>
            <a:r>
              <a:rPr lang="en-US" altLang="ko-KR" sz="1400"/>
              <a:t>, </a:t>
            </a:r>
            <a:r>
              <a:rPr lang="ko-KR" altLang="en-US" sz="1400"/>
              <a:t>이를 평균내어 </a:t>
            </a:r>
            <a:r>
              <a:rPr lang="en-US" altLang="ko-KR" sz="1400"/>
              <a:t>‘Average Precision (AP)’</a:t>
            </a:r>
            <a:r>
              <a:rPr lang="ko-KR" altLang="en-US" sz="1400"/>
              <a:t>을 구함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그런 다음</a:t>
            </a:r>
            <a:r>
              <a:rPr lang="en-US" altLang="ko-KR" sz="1400"/>
              <a:t>, </a:t>
            </a:r>
            <a:r>
              <a:rPr lang="ko-KR" altLang="en-US" sz="1400"/>
              <a:t>데이터 세트에서 여러 카테고리에 대한 </a:t>
            </a:r>
            <a:r>
              <a:rPr lang="en-US" altLang="ko-KR" sz="1400"/>
              <a:t>AP</a:t>
            </a:r>
            <a:r>
              <a:rPr lang="ko-KR" altLang="en-US" sz="1400"/>
              <a:t>를 다시 평균내어 </a:t>
            </a:r>
            <a:r>
              <a:rPr lang="en-US" altLang="ko-KR" sz="1400"/>
              <a:t>'Mean Average Precision (mAP)＇</a:t>
            </a:r>
            <a:r>
              <a:rPr lang="ko-KR" altLang="en-US" sz="1400"/>
              <a:t>를 구함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즉</a:t>
            </a:r>
            <a:r>
              <a:rPr lang="en-US" altLang="ko-KR" sz="1400"/>
              <a:t>, mAP</a:t>
            </a:r>
            <a:r>
              <a:rPr lang="ko-KR" altLang="en-US" sz="1400"/>
              <a:t>는 모든 카테고리에 대한 </a:t>
            </a:r>
            <a:r>
              <a:rPr lang="en-US" altLang="ko-KR" sz="1400"/>
              <a:t>AP</a:t>
            </a:r>
            <a:r>
              <a:rPr lang="ko-KR" altLang="en-US" sz="1400"/>
              <a:t>의 평균값을 나타내는 지표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따라서</a:t>
            </a:r>
            <a:r>
              <a:rPr lang="en-US" altLang="ko-KR" sz="1400"/>
              <a:t>, mAP</a:t>
            </a:r>
            <a:r>
              <a:rPr lang="ko-KR" altLang="en-US" sz="1400"/>
              <a:t>가 높을수록 모델의 성능이 좋다고 판단할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763F19-8F6F-5095-A325-CA71C7E6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>
                <a:effectLst/>
                <a:latin typeface="PT Serif" panose="020A0603040505020204" pitchFamily="18" charset="0"/>
              </a:rPr>
              <a:t>mAP</a:t>
            </a:r>
            <a:r>
              <a:rPr lang="ko-KR" altLang="en-US" b="0" i="0">
                <a:effectLst/>
                <a:latin typeface="PT Serif" panose="020A0603040505020204" pitchFamily="18" charset="0"/>
              </a:rPr>
              <a:t> </a:t>
            </a:r>
            <a:r>
              <a:rPr lang="en-US" altLang="ko-KR" b="0" i="0">
                <a:effectLst/>
                <a:latin typeface="PT Serif" panose="020A0603040505020204" pitchFamily="18" charset="0"/>
              </a:rPr>
              <a:t>:</a:t>
            </a:r>
            <a:r>
              <a:rPr lang="ko-KR" altLang="en-US" b="0" i="0">
                <a:effectLst/>
                <a:latin typeface="PT Serif" panose="020A0603040505020204" pitchFamily="18" charset="0"/>
              </a:rPr>
              <a:t> </a:t>
            </a:r>
            <a:r>
              <a:rPr lang="en-US" altLang="ko-KR" b="0" i="0">
                <a:effectLst/>
                <a:latin typeface="PT Serif" panose="020A0603040505020204" pitchFamily="18" charset="0"/>
              </a:rPr>
              <a:t>Mean Average Precision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42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4264F0-9BA5-DB63-D2EF-DDF22E804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R-CNN</a:t>
            </a:r>
            <a:r>
              <a:rPr lang="ko-KR" altLang="en-US" sz="1600">
                <a:latin typeface="+mn-ea"/>
              </a:rPr>
              <a:t>이나 </a:t>
            </a:r>
            <a:r>
              <a:rPr lang="en-US" altLang="ko-KR" sz="1600">
                <a:latin typeface="+mn-ea"/>
              </a:rPr>
              <a:t>SPP-net</a:t>
            </a:r>
            <a:r>
              <a:rPr lang="ko-KR" altLang="en-US" sz="1600">
                <a:latin typeface="+mn-ea"/>
              </a:rPr>
              <a:t>에 비하면 뛰어난 성능을 보이고</a:t>
            </a:r>
          </a:p>
          <a:p>
            <a:pPr marL="0" indent="0">
              <a:buNone/>
            </a:pPr>
            <a:r>
              <a:rPr lang="en-US" altLang="ko-KR" sz="1600">
                <a:latin typeface="+mn-ea"/>
              </a:rPr>
              <a:t>1.2</a:t>
            </a:r>
            <a:r>
              <a:rPr lang="ko-KR" altLang="en-US" sz="1600">
                <a:latin typeface="+mn-ea"/>
              </a:rPr>
              <a:t>와 같은 </a:t>
            </a:r>
            <a:r>
              <a:rPr lang="en-US" altLang="ko-KR" sz="1600">
                <a:latin typeface="+mn-ea"/>
              </a:rPr>
              <a:t>Contribution</a:t>
            </a:r>
            <a:r>
              <a:rPr lang="ko-KR" altLang="en-US" sz="1600">
                <a:latin typeface="+mn-ea"/>
              </a:rPr>
              <a:t>들을 가지고 있으며</a:t>
            </a:r>
            <a:r>
              <a:rPr lang="en-US" altLang="ko-KR" sz="160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sz="1600">
                <a:latin typeface="+mn-ea"/>
              </a:rPr>
              <a:t>앞의 논문들이 가지고 있었던 많은 문제들을 해결</a:t>
            </a:r>
            <a:endParaRPr lang="en-US" altLang="ko-KR" sz="1600">
              <a:latin typeface="+mn-ea"/>
            </a:endParaRPr>
          </a:p>
          <a:p>
            <a:pPr marL="0" indent="0">
              <a:buNone/>
            </a:pPr>
            <a:endParaRPr lang="en-US" altLang="ko-KR" sz="1600">
              <a:latin typeface="+mn-ea"/>
            </a:endParaRPr>
          </a:p>
          <a:p>
            <a:pPr marL="0" indent="0">
              <a:buNone/>
            </a:pPr>
            <a:r>
              <a:rPr lang="ko-KR" altLang="en-US" sz="1600">
                <a:latin typeface="+mn-ea"/>
              </a:rPr>
              <a:t>하지만 이미지 한 장당 </a:t>
            </a:r>
            <a:r>
              <a:rPr lang="en-US" altLang="ko-KR" sz="1600">
                <a:latin typeface="+mn-ea"/>
              </a:rPr>
              <a:t>2.3</a:t>
            </a:r>
            <a:r>
              <a:rPr lang="ko-KR" altLang="en-US" sz="1600">
                <a:latin typeface="+mn-ea"/>
              </a:rPr>
              <a:t>초의 </a:t>
            </a:r>
            <a:r>
              <a:rPr lang="en-US" altLang="ko-KR" sz="1600">
                <a:latin typeface="+mn-ea"/>
              </a:rPr>
              <a:t>Test time</a:t>
            </a:r>
            <a:r>
              <a:rPr lang="ko-KR" altLang="en-US" sz="1600">
                <a:latin typeface="+mn-ea"/>
              </a:rPr>
              <a:t>이 걸리는 알고리즘은 </a:t>
            </a:r>
            <a:r>
              <a:rPr lang="en-US" altLang="ko-KR" sz="1600">
                <a:latin typeface="+mn-ea"/>
              </a:rPr>
              <a:t>Real-time Object Detector</a:t>
            </a:r>
            <a:r>
              <a:rPr lang="ko-KR" altLang="en-US" sz="1600">
                <a:latin typeface="+mn-ea"/>
              </a:rPr>
              <a:t>로는 역부족</a:t>
            </a:r>
            <a:endParaRPr lang="en-US" altLang="ko-KR" sz="1600">
              <a:latin typeface="+mn-ea"/>
            </a:endParaRPr>
          </a:p>
          <a:p>
            <a:pPr marL="0" indent="0">
              <a:buNone/>
            </a:pPr>
            <a:r>
              <a:rPr lang="ko-KR" altLang="en-US" sz="1600">
                <a:latin typeface="+mn-ea"/>
              </a:rPr>
              <a:t>게다가 </a:t>
            </a:r>
            <a:r>
              <a:rPr lang="en-US" altLang="ko-KR" sz="1600">
                <a:latin typeface="+mn-ea"/>
              </a:rPr>
              <a:t>Region Proposal</a:t>
            </a:r>
            <a:r>
              <a:rPr lang="ko-KR" altLang="en-US" sz="1600">
                <a:latin typeface="+mn-ea"/>
              </a:rPr>
              <a:t>에 걸리는 총 </a:t>
            </a:r>
            <a:r>
              <a:rPr lang="en-US" altLang="ko-KR" sz="1600">
                <a:latin typeface="+mn-ea"/>
              </a:rPr>
              <a:t>2.3</a:t>
            </a:r>
            <a:r>
              <a:rPr lang="ko-KR" altLang="en-US" sz="1600">
                <a:latin typeface="+mn-ea"/>
              </a:rPr>
              <a:t>초 중 </a:t>
            </a:r>
            <a:r>
              <a:rPr lang="en-US" altLang="ko-KR" sz="160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초의 시간 때문에 병목이 생기는 구조</a:t>
            </a:r>
            <a:endParaRPr lang="en-US" altLang="ko-KR" sz="1600">
              <a:latin typeface="+mn-ea"/>
            </a:endParaRPr>
          </a:p>
          <a:p>
            <a:pPr marL="0" indent="0">
              <a:buNone/>
            </a:pPr>
            <a:endParaRPr lang="en-US" altLang="ko-KR" sz="1600">
              <a:latin typeface="+mn-ea"/>
            </a:endParaRPr>
          </a:p>
          <a:p>
            <a:pPr marL="0" indent="0">
              <a:buNone/>
            </a:pPr>
            <a:r>
              <a:rPr lang="ko-KR" altLang="en-US" sz="1600">
                <a:latin typeface="+mn-ea"/>
              </a:rPr>
              <a:t>이 문제들을 해결하기 위해</a:t>
            </a:r>
          </a:p>
          <a:p>
            <a:pPr marL="0" indent="0">
              <a:buNone/>
            </a:pPr>
            <a:r>
              <a:rPr lang="ko-KR" altLang="en-US" sz="1600">
                <a:latin typeface="+mn-ea"/>
              </a:rPr>
              <a:t>비슷하지만 다른 구조의 </a:t>
            </a:r>
            <a:r>
              <a:rPr lang="en-US" altLang="ko-KR" sz="1600">
                <a:latin typeface="+mn-ea"/>
              </a:rPr>
              <a:t>Faster R-CNN </a:t>
            </a:r>
            <a:r>
              <a:rPr lang="ko-KR" altLang="en-US" sz="1600">
                <a:latin typeface="+mn-ea"/>
              </a:rPr>
              <a:t>논문이 나옴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EAB530-51FA-5735-47FC-763C1C8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2639372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757B03-7FBC-41A9-8F52-7F496B4E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/>
              <a:t>R. Girshick, “Fast R-CNN,” in IEEE International Conference onComputer Vision (ICCV), 2015.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https://velog.io/@whiteamericano/R-CNN-</a:t>
            </a:r>
            <a:r>
              <a:rPr lang="ko-KR" altLang="en-US" sz="1400"/>
              <a:t>을</a:t>
            </a:r>
            <a:r>
              <a:rPr lang="en-US" altLang="ko-KR" sz="1400"/>
              <a:t>-</a:t>
            </a:r>
            <a:r>
              <a:rPr lang="ko-KR" altLang="en-US" sz="1400"/>
              <a:t>알아보자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https://herbwood.tistory.com/8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https://yeomko.tistory.com/15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https://nuggy875.tistory.com/33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https://talktato.tistory.com/9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AC6839-16D8-48A5-5E70-BAB3C884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참고 자료 출처</a:t>
            </a:r>
          </a:p>
        </p:txBody>
      </p:sp>
    </p:spTree>
    <p:extLst>
      <p:ext uri="{BB962C8B-B14F-4D97-AF65-F5344CB8AC3E}">
        <p14:creationId xmlns:p14="http://schemas.microsoft.com/office/powerpoint/2010/main" val="95808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/>
              <a:t>물체 감지를 위한 빠른 지역 기반 </a:t>
            </a:r>
            <a:r>
              <a:rPr lang="ko-KR" altLang="en-US" sz="1400" err="1"/>
              <a:t>합성곱</a:t>
            </a:r>
            <a:r>
              <a:rPr lang="ko-KR" altLang="en-US" sz="1400"/>
              <a:t> 신경망</a:t>
            </a:r>
            <a:r>
              <a:rPr lang="en-US" altLang="ko-KR" sz="1200"/>
              <a:t>(convolutional networks)</a:t>
            </a:r>
            <a:r>
              <a:rPr lang="ko-KR" altLang="en-US" sz="1200"/>
              <a:t> </a:t>
            </a:r>
            <a:r>
              <a:rPr lang="ko-KR" altLang="en-US" sz="1400"/>
              <a:t>방법</a:t>
            </a:r>
            <a:r>
              <a:rPr lang="en-US" altLang="ko-KR" sz="1400"/>
              <a:t>(Fast R-CNN)</a:t>
            </a:r>
            <a:r>
              <a:rPr lang="ko-KR" altLang="en-US" sz="1400"/>
              <a:t>을 제안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이전 연구를 기반으로 깊은 </a:t>
            </a:r>
            <a:r>
              <a:rPr lang="ko-KR" altLang="en-US" sz="1400" err="1"/>
              <a:t>합성곱</a:t>
            </a:r>
            <a:r>
              <a:rPr lang="ko-KR" altLang="en-US" sz="1400"/>
              <a:t> 신경망을 사용하여 </a:t>
            </a:r>
            <a:r>
              <a:rPr lang="en-US" altLang="ko-KR" sz="1400"/>
              <a:t>object proposals </a:t>
            </a:r>
            <a:r>
              <a:rPr lang="ko-KR" altLang="en-US" sz="1400"/>
              <a:t>을 효율적으로 분류하는 방식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object proposals : </a:t>
            </a:r>
            <a:r>
              <a:rPr lang="ko-KR" altLang="en-US" sz="1400"/>
              <a:t>이미지에서 물체가 있을 것으로 예상되는 위치를 제안하는 후보 영역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이전 연구에 비해</a:t>
            </a:r>
            <a:r>
              <a:rPr lang="en-US" altLang="ko-KR" sz="1400"/>
              <a:t>, Fast R-CNN</a:t>
            </a:r>
            <a:r>
              <a:rPr lang="ko-KR" altLang="en-US" sz="1400"/>
              <a:t>은 훈련 및 테스트 속도를 향상시키는 몇 가지 혁신을 도입</a:t>
            </a:r>
            <a:r>
              <a:rPr lang="en-US" altLang="ko-KR" sz="1400"/>
              <a:t>, detection accuracy</a:t>
            </a:r>
            <a:r>
              <a:rPr lang="ko-KR" altLang="en-US" sz="1400"/>
              <a:t>또한 상승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Fast R-CNN</a:t>
            </a:r>
            <a:r>
              <a:rPr lang="ko-KR" altLang="en-US" sz="1400"/>
              <a:t>은 </a:t>
            </a:r>
            <a:r>
              <a:rPr lang="en-US" altLang="ko-KR" sz="1400"/>
              <a:t>R-CNN</a:t>
            </a:r>
            <a:r>
              <a:rPr lang="ko-KR" altLang="en-US" sz="1400"/>
              <a:t>보다 </a:t>
            </a:r>
            <a:r>
              <a:rPr lang="en-US" altLang="ko-KR" sz="1400"/>
              <a:t>VGG16 </a:t>
            </a:r>
            <a:r>
              <a:rPr lang="ko-KR" altLang="en-US" sz="1400"/>
              <a:t>네트워크를 </a:t>
            </a:r>
            <a:r>
              <a:rPr lang="en-US" altLang="ko-KR" sz="1400"/>
              <a:t>9</a:t>
            </a:r>
            <a:r>
              <a:rPr lang="ko-KR" altLang="en-US" sz="1400"/>
              <a:t>배 빠르게 훈련</a:t>
            </a:r>
            <a:r>
              <a:rPr lang="en-US" altLang="ko-KR" sz="1400"/>
              <a:t>, </a:t>
            </a:r>
            <a:r>
              <a:rPr lang="ko-KR" altLang="en-US" sz="1400"/>
              <a:t>테스트 시간 </a:t>
            </a:r>
            <a:r>
              <a:rPr lang="en-US" altLang="ko-KR" sz="1400"/>
              <a:t>213</a:t>
            </a:r>
            <a:r>
              <a:rPr lang="ko-KR" altLang="en-US" sz="1400"/>
              <a:t>배 더 빠름</a:t>
            </a: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PASCAL VOC 2012</a:t>
            </a:r>
            <a:r>
              <a:rPr lang="ko-KR" altLang="en-US" sz="1400"/>
              <a:t>에서 높은 </a:t>
            </a:r>
            <a:r>
              <a:rPr lang="en-US" altLang="ko-KR" sz="1400" err="1"/>
              <a:t>mAP</a:t>
            </a:r>
            <a:r>
              <a:rPr lang="ko-KR" altLang="en-US" sz="1400"/>
              <a:t>를 달성 </a:t>
            </a:r>
            <a:r>
              <a:rPr lang="en-US" altLang="ko-KR" sz="1400"/>
              <a:t>/ PASCAL : </a:t>
            </a:r>
            <a:r>
              <a:rPr lang="ko-KR" altLang="en-US" sz="1400"/>
              <a:t>이미지 인식 및 분류를 위한 데이터 세트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mAP(Mean Average Precision) : </a:t>
            </a:r>
            <a:r>
              <a:rPr lang="ko-KR" altLang="en-US" sz="1400"/>
              <a:t>물체 감지 모델의 성능을 측정하는 지표</a:t>
            </a:r>
            <a:r>
              <a:rPr lang="en-US" altLang="ko-KR" sz="1400"/>
              <a:t>, </a:t>
            </a:r>
            <a:r>
              <a:rPr lang="ko-KR" altLang="en-US" sz="1400"/>
              <a:t>여러 클래스에 대한 평균 정밀도</a:t>
            </a:r>
            <a:r>
              <a:rPr lang="en-US" altLang="ko-KR" sz="1400"/>
              <a:t>(average precision)</a:t>
            </a:r>
            <a:r>
              <a:rPr lang="ko-KR" altLang="en-US" sz="1400"/>
              <a:t>의 평균값</a:t>
            </a:r>
            <a:r>
              <a:rPr lang="en-US" altLang="ko-KR" sz="1400"/>
              <a:t> / </a:t>
            </a:r>
            <a:r>
              <a:rPr lang="ko-KR" altLang="en-US" sz="1400"/>
              <a:t>정밀도</a:t>
            </a:r>
            <a:r>
              <a:rPr lang="en-US" altLang="ko-KR" sz="1400"/>
              <a:t> :</a:t>
            </a:r>
            <a:r>
              <a:rPr lang="ko-KR" altLang="en-US" sz="1400"/>
              <a:t> 모델이 예측한 결과 중에서 실제로 정답인 비율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err="1"/>
              <a:t>SPPnet</a:t>
            </a:r>
            <a:r>
              <a:rPr lang="en-US" altLang="ko-KR" sz="1400"/>
              <a:t> </a:t>
            </a:r>
            <a:r>
              <a:rPr lang="ko-KR" altLang="en-US" sz="1400"/>
              <a:t>보다 </a:t>
            </a:r>
            <a:r>
              <a:rPr lang="en-US" altLang="ko-KR" sz="1400"/>
              <a:t>VGG16</a:t>
            </a:r>
            <a:r>
              <a:rPr lang="ko-KR" altLang="en-US" sz="1400"/>
              <a:t>을 </a:t>
            </a:r>
            <a:r>
              <a:rPr lang="en-US" altLang="ko-KR" sz="1400"/>
              <a:t>3</a:t>
            </a:r>
            <a:r>
              <a:rPr lang="ko-KR" altLang="en-US" sz="1400"/>
              <a:t>배 빠르게 훈련하고</a:t>
            </a:r>
            <a:r>
              <a:rPr lang="en-US" altLang="ko-KR" sz="1400"/>
              <a:t>, 10</a:t>
            </a:r>
            <a:r>
              <a:rPr lang="ko-KR" altLang="en-US" sz="1400"/>
              <a:t>배 빠르게 테스트하며 더 높은 정확도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및 </a:t>
            </a:r>
            <a:r>
              <a:rPr lang="en-US" altLang="ko-KR" sz="1400"/>
              <a:t>C++(Caffe</a:t>
            </a:r>
            <a:r>
              <a:rPr lang="ko-KR" altLang="en-US" sz="1400"/>
              <a:t>를 사용</a:t>
            </a:r>
            <a:r>
              <a:rPr lang="en-US" altLang="ko-KR" sz="1400"/>
              <a:t>)</a:t>
            </a:r>
            <a:r>
              <a:rPr lang="ko-KR" altLang="en-US" sz="1400"/>
              <a:t>로 구현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available under the open-source MIT License at https: //github.com/</a:t>
            </a:r>
            <a:r>
              <a:rPr lang="en-US" altLang="ko-KR" sz="1400" err="1"/>
              <a:t>rbgirshick</a:t>
            </a:r>
            <a:r>
              <a:rPr lang="en-US" altLang="ko-KR" sz="1400"/>
              <a:t>/fast-</a:t>
            </a:r>
            <a:r>
              <a:rPr lang="en-US" altLang="ko-KR" sz="1400" err="1"/>
              <a:t>rcnn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Abstract</a:t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7A78FF-F536-8A59-382A-610C52356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이미지 분류와 비교하면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물체 감지는 더 복잡한 방법이 필요한 더 어려운 작업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>
                <a:effectLst/>
                <a:latin typeface="+mn-ea"/>
              </a:rPr>
              <a:t>물체의 정확한 위치 지정이 필요하기 때문에 더 복잡</a:t>
            </a:r>
            <a:endParaRPr lang="en-US" altLang="ko-KR" sz="1400" b="0" i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>
                <a:effectLst/>
                <a:latin typeface="+mn-ea"/>
              </a:rPr>
              <a:t>두 가지 주요 도전 과제</a:t>
            </a:r>
            <a:r>
              <a:rPr lang="en-US" altLang="ko-KR" sz="1400">
                <a:latin typeface="+mn-ea"/>
              </a:rPr>
              <a:t> : object locations (often called “proposals”) </a:t>
            </a:r>
            <a:r>
              <a:rPr lang="ko-KR" altLang="en-US" sz="1400">
                <a:latin typeface="+mn-ea"/>
              </a:rPr>
              <a:t>를 처리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        이러한 후보는 정확한 위치 지정을 위해 세밀하게 보정되어야 하는 대략적인 위치만을 제공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>
                <a:latin typeface="+mn-ea"/>
              </a:rPr>
              <a:t>        이러한 문제에 대한 </a:t>
            </a:r>
            <a:r>
              <a:rPr lang="en-US" altLang="ko-KR" sz="1400">
                <a:latin typeface="+mn-ea"/>
              </a:rPr>
              <a:t>solution</a:t>
            </a:r>
            <a:r>
              <a:rPr lang="ko-KR" altLang="en-US" sz="1400">
                <a:latin typeface="+mn-ea"/>
              </a:rPr>
              <a:t>들은 속도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정확도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단순함</a:t>
            </a:r>
            <a:r>
              <a:rPr lang="en-US" altLang="ko-KR" sz="1400">
                <a:latin typeface="+mn-ea"/>
              </a:rPr>
              <a:t>(simplicity)</a:t>
            </a:r>
            <a:r>
              <a:rPr lang="ko-KR" altLang="en-US" sz="1400">
                <a:latin typeface="+mn-ea"/>
              </a:rPr>
              <a:t> 중 하나를 타협</a:t>
            </a:r>
            <a:r>
              <a:rPr lang="en-US" altLang="ko-KR" sz="1400">
                <a:latin typeface="+mn-ea"/>
              </a:rPr>
              <a:t>(compromise)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>
                <a:effectLst/>
                <a:latin typeface="+mn-ea"/>
              </a:rPr>
              <a:t>State-of-the-art(</a:t>
            </a:r>
            <a:r>
              <a:rPr lang="ko-KR" altLang="en-US" sz="1400">
                <a:latin typeface="+mn-ea"/>
              </a:rPr>
              <a:t>최신</a:t>
            </a:r>
            <a:r>
              <a:rPr lang="en-US" altLang="ko-KR" sz="1400">
                <a:latin typeface="+mn-ea"/>
              </a:rPr>
              <a:t>)</a:t>
            </a:r>
            <a:r>
              <a:rPr lang="en-US" altLang="ko-KR" sz="1400" b="0" i="0">
                <a:effectLst/>
                <a:latin typeface="+mn-ea"/>
              </a:rPr>
              <a:t> </a:t>
            </a:r>
            <a:r>
              <a:rPr lang="en-US" altLang="ko-KR" sz="1400" b="0" i="0" err="1">
                <a:effectLst/>
                <a:latin typeface="+mn-ea"/>
              </a:rPr>
              <a:t>ConvNet</a:t>
            </a:r>
            <a:r>
              <a:rPr lang="en-US" altLang="ko-KR" sz="1400" b="0" i="0">
                <a:effectLst/>
                <a:latin typeface="+mn-ea"/>
              </a:rPr>
              <a:t>-based object detectors :</a:t>
            </a:r>
            <a:r>
              <a:rPr lang="ko-KR" altLang="en-US" sz="1400" b="0" i="0">
                <a:effectLst/>
                <a:latin typeface="+mn-ea"/>
              </a:rPr>
              <a:t> 현재 가장 선두에 있는 </a:t>
            </a:r>
            <a:r>
              <a:rPr lang="en-US" altLang="ko-KR" sz="1400" b="0" i="0">
                <a:effectLst/>
                <a:latin typeface="+mn-ea"/>
              </a:rPr>
              <a:t>Convolutional Neural Network(</a:t>
            </a:r>
            <a:r>
              <a:rPr lang="en-US" altLang="ko-KR" sz="1400" b="0" i="0" err="1">
                <a:effectLst/>
                <a:latin typeface="+mn-ea"/>
              </a:rPr>
              <a:t>ConvNet</a:t>
            </a:r>
            <a:r>
              <a:rPr lang="en-US" altLang="ko-KR" sz="1400" b="0" i="0">
                <a:effectLst/>
                <a:latin typeface="+mn-ea"/>
              </a:rPr>
              <a:t>) </a:t>
            </a:r>
            <a:r>
              <a:rPr lang="ko-KR" altLang="en-US" sz="1400" b="0" i="0">
                <a:effectLst/>
                <a:latin typeface="+mn-ea"/>
              </a:rPr>
              <a:t>기반 물체 탐지기 훈련 프로세스를 간소화</a:t>
            </a:r>
            <a:r>
              <a:rPr lang="en-US" altLang="ko-KR" sz="1400" b="0" i="0">
                <a:effectLst/>
                <a:latin typeface="+mn-ea"/>
              </a:rPr>
              <a:t>(streamline)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object proposals </a:t>
            </a:r>
            <a:r>
              <a:rPr lang="ko-KR" altLang="en-US" sz="1400" b="0" i="0">
                <a:effectLst/>
                <a:latin typeface="+mn-ea"/>
              </a:rPr>
              <a:t>을 분류하고 공간적 위치를 세밀하게 보정하는 것을 동시에 학습하는 단계별 훈련 알고리즘을 제안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>
                <a:effectLst/>
                <a:latin typeface="+mn-ea"/>
              </a:rPr>
              <a:t>결과적으로 이 방법은 </a:t>
            </a:r>
            <a:r>
              <a:rPr lang="en-US" altLang="ko-KR" sz="1400" b="0" i="0">
                <a:effectLst/>
                <a:latin typeface="+mn-ea"/>
              </a:rPr>
              <a:t>R-CNN </a:t>
            </a:r>
            <a:r>
              <a:rPr lang="ko-KR" altLang="en-US" sz="1400" b="0" i="0">
                <a:effectLst/>
                <a:latin typeface="+mn-ea"/>
              </a:rPr>
              <a:t>대비 </a:t>
            </a:r>
            <a:r>
              <a:rPr lang="en-US" altLang="ko-KR" sz="1400" b="0" i="0">
                <a:effectLst/>
                <a:latin typeface="+mn-ea"/>
              </a:rPr>
              <a:t>VGG16 </a:t>
            </a:r>
            <a:r>
              <a:rPr lang="ko-KR" altLang="en-US" sz="1400" b="0" i="0">
                <a:effectLst/>
                <a:latin typeface="+mn-ea"/>
              </a:rPr>
              <a:t>탐지 네트워크를 </a:t>
            </a:r>
            <a:r>
              <a:rPr lang="en-US" altLang="ko-KR" sz="1400" b="0" i="0">
                <a:effectLst/>
                <a:latin typeface="+mn-ea"/>
              </a:rPr>
              <a:t>9</a:t>
            </a:r>
            <a:r>
              <a:rPr lang="ko-KR" altLang="en-US" sz="1400" b="0" i="0">
                <a:effectLst/>
                <a:latin typeface="+mn-ea"/>
              </a:rPr>
              <a:t>배</a:t>
            </a:r>
            <a:r>
              <a:rPr lang="en-US" altLang="ko-KR" sz="1400" b="0" i="0">
                <a:effectLst/>
                <a:latin typeface="+mn-ea"/>
              </a:rPr>
              <a:t>, SPPnet </a:t>
            </a:r>
            <a:r>
              <a:rPr lang="ko-KR" altLang="en-US" sz="1400" b="0" i="0">
                <a:effectLst/>
                <a:latin typeface="+mn-ea"/>
              </a:rPr>
              <a:t>대비 </a:t>
            </a:r>
            <a:r>
              <a:rPr lang="en-US" altLang="ko-KR" sz="1400" b="0" i="0">
                <a:effectLst/>
                <a:latin typeface="+mn-ea"/>
              </a:rPr>
              <a:t>3</a:t>
            </a:r>
            <a:r>
              <a:rPr lang="ko-KR" altLang="en-US" sz="1400" b="0" i="0">
                <a:effectLst/>
                <a:latin typeface="+mn-ea"/>
              </a:rPr>
              <a:t>배 더 빠르게 훈련시킬 수 있음</a:t>
            </a:r>
            <a:endParaRPr lang="en-US" altLang="ko-KR" sz="1400" b="0" i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>
                <a:effectLst/>
                <a:latin typeface="+mn-ea"/>
              </a:rPr>
              <a:t>실행 시에는 </a:t>
            </a:r>
            <a:r>
              <a:rPr lang="en-US" altLang="ko-KR" sz="1400" b="0" i="0">
                <a:effectLst/>
                <a:latin typeface="+mn-ea"/>
              </a:rPr>
              <a:t>PASCAL VOC 2012</a:t>
            </a:r>
            <a:r>
              <a:rPr lang="ko-KR" altLang="en-US" sz="1400" b="0" i="0">
                <a:effectLst/>
                <a:latin typeface="+mn-ea"/>
              </a:rPr>
              <a:t>에서 </a:t>
            </a:r>
            <a:r>
              <a:rPr lang="en-US" altLang="ko-KR" sz="1400" b="0" i="0">
                <a:effectLst/>
                <a:latin typeface="+mn-ea"/>
              </a:rPr>
              <a:t>66%</a:t>
            </a:r>
            <a:r>
              <a:rPr lang="ko-KR" altLang="en-US" sz="1400" b="0" i="0">
                <a:effectLst/>
                <a:latin typeface="+mn-ea"/>
              </a:rPr>
              <a:t>의 </a:t>
            </a:r>
            <a:r>
              <a:rPr lang="en-US" altLang="ko-KR" sz="1400" b="0" i="0" err="1">
                <a:effectLst/>
                <a:latin typeface="+mn-ea"/>
              </a:rPr>
              <a:t>mAP</a:t>
            </a:r>
            <a:r>
              <a:rPr lang="en-US" altLang="ko-KR" sz="1400">
                <a:latin typeface="+mn-ea"/>
              </a:rPr>
              <a:t>(R-CNN </a:t>
            </a:r>
            <a:r>
              <a:rPr lang="ko-KR" altLang="en-US" sz="1400">
                <a:latin typeface="+mn-ea"/>
              </a:rPr>
              <a:t>대비 </a:t>
            </a:r>
            <a:r>
              <a:rPr lang="en-US" altLang="ko-KR" sz="1400">
                <a:latin typeface="+mn-ea"/>
              </a:rPr>
              <a:t>62</a:t>
            </a:r>
            <a:r>
              <a:rPr lang="en-US" altLang="ko-KR" sz="1400" b="0" i="0">
                <a:effectLst/>
                <a:latin typeface="+mn-ea"/>
              </a:rPr>
              <a:t>%)</a:t>
            </a:r>
            <a:r>
              <a:rPr lang="ko-KR" altLang="en-US" sz="1400" b="0" i="0">
                <a:effectLst/>
                <a:latin typeface="+mn-ea"/>
              </a:rPr>
              <a:t>를 달성하면서 이미지를 </a:t>
            </a:r>
            <a:r>
              <a:rPr lang="en-US" altLang="ko-KR" sz="1400" b="0" i="0">
                <a:effectLst/>
                <a:latin typeface="+mn-ea"/>
              </a:rPr>
              <a:t>0.3</a:t>
            </a:r>
            <a:r>
              <a:rPr lang="ko-KR" altLang="en-US" sz="1400" b="0" i="0">
                <a:effectLst/>
                <a:latin typeface="+mn-ea"/>
              </a:rPr>
              <a:t>초 내에 처리 </a:t>
            </a:r>
            <a:r>
              <a:rPr lang="en-US" altLang="ko-KR" sz="1400" b="0" i="0">
                <a:effectLst/>
                <a:latin typeface="+mn-ea"/>
              </a:rPr>
              <a:t>(</a:t>
            </a:r>
            <a:r>
              <a:rPr lang="ko-KR" altLang="en-US" sz="1400" b="0" i="0">
                <a:effectLst/>
                <a:latin typeface="+mn-ea"/>
              </a:rPr>
              <a:t>객체 </a:t>
            </a:r>
            <a:r>
              <a:rPr lang="en-US" altLang="ko-KR" sz="1400">
                <a:latin typeface="+mn-ea"/>
              </a:rPr>
              <a:t>proposal</a:t>
            </a:r>
            <a:r>
              <a:rPr lang="ko-KR" altLang="en-US" sz="1400" b="0" i="0">
                <a:effectLst/>
                <a:latin typeface="+mn-ea"/>
              </a:rPr>
              <a:t> 시간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제외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9F89AE-BD2C-EE73-6D83-1CADEAF7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1. Introduction</a:t>
            </a:r>
            <a:endParaRPr lang="ko-KR" altLang="en-US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FFB33E-E64C-275E-FA78-80942929F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07281"/>
            <a:ext cx="8679308" cy="46434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i="0">
                <a:effectLst/>
                <a:latin typeface="+mn-ea"/>
              </a:rPr>
              <a:t>R-CNN</a:t>
            </a:r>
            <a:r>
              <a:rPr lang="ko-KR" altLang="en-US" sz="1600" i="0">
                <a:effectLst/>
                <a:latin typeface="+mn-ea"/>
              </a:rPr>
              <a:t>의 단점</a:t>
            </a:r>
            <a:endParaRPr lang="en-US" altLang="ko-KR" sz="1400" i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latin typeface="+mn-ea"/>
              </a:rPr>
              <a:t>1. Training</a:t>
            </a:r>
            <a:r>
              <a:rPr lang="ko-KR" altLang="en-US" sz="1400">
                <a:latin typeface="+mn-ea"/>
              </a:rPr>
              <a:t>이</a:t>
            </a:r>
            <a:r>
              <a:rPr lang="en-US" altLang="ko-KR" sz="1400">
                <a:latin typeface="+mn-ea"/>
              </a:rPr>
              <a:t> multi-stage pipeline </a:t>
            </a:r>
            <a:r>
              <a:rPr lang="ko-KR" altLang="en-US" sz="1400">
                <a:latin typeface="+mn-ea"/>
              </a:rPr>
              <a:t>이다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→ 한 번에 학습이 안된다</a:t>
            </a:r>
            <a:br>
              <a:rPr lang="ko-KR" altLang="en-US" sz="1400">
                <a:latin typeface="+mn-ea"/>
              </a:rPr>
            </a:b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log loss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를 이용해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ConvNet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을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fine tun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ing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하고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feature vector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를 얻은 뒤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SVM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에 적용시킴</a:t>
            </a:r>
            <a:br>
              <a:rPr lang="ko-KR" altLang="en-US" sz="1400">
                <a:latin typeface="+mn-ea"/>
              </a:rPr>
            </a:b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SVM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들은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fine tun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ing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으로 학습된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softmax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 분류기를 대체하여 객체 탐지기로 작동 </a:t>
            </a:r>
            <a:endParaRPr lang="en-US" altLang="ko-KR" sz="1400" i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마지막 세 번째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training stage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로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bounding box regressor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가 학습이 됨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buAutoNum type="arabicPeriod"/>
            </a:pPr>
            <a:endParaRPr lang="en-US" altLang="ko-KR" sz="1400" i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2. Training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이 시공간적 비용이 비싸다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SVM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과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bounding-box regressor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학습 시에 이미지마다 각각의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object proposal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에 대해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feature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를 추출하고 디스크에 기록해야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해서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 시간과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저장 공간이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 많이 든다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(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feature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를 저장해두고 다시 써야함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>
                <a:solidFill>
                  <a:srgbClr val="000000"/>
                </a:solidFill>
                <a:latin typeface="+mn-ea"/>
              </a:rPr>
              <a:t>3. </a:t>
            </a:r>
            <a:r>
              <a:rPr lang="en-US" altLang="ko-KR" sz="1400">
                <a:latin typeface="+mn-ea"/>
              </a:rPr>
              <a:t>Object detection is slow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(test time)</a:t>
            </a:r>
            <a:endParaRPr lang="en-US" altLang="ko-KR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Test time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에서 각각의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object proposal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에 대해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feature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를 추출하므로 오래 걸린다</a:t>
            </a:r>
            <a:endParaRPr lang="en-US" altLang="ko-KR" sz="1400" i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각각의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object proposal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에 대한 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forward pass 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시에 연산을 공유하지 않아서 느림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400" i="0">
                <a:solidFill>
                  <a:srgbClr val="000000"/>
                </a:solidFill>
                <a:effectLst/>
                <a:latin typeface="+mn-ea"/>
              </a:rPr>
              <a:t> 이를 개선한 것이 </a:t>
            </a:r>
            <a:r>
              <a:rPr lang="en-US" altLang="ko-KR" sz="1400" i="0">
                <a:solidFill>
                  <a:srgbClr val="000000"/>
                </a:solidFill>
                <a:effectLst/>
                <a:latin typeface="+mn-ea"/>
              </a:rPr>
              <a:t>SPPnet</a:t>
            </a:r>
            <a:endParaRPr lang="en-US" altLang="ko-KR" sz="140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19C8AD-7121-C366-59C7-A146CC9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T Serif" panose="020A0603040505020204" pitchFamily="18" charset="0"/>
              </a:rPr>
              <a:t>1.1. R-CNN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PT Serif" panose="020A0603040505020204" pitchFamily="18" charset="0"/>
              </a:rPr>
              <a:t>and </a:t>
            </a:r>
            <a:r>
              <a:rPr lang="en-US" altLang="ko-KR" err="1">
                <a:solidFill>
                  <a:schemeClr val="bg1">
                    <a:lumMod val="65000"/>
                  </a:schemeClr>
                </a:solidFill>
                <a:latin typeface="PT Serif" panose="020A0603040505020204" pitchFamily="18" charset="0"/>
              </a:rPr>
              <a:t>SPPnet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29423E-7A5E-125D-097A-8EE9ACE60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7" y="1107281"/>
            <a:ext cx="8429625" cy="4643438"/>
          </a:xfr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R-CNN</a:t>
            </a:r>
            <a:r>
              <a:rPr lang="ko-KR" altLang="en-US" sz="1600">
                <a:solidFill>
                  <a:prstClr val="black"/>
                </a:solidFill>
                <a:ea typeface="맑은 고딕" panose="020B0503020000020004" pitchFamily="50" charset="-127"/>
              </a:rPr>
              <a:t>에서</a:t>
            </a:r>
            <a:r>
              <a:rPr kumimoji="0" lang="ko-KR" alt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발전된 점</a:t>
            </a: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</a:t>
            </a:r>
            <a:endParaRPr kumimoji="0" lang="ko-KR" altLang="en-US" sz="16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고정된 크기의 입력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R-CNN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은 입력 이미지에서 후보 영역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(proposal region)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추출하고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각각을 신경망에 입력하기 전에 동일한 크기로 변환해야 했음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-&gt;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계산적으로 비효율적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시간이 많이 걸림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이미지 정보 손실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이미지 변형이 일어남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반면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SPP-Net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Spatial Pyramid Pooling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레이어를 도입해 다양한 크기의 후보 영역을 처리할 수 있게 됨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 덕분에 이미지를 한 번만 네트워크에 통과시키면 되어 처리 속도가 훨씬 빨라짐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특징 공유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은 이미지를 한 번만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Convolutional Network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를 통과시켜 특징 맵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(feature map)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계산하고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이를 이용해 각 후보 영역의 특징을 추출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이는 후보 영역마다 별도로 특징을 계산하는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R-CNN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보다 훨씬 효율적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EC7475-919F-0264-476E-95DA436D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>
                <a:latin typeface="PT Serif" panose="020A0603040505020204" pitchFamily="18" charset="0"/>
              </a:rPr>
              <a:t>1.1.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PT Serif" panose="020A0603040505020204" pitchFamily="18" charset="0"/>
              </a:rPr>
              <a:t>R-CNN and </a:t>
            </a:r>
            <a:r>
              <a:rPr lang="en-US" altLang="ko-KR">
                <a:latin typeface="PT Serif" panose="020A0603040505020204" pitchFamily="18" charset="0"/>
              </a:rPr>
              <a:t>SPPnet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erif" panose="020A0603040505020204" pitchFamily="18" charset="0"/>
                <a:ea typeface="맑은 고딕" panose="020B0503020000020004" pitchFamily="50" charset="-127"/>
                <a:cs typeface="Arial" pitchFamily="34" charset="0"/>
              </a:rPr>
              <a:t>(Spatial Pyramid Pooling network)</a:t>
            </a:r>
            <a:b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4EB37E-B38F-22D1-4FCC-1B4EA9408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187" y="1107281"/>
            <a:ext cx="8429625" cy="4643438"/>
          </a:xfr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SPP-Net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한계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훈련의 복잡성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: R-CNN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처럼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multi-stage pipeline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사용한다는 단점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후보 영역을 추출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fine-tuning, SVM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분류기 훈련 등 여러 단계를 거쳐야 함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fine-tuning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알고리즘은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spatial pyramid pooling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이전의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convolution layer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들에 대한 값을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update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할 수 없어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deep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해지면 좋은 결과를 낼 수 없다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(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한계가 존재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구조에서는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Spatial Pyramid Pooling(SPP)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레이어가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Convolution Layer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들 이후에 위치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레이어는 다양한 크기의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feature map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고정된 길이의 벡터로 변환하는 역할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이러한 구조로 인해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전체적으로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end-to-end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로 학습시키는 데 문제가 있음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Fine-tuning</a:t>
            </a:r>
            <a:r>
              <a:rPr lang="ko-KR" altLang="en-US" sz="140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: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사전에 훈련된 모델을 새로운 데이터셋에 맞게 추가적으로 조정하는 과정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,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 과정에서 네트워크의 모든 파라미터가 업데이트될 수 있어야 </a:t>
            </a:r>
            <a:r>
              <a:rPr lang="ko-KR" altLang="en-US" sz="1400">
                <a:solidFill>
                  <a:prstClr val="black"/>
                </a:solidFill>
                <a:ea typeface="맑은 고딕" panose="020B0503020000020004" pitchFamily="50" charset="-127"/>
              </a:rPr>
              <a:t>하지만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초기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SPP-Net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구현에서는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SPP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레이어 이전에 있는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Convolution Layer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들의 가중치를 업데이트하는 것이 제한적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즉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SPP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레이어가 고정된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feature map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생성하고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feature map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을 바탕으로 분류기가 훈련되는 구조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따라서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네트워크가 깊어질수록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즉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Convolution Layer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들이 많아질수록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SPP-Net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에서는 이 초기 레이어들의 가중치를 충분히 업데이트하지 못하는 문제가 발생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-&gt;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네트워크의 성능에 제한을 두는 결과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         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5C1B85-C04E-58CC-4299-AE4FC4E2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erif" panose="020A0603040505020204" pitchFamily="18" charset="0"/>
              </a:rPr>
              <a:t>1.1.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PT Serif" panose="020A0603040505020204" pitchFamily="18" charset="0"/>
              </a:rPr>
              <a:t>R-CNN and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erif" panose="020A0603040505020204" pitchFamily="18" charset="0"/>
              </a:rPr>
              <a:t>SPPnet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erif" panose="020A0603040505020204" pitchFamily="18" charset="0"/>
                <a:ea typeface="맑은 고딕" panose="020B0503020000020004" pitchFamily="50" charset="-127"/>
                <a:cs typeface="Arial" pitchFamily="34" charset="0"/>
              </a:rPr>
              <a:t>(Spatial Pyramid Pooling network)</a:t>
            </a:r>
            <a:endParaRPr lang="ko-KR" altLang="en-US">
              <a:latin typeface="PT Serif" panose="020A060304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8AC60-1300-B901-6135-A397661B973C}"/>
              </a:ext>
            </a:extLst>
          </p:cNvPr>
          <p:cNvSpPr txBox="1"/>
          <p:nvPr/>
        </p:nvSpPr>
        <p:spPr>
          <a:xfrm>
            <a:off x="948919" y="5949280"/>
            <a:ext cx="7848872" cy="69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네트워크가 깊어지면 깊어질수록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초기 레이어들의 가중치를 적절히 조정하는 것이 중요해지는데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,  </a:t>
            </a:r>
          </a:p>
          <a:p>
            <a:pPr>
              <a:lnSpc>
                <a:spcPct val="150000"/>
              </a:lnSpc>
            </a:pPr>
            <a:r>
              <a:rPr kumimoji="0" lang="en-US" altLang="ko-KR" sz="1400">
                <a:solidFill>
                  <a:prstClr val="black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S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PP-Net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의 경우 이러한 조정이 충분히 이루어지지 않았다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26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2"/>
          </a:solidFill>
        </a:ln>
      </a:spPr>
      <a:bodyPr wrap="none" lIns="0" tIns="0" rIns="0" bIns="0" anchor="ctr" anchorCtr="0"/>
      <a:lstStyle>
        <a:defPPr algn="ctr">
          <a:defRPr sz="1600" dirty="0">
            <a:solidFill>
              <a:schemeClr val="tx1"/>
            </a:solidFill>
            <a:latin typeface="휴먼매직체" pitchFamily="18" charset="-127"/>
            <a:ea typeface="휴먼매직체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발표템플릿</Template>
  <TotalTime>2476</TotalTime>
  <Words>6554</Words>
  <Application>Microsoft Office PowerPoint</Application>
  <PresentationFormat>화면 슬라이드 쇼(4:3)</PresentationFormat>
  <Paragraphs>513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-apple-system</vt:lpstr>
      <vt:lpstr>HY견고딕</vt:lpstr>
      <vt:lpstr>HY헤드라인M</vt:lpstr>
      <vt:lpstr>Pretendard</vt:lpstr>
      <vt:lpstr>굴림</vt:lpstr>
      <vt:lpstr>맑은 고딕</vt:lpstr>
      <vt:lpstr>휴먼매직체</vt:lpstr>
      <vt:lpstr>휴먼엑스포</vt:lpstr>
      <vt:lpstr>Arial</vt:lpstr>
      <vt:lpstr>PT Serif</vt:lpstr>
      <vt:lpstr>Times New Roman</vt:lpstr>
      <vt:lpstr>Office 테마</vt:lpstr>
      <vt:lpstr>Fast R-CNN</vt:lpstr>
      <vt:lpstr>Object Detection </vt:lpstr>
      <vt:lpstr>R-CNN </vt:lpstr>
      <vt:lpstr>mAP : Mean Average Precision</vt:lpstr>
      <vt:lpstr>Abstract </vt:lpstr>
      <vt:lpstr>1. Introduction</vt:lpstr>
      <vt:lpstr>1.1. R-CNN and SPPnet</vt:lpstr>
      <vt:lpstr>1.1. R-CNN and SPPnet(Spatial Pyramid Pooling network) </vt:lpstr>
      <vt:lpstr>1.1. R-CNN and SPPnet(Spatial Pyramid Pooling network)</vt:lpstr>
      <vt:lpstr>1.2. Contributions</vt:lpstr>
      <vt:lpstr>2. Fast R-CNN architecture and training</vt:lpstr>
      <vt:lpstr>2.1. The RoI pooling layer</vt:lpstr>
      <vt:lpstr>2.1. The RoI pooling layer</vt:lpstr>
      <vt:lpstr>2.2. Initializing from pre-trained networks</vt:lpstr>
      <vt:lpstr>2.3. Fine-tuning for detection</vt:lpstr>
      <vt:lpstr>Multi-task loss</vt:lpstr>
      <vt:lpstr>Mini-batch sampling</vt:lpstr>
      <vt:lpstr>Back-propagation through RoI pooling layers</vt:lpstr>
      <vt:lpstr>Back-propagation through RoI pooling layers</vt:lpstr>
      <vt:lpstr>SGD hyper-parameters</vt:lpstr>
      <vt:lpstr>2.4. Scale invariance</vt:lpstr>
      <vt:lpstr>3. Fast R-CNN detection</vt:lpstr>
      <vt:lpstr>3. Fast R-CNN detection</vt:lpstr>
      <vt:lpstr>3.1. Truncated SVD for faster detection</vt:lpstr>
      <vt:lpstr>3.1. Truncated SVD for faster detection</vt:lpstr>
      <vt:lpstr>4. Main results</vt:lpstr>
      <vt:lpstr>4.1. Experimental setup</vt:lpstr>
      <vt:lpstr>4.2. VOC 2010 and 2012 results</vt:lpstr>
      <vt:lpstr>4.3. VOC 2007 results</vt:lpstr>
      <vt:lpstr>4.4. Training and testing time</vt:lpstr>
      <vt:lpstr>4.5. Which layers to fine-tune?</vt:lpstr>
      <vt:lpstr>5. Design evaluation</vt:lpstr>
      <vt:lpstr>5.1. Does multi-task training help?</vt:lpstr>
      <vt:lpstr>5.2. Scale invariance: to brute force or finesse?</vt:lpstr>
      <vt:lpstr>5.3. Do we need more training data?</vt:lpstr>
      <vt:lpstr>5.4. Do SVMs outperform softmax?</vt:lpstr>
      <vt:lpstr>5.5. Are more proposals always better?</vt:lpstr>
      <vt:lpstr>5.6. Preliminary예비 MS COCO results</vt:lpstr>
      <vt:lpstr>6. Conclusion</vt:lpstr>
      <vt:lpstr>한계</vt:lpstr>
      <vt:lpstr>참고 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R-CNN</dc:title>
  <dc:creator>. .</dc:creator>
  <cp:lastModifiedBy>박규민</cp:lastModifiedBy>
  <cp:revision>47</cp:revision>
  <cp:lastPrinted>2012-02-14T09:28:11Z</cp:lastPrinted>
  <dcterms:created xsi:type="dcterms:W3CDTF">2024-01-16T11:43:18Z</dcterms:created>
  <dcterms:modified xsi:type="dcterms:W3CDTF">2024-01-20T08:21:56Z</dcterms:modified>
</cp:coreProperties>
</file>