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2" r:id="rId3"/>
    <p:sldId id="273" r:id="rId4"/>
    <p:sldId id="274" r:id="rId5"/>
    <p:sldId id="275" r:id="rId6"/>
    <p:sldId id="277" r:id="rId7"/>
    <p:sldId id="276" r:id="rId8"/>
    <p:sldId id="264" r:id="rId9"/>
    <p:sldId id="281" r:id="rId10"/>
    <p:sldId id="283" r:id="rId11"/>
    <p:sldId id="284" r:id="rId12"/>
    <p:sldId id="285" r:id="rId13"/>
    <p:sldId id="286" r:id="rId14"/>
    <p:sldId id="282" r:id="rId15"/>
    <p:sldId id="278" r:id="rId16"/>
    <p:sldId id="279" r:id="rId17"/>
    <p:sldId id="287" r:id="rId18"/>
    <p:sldId id="268" r:id="rId19"/>
    <p:sldId id="269" r:id="rId20"/>
    <p:sldId id="270" r:id="rId21"/>
    <p:sldId id="271" r:id="rId22"/>
    <p:sldId id="272" r:id="rId23"/>
    <p:sldId id="265" r:id="rId24"/>
  </p:sldIdLst>
  <p:sldSz cx="9144000" cy="6858000" type="screen4x3"/>
  <p:notesSz cx="9296400" cy="7010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78335" autoAdjust="0"/>
  </p:normalViewPr>
  <p:slideViewPr>
    <p:cSldViewPr>
      <p:cViewPr varScale="1">
        <p:scale>
          <a:sx n="128" d="100"/>
          <a:sy n="128" d="100"/>
        </p:scale>
        <p:origin x="322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2F4C1A-2958-48B8-9AAE-BCEB13465AF8}" type="datetimeFigureOut">
              <a:rPr lang="ko-KR" altLang="en-US"/>
              <a:pPr>
                <a:defRPr/>
              </a:pPr>
              <a:t>2024-02-01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F92B69-0CF0-4EF1-86CB-290EEFAF012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2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868F3B3-64B7-4059-96B1-5DE9885DA07A}" type="datetimeFigureOut">
              <a:rPr lang="ko-KR" altLang="en-US"/>
              <a:pPr>
                <a:defRPr/>
              </a:pPr>
              <a:t>2024-02-01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FC9EFBA-4C98-4C74-9F4F-A0C6BA3D28B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AEDAE1-27B6-4444-A1BF-FA90A82A8208}" type="slidenum">
              <a:rPr lang="ko-KR" altLang="en-US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26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9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첫줄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: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정답 좌표랑 예측 좌표 차이를 제곱하여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error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를 계산</a:t>
            </a:r>
            <a:endParaRPr lang="en-US" altLang="ko-KR" b="0" i="0">
              <a:solidFill>
                <a:srgbClr val="000000"/>
              </a:solidFill>
              <a:effectLst/>
              <a:latin typeface="MJXc-TeX-math-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λ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coordinate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많은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은 객체를 포함하지 않아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confidence score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0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이 되어 객체를 포함하는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gradient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를 압도하여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모델이 불안정해질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λcoord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 이러한 문제를 해결하기 위해 객체를 포함하는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에 가중치를 두는 파라미터입니다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논문에서는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λcoord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=5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로 설정합니다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</a:p>
          <a:p>
            <a:pPr algn="l"/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( 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즉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객체를 포함한 바운딩박스의 좌표에는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5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배의 페널티를 부과합니다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)</a:t>
            </a:r>
            <a:endParaRPr lang="ko-KR" altLang="en-US" b="0" i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S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 : 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(=7x7=49) /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식은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그리드 셀 전체에 대한 합</a:t>
            </a:r>
            <a:endParaRPr lang="ko-KR" altLang="en-US" b="0" i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B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: 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(=2) /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식은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각 그리드 셀마다 예측된 여러 경계 상자에 대한 합</a:t>
            </a:r>
            <a:endParaRPr lang="ko-KR" altLang="en-US" b="0" i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1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obji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: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i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번째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j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번째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가 객체를 예측하도록 할당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(responsible for)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받았을 때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1,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그렇지 않을 경우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0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인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index parameter.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앞서 설명했듯이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에서는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개의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를 예측하지만 그 중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confidence score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가 높은 오직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1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개의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만을 학습에 사용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.(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가장 높은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IOU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를 갖고 있는 바운딩박스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),</a:t>
            </a:r>
            <a:endParaRPr lang="ko-KR" altLang="en-US" b="0" i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xi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,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yi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,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wi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,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hi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 : ground truth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x, y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좌표와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width, height.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여기서 크기가 큰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작은 오류가 크기가 작은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오류보다 덜 중요하다는 것을 반영하기 위해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wi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,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hi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값에 루트를 씌어주게 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  <a:endParaRPr lang="ko-KR" altLang="en-US" b="0" i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^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xi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,^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yi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,^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wi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,^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hi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 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예측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x, y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좌표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 width, height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서로 빼기</a:t>
            </a:r>
            <a:r>
              <a:rPr lang="en-US" altLang="ko-KR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 예측된 값과 실제 값 간의 차이를 계산합니다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이는 모델의 예측이 실제 값과 얼마나 다른지를 나타냅니다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제곱하기</a:t>
            </a:r>
            <a:r>
              <a:rPr lang="en-US" altLang="ko-KR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 차이를 제곱함으로써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오차의 크기를 양수로 만들고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큰 오차에 더 큰 가중치를 부여합니다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이는 작은 오차에도 주의를 기울이면서 모델이 큰 오차를 줄이도록 도와줍니다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더하기</a:t>
            </a:r>
            <a:r>
              <a:rPr lang="en-US" altLang="ko-KR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 각각의 차이를 제곱한 값들을 모두 더하여 전체 손실을 계산합니다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이는 모든 예측값에 대한 종합적인 오차를 나타냅니다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32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λnoobjj: </a:t>
            </a:r>
            <a:r>
              <a:rPr lang="ko-KR" altLang="en-US"/>
              <a:t>앞서 언급한 객체를 포함하지 않는 </a:t>
            </a:r>
            <a:r>
              <a:rPr lang="en-US" altLang="ko-KR"/>
              <a:t>grid cell</a:t>
            </a:r>
            <a:r>
              <a:rPr lang="ko-KR" altLang="en-US"/>
              <a:t>에 곱해주는 가중치 파라미터입니다</a:t>
            </a:r>
            <a:r>
              <a:rPr lang="en-US" altLang="ko-KR"/>
              <a:t>. </a:t>
            </a:r>
            <a:r>
              <a:rPr lang="ko-KR" altLang="en-US"/>
              <a:t>논문에서는 </a:t>
            </a:r>
            <a:r>
              <a:rPr lang="en-US" altLang="ko-KR"/>
              <a:t>0.5</a:t>
            </a:r>
            <a:r>
              <a:rPr lang="ko-KR" altLang="en-US"/>
              <a:t>로 설정</a:t>
            </a:r>
            <a:r>
              <a:rPr lang="en-US" altLang="ko-KR"/>
              <a:t> </a:t>
            </a:r>
          </a:p>
          <a:p>
            <a:r>
              <a:rPr lang="en-US" altLang="ko-KR"/>
              <a:t>λobj=5</a:t>
            </a:r>
            <a:r>
              <a:rPr lang="ko-KR" altLang="en-US"/>
              <a:t>로 설정한 것에 비해 상당히 작게 설정하여 객체를 포함하지 않은 </a:t>
            </a:r>
            <a:r>
              <a:rPr lang="en-US" altLang="ko-KR"/>
              <a:t>grid cell</a:t>
            </a:r>
            <a:r>
              <a:rPr lang="ko-KR" altLang="en-US"/>
              <a:t>의 영향력을 줄였습니다</a:t>
            </a:r>
            <a:r>
              <a:rPr lang="en-US" altLang="ko-KR"/>
              <a:t>. </a:t>
            </a:r>
          </a:p>
          <a:p>
            <a:r>
              <a:rPr lang="en-US" altLang="ko-KR"/>
              <a:t>1noobji,j : i</a:t>
            </a:r>
            <a:r>
              <a:rPr lang="ko-KR" altLang="en-US"/>
              <a:t>번째 </a:t>
            </a:r>
            <a:r>
              <a:rPr lang="en-US" altLang="ko-KR"/>
              <a:t>grid cell</a:t>
            </a:r>
            <a:r>
              <a:rPr lang="ko-KR" altLang="en-US"/>
              <a:t>의 </a:t>
            </a:r>
            <a:r>
              <a:rPr lang="en-US" altLang="ko-KR"/>
              <a:t>j</a:t>
            </a:r>
            <a:r>
              <a:rPr lang="ko-KR" altLang="en-US"/>
              <a:t>번째 </a:t>
            </a:r>
            <a:r>
              <a:rPr lang="en-US" altLang="ko-KR"/>
              <a:t>bounding box</a:t>
            </a:r>
            <a:r>
              <a:rPr lang="ko-KR" altLang="en-US"/>
              <a:t>가 객체를 예측하도록 할당</a:t>
            </a:r>
            <a:r>
              <a:rPr lang="en-US" altLang="ko-KR"/>
              <a:t>(responsible)</a:t>
            </a:r>
            <a:r>
              <a:rPr lang="ko-KR" altLang="en-US"/>
              <a:t>받지 않았을 때 </a:t>
            </a:r>
            <a:r>
              <a:rPr lang="en-US" altLang="ko-KR"/>
              <a:t>1, </a:t>
            </a:r>
            <a:r>
              <a:rPr lang="ko-KR" altLang="en-US"/>
              <a:t>그렇지 않을 경우 </a:t>
            </a:r>
            <a:r>
              <a:rPr lang="en-US" altLang="ko-KR"/>
              <a:t>0</a:t>
            </a:r>
            <a:r>
              <a:rPr lang="ko-KR" altLang="en-US"/>
              <a:t>인 </a:t>
            </a:r>
            <a:r>
              <a:rPr lang="en-US" altLang="ko-KR"/>
              <a:t>index parameter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r>
              <a:rPr lang="en-US" altLang="ko-KR"/>
              <a:t>C </a:t>
            </a:r>
            <a:r>
              <a:rPr lang="ko-KR" altLang="en-US"/>
              <a:t>객체가 포함되어 있을 경우 </a:t>
            </a:r>
            <a:r>
              <a:rPr lang="en-US" altLang="ko-KR"/>
              <a:t>1, </a:t>
            </a:r>
            <a:r>
              <a:rPr lang="ko-KR" altLang="en-US"/>
              <a:t>그렇지 않을 경우 </a:t>
            </a:r>
            <a:r>
              <a:rPr lang="en-US" altLang="ko-KR"/>
              <a:t>0</a:t>
            </a:r>
          </a:p>
          <a:p>
            <a:r>
              <a:rPr lang="en-US" altLang="ko-KR"/>
              <a:t>^C: </a:t>
            </a:r>
            <a:r>
              <a:rPr lang="ko-KR" altLang="en-US"/>
              <a:t>예측한 </a:t>
            </a:r>
            <a:r>
              <a:rPr lang="en-US" altLang="ko-KR"/>
              <a:t>bounding box</a:t>
            </a:r>
            <a:r>
              <a:rPr lang="ko-KR" altLang="en-US"/>
              <a:t>의 </a:t>
            </a:r>
            <a:r>
              <a:rPr lang="en-US" altLang="ko-KR"/>
              <a:t>confidence score</a:t>
            </a:r>
          </a:p>
          <a:p>
            <a:endParaRPr lang="en-US" altLang="ko-KR"/>
          </a:p>
          <a:p>
            <a:pPr algn="l">
              <a:buFont typeface="+mj-lt"/>
              <a:buAutoNum type="arabicPeriod"/>
            </a:pP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i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번째 그리드 셀에 대한 각 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j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번째 경계 상자에 대해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실제 객체를 예측한 경우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와 객체를 예측하지 않은 경우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 나누어집니다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객체를 예측한 경우에는 모델의 예측 신뢰도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Conf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i</a:t>
            </a:r>
            <a:r>
              <a:rPr lang="ko-KR" altLang="en-US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와 실제 객체의 존재 여부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Conf^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i</a:t>
            </a:r>
            <a:r>
              <a:rPr lang="ko-KR" altLang="en-US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간의 차이를 최소화하려고 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객체를 예측하지 않은 경우에는 모델이 실제로 객체가 없다고 예측해야 하므로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 때는 모델의 예측 신뢰도를 낮추는 방향으로 손실이 최소화됩니다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36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i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번째 그리드 셀에서 객체가 존재하는 경우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1=11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iobj</a:t>
            </a:r>
            <a:r>
              <a:rPr lang="ko-KR" altLang="en-US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=1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일 때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그리드 셀에서 예측된 각 클래스 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c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에 대한 확률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rob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i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,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c</a:t>
            </a:r>
            <a:r>
              <a:rPr lang="ko-KR" altLang="en-US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와 실제 객체의 클래스 </a:t>
            </a:r>
            <a:r>
              <a:rPr lang="ko-KR" altLang="en-US" b="0" i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c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에 대한 확률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Pr^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i</a:t>
            </a:r>
            <a:r>
              <a:rPr lang="en-US" altLang="ko-KR" b="0" i="0">
                <a:solidFill>
                  <a:srgbClr val="374151"/>
                </a:solidFill>
                <a:effectLst/>
                <a:latin typeface="KaTeX_Main"/>
              </a:rPr>
              <a:t>,</a:t>
            </a:r>
            <a:r>
              <a:rPr lang="en-US" altLang="ko-KR" b="0" i="1">
                <a:solidFill>
                  <a:srgbClr val="374151"/>
                </a:solidFill>
                <a:effectLst/>
                <a:latin typeface="KaTeX_Math"/>
              </a:rPr>
              <a:t>c</a:t>
            </a:r>
            <a:r>
              <a:rPr lang="ko-KR" altLang="en-US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의 차이를 제곱한 값들을 모두 더한 것입니다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이를 통해 각 클래스에 대한 예측 오차를 계산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50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약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135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에포크 동안 네트워크를 훈련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/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훈련 과정에서는 배치 크기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64,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모멘텀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0.9,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그리고 감쇠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0.0005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사용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처음 몇 에포크 동안은 학습률을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10^-3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에서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10^-2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로 천천히 높입니다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높은 학습률에서 시작하면 모델이 종종 불안정한 그래디언트로 인해 발산합니다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우리는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10^-2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75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에포크 동안 계속 훈련하고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그 다음은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10^-3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30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에포크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마지막으로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10^-4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30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에포크 동안 훈련합니다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과적합을 피하기 위해 드롭아웃과 광범위한 데이터 증강을 사용합니다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첫 번째 연결 계층 후에 비율이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.5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인 드롭아웃 계층은 계층 간의 공동 적응을 방지합니다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[18].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데이터 증강을 위해 최대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20%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의 원래 이미지 크기에 대한 무작위 스케일링과 변환을 도입합니다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또한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HSV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색공간에서 최대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1.5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배까지 이미지의 노출과 채도를 무작위로 조정합니다</a:t>
            </a:r>
            <a:endParaRPr lang="en-US" altLang="ko-KR" b="0" i="0" u="none" strike="noStrike">
              <a:solidFill>
                <a:srgbClr val="3B3F4E"/>
              </a:solidFill>
              <a:effectLst/>
              <a:latin typeface="Pretendard"/>
            </a:endParaRPr>
          </a:p>
          <a:p>
            <a:pPr algn="l"/>
            <a:endParaRPr lang="en-US" altLang="ko-KR" b="0" i="0" u="none" strike="noStrike">
              <a:solidFill>
                <a:srgbClr val="3B3F4E"/>
              </a:solidFill>
              <a:effectLst/>
              <a:latin typeface="Pretendard"/>
            </a:endParaRPr>
          </a:p>
          <a:p>
            <a:pPr algn="l"/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학습을 마친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YOLO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모델은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PASCAL VOC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의 이미지에 대해 각각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98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개의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bounding boxes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를 출력한다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이렇게 나온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98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개의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bounding boxes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들에 대해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NMS(Nom-Maximum Suprression)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을 적용한다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u="none" strike="noStrike">
              <a:solidFill>
                <a:srgbClr val="3B3F4E"/>
              </a:solidFill>
              <a:effectLst/>
              <a:latin typeface="Pretendard"/>
            </a:endParaRPr>
          </a:p>
          <a:p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7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강한 공간적 제약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각 그리드 셀이 두 개의 상자만 예측하고 한 가지 클래스만 가질 수 있음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공간적 제약은 우리 모델이 예측할 수 있는 인접 객체의 수를 제한합니다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모델은 새 떼와 같이 그룹으로 나타나는 작은 객체들을 처리하는 데 어려움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새로운 또는 이상한 가로세로비나 구성의 객체에 일반화하는 데 어려움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손실 함수는 작은 바운딩 박스와 큰 바운딩 박스에서의 오류를 동일하게 취급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작은 상자에서의 작은 오류는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IOU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에 훨씬 더 큰 영향을 미침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(=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예측된 박스와 실제 박스 간의 위치나 크기가 조금만 달라도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그 오차가 작은 박스의 전체 면적에 비해 상대적으로 크기 때문에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IOU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값이 크게 감소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)</a:t>
            </a: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주요 오류 원인은 잘못된 위치 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89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변형 가능한 부분 모델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: DPM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은 정적 특징 추출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영역 분류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바운딩 박스 예측 등을 위해 분리된 파이프라인을 사용합니다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 YOLO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이를 단일 합성곱 신경망으로 대체해 빠른 속도와 높은 정확도를 제공합니다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</a:t>
            </a:r>
          </a:p>
          <a:p>
            <a:pPr algn="l"/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R-CNN: R-CNN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은 복잡한 파이프라인을 사용해서 영역을 제안하며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이로 인해 시스템이 느려집니다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반면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YOLO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그리드 셀에 공간적 제약을 두고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바운딩 박스 제안 수를 줄여 효율성을 높입니다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</a:t>
            </a:r>
          </a:p>
          <a:p>
            <a:pPr algn="l"/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기타 빠른 탐지기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: Fast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와 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Faster R-CNN, DPM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등은 각각의 구성 요소를 최적화해 속도를 향상시키지만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실시간 성능에는 부족합니다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 YOLO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전체 파이프라인을 버리고 설계상 빠르게 작동합니다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98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특정 클래스 탐지기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: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얼굴이나 사람 등 단일 클래스에 대한 탐지기는 변화가 적어 최적화가 가능합니다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반면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YOLO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다양한 객체를 동시에 탐지하도록 학습됩니다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</a:t>
            </a:r>
          </a:p>
          <a:p>
            <a:pPr algn="l"/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Deep MultiBox: MultiBox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영역 제안을 위해 합성곱 신경망을 훈련시키지만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일반 객체 탐지가 불가능하며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추가적인 이미지 패치 분류가 필요합니다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반면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YOLO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완전한 탐지 시스템입니다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</a:t>
            </a:r>
          </a:p>
          <a:p>
            <a:pPr algn="l"/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OverFeat: OverFeat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은 효율적인 슬라이딩 윈도우 탐지를 수행하지만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전역 컨텍스트에 대한 추론이 불가능하므로 후처리가 필요합니다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</a:t>
            </a:r>
          </a:p>
          <a:p>
            <a:pPr algn="l"/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MultiGrasp: MultiGrasp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그랩 가능 영역만 예측하므로 간단한 작업입니다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 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반면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, YOLO</a:t>
            </a:r>
            <a:r>
              <a:rPr lang="ko-KR" altLang="en-US" b="0" u="none" strike="noStrike">
                <a:solidFill>
                  <a:srgbClr val="3B3F4E"/>
                </a:solidFill>
                <a:effectLst/>
              </a:rPr>
              <a:t>는 이미지 내의 여러 객체에 대한 바운딩 박스와 클래스 확률을 모두 예측합니다</a:t>
            </a:r>
            <a:r>
              <a:rPr lang="en-US" altLang="ko-KR" b="0" u="none" strike="noStrike">
                <a:solidFill>
                  <a:srgbClr val="3B3F4E"/>
                </a:solidFill>
                <a:effectLst/>
              </a:rPr>
              <a:t>.</a:t>
            </a:r>
          </a:p>
          <a:p>
            <a:br>
              <a:rPr lang="ko-KR" altLang="en-US" b="0" i="0" u="none" strike="noStrike">
                <a:solidFill>
                  <a:srgbClr val="FFFFFF"/>
                </a:solidFill>
                <a:effectLst/>
                <a:latin typeface="Pretendard"/>
              </a:rPr>
            </a:b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454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Fast 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PASCAL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에서 가장 빠른 객체 탐지 방법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52.7%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의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mAP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로 실시간 탐지에 대한 이전 연구보다 두 배 이상 정확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mAP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63.4%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까지 높이면서도 실시간 성능을 유지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VGG-16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을 사용하여 훈련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 -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더 정확하지만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보다 상당히 느림</a:t>
            </a:r>
            <a:b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</a:b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패스터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rcnn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은 정확도 높은데 느림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en-US" altLang="ko-KR"/>
              <a:t>zf</a:t>
            </a:r>
            <a:r>
              <a:rPr lang="ko-KR" altLang="en-US"/>
              <a:t>방식은 빠른데 정확도가 욜로보다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97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Fast R-CNN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은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PASCAL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에서 가장 높은 성능을 보이는 탐지기 중 하나이며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그 탐지 결과가 공개적으로 이용 가능하기 때문에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와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Fas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'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정확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(Correct)':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예측된 클래스가 정확하며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예측된 바운딩 박스와 실제 객체와의 교집합 대 연합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(Intersection over Union, IOU)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이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0.5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보다 큽니다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이는 예측이 정확하게 이루어진 경우를 의미합니다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'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위치 지정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(Localization)':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예측된 클래스는 정확하지만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IOU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가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0.1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보다 크고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0.5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보다 작습니다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이는 객체의 클래스는 맞게 예측했지만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바운딩 박스의 위치가 완전히 정확하지 않음을 의미합니다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'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유사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(Similar)':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예측된 클래스가 비슷하며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IOU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가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0.1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보다 큽니다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즉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예측된 클래스가 완전히 정확하지는 않지만 비슷한 종류의 객체를 예측했음을 의미합니다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'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기타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(Other)':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예측된 클래스가 틀리며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IOU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가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0.1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보다 큽니다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이는 완전히 잘못된 클래스를 예측했지만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그래도 어느 정도 객체의 위치를 맞춘 경우를 의미합니다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'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배경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(Background)':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어떤 객체와도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IOU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가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0.1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보다 작습니다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이는 예측된 바운딩 박스 내에 실제 객체가 없는 경우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즉 배경을 객체로 잘못 예측한 경우를 의미합니다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t R-CNN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을 비교합니다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는 다른 원인들보다 더 많은 오류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 Fast R-CNN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은 훨씬 적은 수의 </a:t>
            </a:r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오류를 범하지만 배경 오류는 훨씬 더 많습니다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Fast R-CNN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은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보다 거의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3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배 더 많은 확률로 배경 탐지를 예측합니다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76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/>
            </a:b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이미지를 한 번만 보면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(You Only Look Once, YOLO)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어떤 객체가 존재하고 그 위치를 예측할 수 있습니다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YOLO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상당히 간단합니다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단일 합성곱 네트워크가 여러 바운딩 박스와 해당 상자의 클래스 확률을 동시에 예측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더 많은 위치 결정 오류를 만들지만 배경에서의 거짓 양성을 예측할 확률이 더 낮습니다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50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Fast R-CNN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보다 배경 오류가 훨씬 적습니다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사용하여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Fast R-CNN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의 배경 탐지를 제거하면 성능이 크게 향상됩니다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조합은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의 속도에서 이익을 얻지 못합니다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왜냐하면 각 모델을 별도로 실행하고 그 결과를 결합하기 때문입니다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가 매우 빠르기 때문에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Fast R-CNN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에 비해 별다른 계산 시간을 추가하지 않습니다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7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VOC 2012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테스트 세트에서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, YOLO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57.9%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의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mAP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점수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-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이는 현재의 최첨단 기술보다는 낮음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병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양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tv/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모니터 같은 카테고리에서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R-CNN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이나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Feature Edit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보다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8-10%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낮은 점수를 얻습니다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그러나 다른 카테고리에서는 고양이와 기차와 같은 카테고리에서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더 높은 성능을 달성</a:t>
            </a:r>
            <a:endParaRPr lang="en-US" altLang="ko-KR" b="0" i="0" u="none" strike="noStrike">
              <a:solidFill>
                <a:srgbClr val="3B3F4E"/>
              </a:solidFill>
              <a:effectLst/>
              <a:latin typeface="Pretendard"/>
            </a:endParaRPr>
          </a:p>
          <a:p>
            <a:pPr algn="l"/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Fast R-CNN + YOLO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결합모델은 가장 높은 성능을 내는 탐지 방법 중 하나</a:t>
            </a:r>
            <a:endParaRPr lang="en-US" altLang="ko-KR" b="0" i="0" u="none" strike="noStrike">
              <a:solidFill>
                <a:srgbClr val="3B3F4E"/>
              </a:solidFill>
              <a:effectLst/>
              <a:latin typeface="Pretendard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40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Picasso Dataset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과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People-Art Dataset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즉 예술 작품에서의 사람 탐지를 테스트하고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를 다른 탐지 시스템과 비교합니다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그림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5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와 다른 탐지 방법 간의 비교 성능을 보여줍니다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pPr algn="l"/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R-CNN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은 예술 작품에 적용할 때 상당히 감소합니다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DPM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은 예술 작품에 적용할 때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AP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를 잘 유지합니다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pPr algn="l"/>
            <a:endParaRPr lang="en-US" altLang="ko-KR" b="0" i="0" u="none" strike="noStrike">
              <a:solidFill>
                <a:srgbClr val="3B3F4E"/>
              </a:solidFill>
              <a:effectLst/>
              <a:latin typeface="Pretendard"/>
            </a:endParaRPr>
          </a:p>
          <a:p>
            <a:pPr algn="l"/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객체의 크기와 형태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객체 간의 관계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그리고 객체가 흔히 나타나는 위치를 모델링합니다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예술 작품과 자연 이미지는 픽셀 수준에서는 매우 다르지만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객체의 크기와 형태라는 측면에서는 유사하므로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여전히 좋은 경계 상자와 탐지를 예측할 수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554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객체 탐지를 위한 통합 모델인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를 소개</a:t>
            </a:r>
            <a:endParaRPr lang="en-US" altLang="ko-KR" b="0" i="0" u="none" strike="noStrike">
              <a:solidFill>
                <a:srgbClr val="3B3F4E"/>
              </a:solidFill>
              <a:effectLst/>
              <a:latin typeface="Pretendard"/>
            </a:endParaRP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구축하기 간단하며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</a:t>
            </a: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분류기 기반의 접근법과 달리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탐지 성능에 직접 연결된 손실 함수에 훈련되며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전체 모델은 공동으로 훈련됩니다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pPr algn="l"/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Fast 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가장 빠른 일반적인 목적의 객체 탐지기이며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실시간 객체 탐지에서 최첨단을 밀어붙입니다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</a:t>
            </a:r>
          </a:p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또한 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YOLO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는 새로운 도메인에 잘 일반화되어 빠르고 견고한 객체 탐지에 의존하는 응용 프로그램에 이상적입니다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 통합 모델은 객체 감지의 전통적인 방법보다 여러 가지 이점이 있습니다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YOLO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매우 빠릅니다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감지를 회귀 문제로 정의하기 때문에 복잡한 파이프라인이 필요하지 않음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실시간으로 스트리밍 비디오를 처리할 수 있을 정도로 빠름 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(=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많은 프레임 수를 처리 가능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)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다른 실시간 시스템보다 두 배 이상의 평균 정확도를 달성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둘째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YOLO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예측을 수행할 때 이미지에 대해 전역적으로 추론합니다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훈련 및 테스트 시에 전체 이미지를 보기 때문에 객체를 예측할 때 클래스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어떤 종류의 객체인지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뿐만 아니라 객체의 외관에 대한 주변 정보도 함께 고려한다는 의미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 </a:t>
            </a:r>
          </a:p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YOLO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Fast R-CNN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에 비해 배경 오류의 수가 절반 미만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셋째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YOLO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객체에 대한 일반화된 표현을 학습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YOLO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고도로 일반화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-&gt;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새로운 도메인이나 예상치 못한 입력에 적용될 때 고장이 나기 적습니다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YOLO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여전히 최첨단 검출 시스템에 비해 정확성에서는 뒤처지고 있습니다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이미지에서 빠르게 객체를 식별할 수 있지만 특히 작은 객체를 정확하게 지역화하는 데 어려움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작은 객체를 정확하게 지역화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=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작은 크기의 객체에 대해서도 정확한 경계 상자를 생성하고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객체의 위치를 정확하게 특정할 수 있다는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87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객체 감지의 각 부분을 하나의 신경망으로 통합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전체 이미지의 특징을 사용하여 각 </a:t>
            </a:r>
            <a:r>
              <a:rPr lang="en-US" altLang="ko-KR" sz="1200"/>
              <a:t>bounding box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를 예측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또한 이미지에 있는 모든 클래스에 대한 모든 </a:t>
            </a:r>
            <a:r>
              <a:rPr lang="en-US" altLang="ko-KR" sz="1200"/>
              <a:t>bounding box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를 동시에 예측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/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이는 네트워크가 전체 이미지와 이미지의 모든 객체에 대해 전역적으로 추론하는 것을 의미합니다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 /YOLO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디자인은 엔드 투 엔드 훈련과 실시간 속도를 유지하면서 높은 평균 정확도를 유지합니다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YOLO v1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은 별도의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region proposals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를 사용하지 않고 전체 이미지를 입력하여 사용합니다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먼저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전체 이미지를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SxS 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크기의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grid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로 나눠줍니다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이미지에서는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7X&amp;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크기의 그리드로 나눴음 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여기서 객체의 중심이 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에 위치한다면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해당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은 그 객체를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detect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하도록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할당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(responsible for)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 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위의 그림을 보면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4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행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3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열의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이 왼쪽의 개를 예측하도록 할당되었고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 4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행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4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열의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이 오른쪽의 개를 예측하도록 할당되었습니다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31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각각의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B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개의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와 해당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에 대한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confidence score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를 예측합니다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 confidence score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Pr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(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Object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)∗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IoU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(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truthpred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로 정의합니다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해당 그리드 셀이 객체를 포함할 확률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*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예측된 바운딩 박스와 실제 객체 바운딩 박스 간의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IoU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 confidence score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 해당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에 객체가 포함되어 있는지 여부와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 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가 얼마나 정확하게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ground truth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를 예측했는지를 반영하는 수치입니다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만약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내에 객체가 존재하지 않는다면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confidence score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0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이 될 것입니다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반대로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내에 객체가 존재한다면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confidence score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IoU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값과 같아집니다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45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각각의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는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box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의 좌표 정보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(x, y, w, h)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confidence score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라는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5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개의 예측값을 가집니다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.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 여기서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(x, y)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경계에 비례한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중심 좌표를 의미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 /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높이와 너비는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전체 이미지에 상대적으로 예측됩니다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역시 마찬가지로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에 비례한 값입니다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여기서 주의할 점은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x, y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내에 위치하기에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0~1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사이의 값을 가지지만 객체의 크기가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의 크기보다 더 클 수 있기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width, height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값은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1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이상의 값을 가질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하나의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는 하나의 객체만을 예측하며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, </a:t>
            </a:r>
          </a:p>
          <a:p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하나의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은 하나의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1" i="0">
                <a:solidFill>
                  <a:srgbClr val="000000"/>
                </a:solidFill>
                <a:effectLst/>
                <a:latin typeface="Spoqa Han Sans"/>
              </a:rPr>
              <a:t>를 학습에 사용합니다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.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예를 들어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별로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개의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를 예측한다고 할 때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 confidence score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가 가장 높은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1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개의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만 학습에 사용하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개의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Spoqa Han Sans"/>
              </a:rPr>
              <a:t>conditional class probabilities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 예측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이는 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에 객체가 존재한다고 가정했을 때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class i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일 확률인 조건부 확률값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수와 상관없이 하나의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마다 하나의 조건부 확률을 예측</a:t>
            </a:r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bounding box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별로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class probabilities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를 예측하는 것이 아니라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grid cell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별로 예측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52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>
                <a:latin typeface="+mn-ea"/>
                <a:ea typeface="+mn-ea"/>
              </a:rPr>
              <a:t>논문에서는 </a:t>
            </a:r>
            <a:r>
              <a:rPr lang="en-US" altLang="ko-KR" sz="1200">
                <a:latin typeface="+mn-ea"/>
                <a:ea typeface="+mn-ea"/>
              </a:rPr>
              <a:t>S=7, B=2, C=20 </a:t>
            </a:r>
            <a:r>
              <a:rPr lang="ko-KR" altLang="en-US" sz="1200">
                <a:latin typeface="+mn-ea"/>
                <a:ea typeface="+mn-ea"/>
              </a:rPr>
              <a:t>설정</a:t>
            </a:r>
            <a:endParaRPr lang="en-US" altLang="ko-KR" sz="1200">
              <a:latin typeface="+mn-ea"/>
              <a:ea typeface="+mn-ea"/>
            </a:endParaRPr>
          </a:p>
          <a:p>
            <a:r>
              <a:rPr lang="en-US" altLang="ko-KR" sz="1200">
                <a:latin typeface="+mn-ea"/>
                <a:ea typeface="+mn-ea"/>
              </a:rPr>
              <a:t>(PASCAL VOC </a:t>
            </a:r>
            <a:r>
              <a:rPr lang="ko-KR" altLang="en-US" sz="1200">
                <a:latin typeface="+mn-ea"/>
                <a:ea typeface="+mn-ea"/>
              </a:rPr>
              <a:t>데이터셋 </a:t>
            </a:r>
            <a:r>
              <a:rPr lang="en-US" altLang="ko-KR" sz="1200">
                <a:latin typeface="+mn-ea"/>
                <a:ea typeface="+mn-ea"/>
              </a:rPr>
              <a:t>class</a:t>
            </a:r>
            <a:r>
              <a:rPr lang="ko-KR" altLang="en-US" sz="1200">
                <a:latin typeface="+mn-ea"/>
                <a:ea typeface="+mn-ea"/>
              </a:rPr>
              <a:t>의 수가 </a:t>
            </a:r>
            <a:r>
              <a:rPr lang="en-US" altLang="ko-KR" sz="1200">
                <a:latin typeface="+mn-ea"/>
                <a:ea typeface="+mn-ea"/>
              </a:rPr>
              <a:t>20</a:t>
            </a:r>
            <a:r>
              <a:rPr lang="ko-KR" altLang="en-US" sz="1200">
                <a:latin typeface="+mn-ea"/>
                <a:ea typeface="+mn-ea"/>
              </a:rPr>
              <a:t>개</a:t>
            </a:r>
            <a:r>
              <a:rPr lang="en-US" altLang="ko-KR" sz="1200">
                <a:latin typeface="+mn-ea"/>
                <a:ea typeface="+mn-ea"/>
              </a:rPr>
              <a:t>)</a:t>
            </a:r>
          </a:p>
          <a:p>
            <a:endParaRPr lang="en-US" altLang="ko-KR" sz="1200">
              <a:latin typeface="+mn-ea"/>
              <a:ea typeface="+mn-ea"/>
            </a:endParaRPr>
          </a:p>
          <a:p>
            <a:r>
              <a:rPr lang="ko-KR" altLang="en-US" sz="1200">
                <a:latin typeface="+mn-ea"/>
                <a:ea typeface="+mn-ea"/>
              </a:rPr>
              <a:t>이미지를 </a:t>
            </a:r>
            <a:r>
              <a:rPr lang="en-US" altLang="ko-KR" sz="1200">
                <a:latin typeface="+mn-ea"/>
                <a:ea typeface="+mn-ea"/>
              </a:rPr>
              <a:t>7x7 grid</a:t>
            </a:r>
            <a:r>
              <a:rPr lang="ko-KR" altLang="en-US" sz="1200">
                <a:latin typeface="+mn-ea"/>
                <a:ea typeface="+mn-ea"/>
              </a:rPr>
              <a:t>로 나누고 </a:t>
            </a:r>
            <a:endParaRPr lang="en-US" altLang="ko-KR" sz="1200">
              <a:latin typeface="+mn-ea"/>
              <a:ea typeface="+mn-ea"/>
            </a:endParaRPr>
          </a:p>
          <a:p>
            <a:r>
              <a:rPr lang="ko-KR" altLang="en-US" sz="1200">
                <a:latin typeface="+mn-ea"/>
                <a:ea typeface="+mn-ea"/>
              </a:rPr>
              <a:t>각 </a:t>
            </a:r>
            <a:r>
              <a:rPr lang="en-US" altLang="ko-KR" sz="1200">
                <a:latin typeface="+mn-ea"/>
                <a:ea typeface="+mn-ea"/>
              </a:rPr>
              <a:t>grid cell</a:t>
            </a:r>
            <a:r>
              <a:rPr lang="ko-KR" altLang="en-US" sz="1200">
                <a:latin typeface="+mn-ea"/>
                <a:ea typeface="+mn-ea"/>
              </a:rPr>
              <a:t>은 </a:t>
            </a:r>
            <a:r>
              <a:rPr lang="en-US" altLang="ko-KR" sz="1200">
                <a:latin typeface="+mn-ea"/>
                <a:ea typeface="+mn-ea"/>
              </a:rPr>
              <a:t>2</a:t>
            </a:r>
            <a:r>
              <a:rPr lang="ko-KR" altLang="en-US" sz="1200">
                <a:latin typeface="+mn-ea"/>
                <a:ea typeface="+mn-ea"/>
              </a:rPr>
              <a:t>개의 </a:t>
            </a:r>
            <a:r>
              <a:rPr lang="en-US" altLang="ko-KR" sz="1200">
                <a:latin typeface="+mn-ea"/>
                <a:ea typeface="+mn-ea"/>
              </a:rPr>
              <a:t>bounding box</a:t>
            </a:r>
            <a:r>
              <a:rPr lang="ko-KR" altLang="en-US" sz="1200">
                <a:latin typeface="+mn-ea"/>
                <a:ea typeface="+mn-ea"/>
              </a:rPr>
              <a:t>와 해당 </a:t>
            </a:r>
            <a:r>
              <a:rPr lang="en-US" altLang="ko-KR" sz="1200">
                <a:latin typeface="+mn-ea"/>
                <a:ea typeface="+mn-ea"/>
              </a:rPr>
              <a:t>box</a:t>
            </a:r>
            <a:r>
              <a:rPr lang="ko-KR" altLang="en-US" sz="1200">
                <a:latin typeface="+mn-ea"/>
                <a:ea typeface="+mn-ea"/>
              </a:rPr>
              <a:t>의 </a:t>
            </a:r>
            <a:r>
              <a:rPr lang="en-US" altLang="ko-KR" sz="1200">
                <a:latin typeface="+mn-ea"/>
                <a:ea typeface="+mn-ea"/>
              </a:rPr>
              <a:t>confidence score, </a:t>
            </a:r>
          </a:p>
          <a:p>
            <a:r>
              <a:rPr lang="ko-KR" altLang="en-US" sz="1200">
                <a:latin typeface="+mn-ea"/>
                <a:ea typeface="+mn-ea"/>
              </a:rPr>
              <a:t>그리고 </a:t>
            </a:r>
            <a:r>
              <a:rPr lang="en-US" altLang="ko-KR" sz="1200">
                <a:latin typeface="+mn-ea"/>
                <a:ea typeface="+mn-ea"/>
              </a:rPr>
              <a:t>C</a:t>
            </a:r>
            <a:r>
              <a:rPr lang="ko-KR" altLang="en-US" sz="1200">
                <a:latin typeface="+mn-ea"/>
                <a:ea typeface="+mn-ea"/>
              </a:rPr>
              <a:t>개의 </a:t>
            </a:r>
            <a:r>
              <a:rPr lang="en-US" altLang="ko-KR" sz="1200">
                <a:latin typeface="+mn-ea"/>
                <a:ea typeface="+mn-ea"/>
              </a:rPr>
              <a:t>class probabilities</a:t>
            </a:r>
            <a:r>
              <a:rPr lang="ko-KR" altLang="en-US" sz="1200">
                <a:latin typeface="+mn-ea"/>
                <a:ea typeface="+mn-ea"/>
              </a:rPr>
              <a:t>를 예측</a:t>
            </a:r>
            <a:endParaRPr lang="en-US" altLang="ko-KR" sz="1200">
              <a:latin typeface="+mn-ea"/>
              <a:ea typeface="+mn-ea"/>
            </a:endParaRPr>
          </a:p>
          <a:p>
            <a:endParaRPr lang="en-US" altLang="ko-KR" sz="1200">
              <a:latin typeface="+mn-ea"/>
              <a:ea typeface="+mn-ea"/>
            </a:endParaRPr>
          </a:p>
          <a:p>
            <a:r>
              <a:rPr lang="ko-KR" altLang="en-US" sz="1200">
                <a:latin typeface="+mn-ea"/>
                <a:ea typeface="+mn-ea"/>
              </a:rPr>
              <a:t>즉 이미지별 예측값의 크기는 </a:t>
            </a:r>
            <a:r>
              <a:rPr lang="en-US" altLang="ko-KR" sz="1200">
                <a:latin typeface="+mn-ea"/>
                <a:ea typeface="+mn-ea"/>
              </a:rPr>
              <a:t>7x7x(2x5+20) </a:t>
            </a:r>
          </a:p>
          <a:p>
            <a:r>
              <a:rPr lang="ko-KR" altLang="en-US" sz="1200">
                <a:latin typeface="+mn-ea"/>
                <a:ea typeface="+mn-ea"/>
              </a:rPr>
              <a:t>이와 같은 과정을 통해 </a:t>
            </a:r>
            <a:r>
              <a:rPr lang="en-US" altLang="ko-KR" sz="1200">
                <a:latin typeface="+mn-ea"/>
                <a:ea typeface="+mn-ea"/>
              </a:rPr>
              <a:t>bounding box</a:t>
            </a:r>
            <a:r>
              <a:rPr lang="ko-KR" altLang="en-US" sz="1200">
                <a:latin typeface="+mn-ea"/>
                <a:ea typeface="+mn-ea"/>
              </a:rPr>
              <a:t>의 위치와 크기</a:t>
            </a:r>
            <a:r>
              <a:rPr lang="en-US" altLang="ko-KR" sz="1200"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그리고 </a:t>
            </a:r>
            <a:r>
              <a:rPr lang="en-US" altLang="ko-KR" sz="1200">
                <a:latin typeface="+mn-ea"/>
                <a:ea typeface="+mn-ea"/>
              </a:rPr>
              <a:t>class</a:t>
            </a:r>
            <a:r>
              <a:rPr lang="ko-KR" altLang="en-US" sz="1200">
                <a:latin typeface="+mn-ea"/>
                <a:ea typeface="+mn-ea"/>
              </a:rPr>
              <a:t>에 대한 정보를 동시에 예측하는 것이 가능해짐</a:t>
            </a:r>
            <a:endParaRPr lang="en-US" altLang="ko-KR" sz="1200">
              <a:latin typeface="+mn-ea"/>
              <a:ea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29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DarkNet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ImageNet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데이터셋을 통해 학습시켰습니다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학습 결과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GoogLeNet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모델과 비슷한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top-5 88%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정도의 정확도를 보입니다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 </a:t>
            </a: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사전 훈련된 네트워크에 </a:t>
            </a:r>
            <a:r>
              <a:rPr lang="en-US" altLang="ko-KR" sz="1200"/>
              <a:t>convolutional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계층과 연결 계층을 추가하면 성능이 향상될 수 있다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는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논문 결과에 따라서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무작위로 초기화된 가중치를 가진 네 개의 </a:t>
            </a:r>
            <a:r>
              <a:rPr lang="en-US" altLang="ko-KR" sz="1200"/>
              <a:t>convolutional layer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과 두 개의 풀리 커넥티드 레이어를 추가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탐지는 종종 세밀한 시각 정보를 필요로 하므로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네트워크의 입력 해상도를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224 × 224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에서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448 × 448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로 늘림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52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최종 계층은 클래스 확률과 바운딩 박스 좌표를 모두 예측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너비와 높이를 정규화하여 값이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0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과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1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사이</a:t>
            </a: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3B3F4E"/>
              </a:solidFill>
              <a:effectLst/>
              <a:latin typeface="Pretendard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최종 레이어에는 선형 활성화 함수를 사용하고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다른 모든 레이어는 누출 수정 선형 활성화를 사용합니다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Leaky ReLU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는 음수일 때 작은 기울기를 가지며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이는 일종의 선형성을 보존하면서도 정보를 전달할 수 있게 합니다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이런 선형성을 통해 모델이 더 빠르게 수렴하고 학습할 수 있도록 도와줌</a:t>
            </a:r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9EFBA-4C98-4C74-9F4F-A0C6BA3D28BD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1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105275" y="4343400"/>
            <a:ext cx="50387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4027488" y="4308475"/>
            <a:ext cx="71437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666633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pic>
        <p:nvPicPr>
          <p:cNvPr id="9" name="Picture 9" descr="SSU_la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6237288"/>
            <a:ext cx="203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38625" y="3429000"/>
            <a:ext cx="4905375" cy="892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38625" y="4365625"/>
            <a:ext cx="4905375" cy="15843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250825" y="779463"/>
            <a:ext cx="4089400" cy="2722562"/>
            <a:chOff x="250825" y="779463"/>
            <a:chExt cx="4089400" cy="2722562"/>
          </a:xfrm>
        </p:grpSpPr>
        <p:grpSp>
          <p:nvGrpSpPr>
            <p:cNvPr id="53" name="그룹 21"/>
            <p:cNvGrpSpPr>
              <a:grpSpLocks/>
            </p:cNvGrpSpPr>
            <p:nvPr/>
          </p:nvGrpSpPr>
          <p:grpSpPr bwMode="auto">
            <a:xfrm>
              <a:off x="250825" y="779463"/>
              <a:ext cx="4089400" cy="2722562"/>
              <a:chOff x="250825" y="779463"/>
              <a:chExt cx="4089400" cy="2723336"/>
            </a:xfrm>
          </p:grpSpPr>
          <p:sp>
            <p:nvSpPr>
              <p:cNvPr id="64" name="_s1031" descr="BallYellow"/>
              <p:cNvSpPr>
                <a:spLocks noChangeArrowheads="1"/>
              </p:cNvSpPr>
              <p:nvPr/>
            </p:nvSpPr>
            <p:spPr bwMode="auto">
              <a:xfrm>
                <a:off x="2855913" y="925555"/>
                <a:ext cx="879475" cy="990882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sz="800">
                  <a:latin typeface="Arial" charset="0"/>
                </a:endParaRPr>
              </a:p>
            </p:txBody>
          </p:sp>
          <p:sp>
            <p:nvSpPr>
              <p:cNvPr id="65" name="_s1032" descr="BallRed"/>
              <p:cNvSpPr>
                <a:spLocks noChangeArrowheads="1"/>
              </p:cNvSpPr>
              <p:nvPr/>
            </p:nvSpPr>
            <p:spPr bwMode="auto">
              <a:xfrm>
                <a:off x="2144713" y="2426168"/>
                <a:ext cx="889000" cy="965474"/>
              </a:xfrm>
              <a:prstGeom prst="rect">
                <a:avLst/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b="1"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66" name="_s1033" descr="BallBlue"/>
              <p:cNvSpPr>
                <a:spLocks noChangeArrowheads="1"/>
              </p:cNvSpPr>
              <p:nvPr/>
            </p:nvSpPr>
            <p:spPr bwMode="auto">
              <a:xfrm>
                <a:off x="1273175" y="1004952"/>
                <a:ext cx="889000" cy="963886"/>
              </a:xfrm>
              <a:prstGeom prst="rect">
                <a:avLst/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sz="80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67" name="Text Box 14"/>
              <p:cNvSpPr txBox="1">
                <a:spLocks noChangeArrowheads="1"/>
              </p:cNvSpPr>
              <p:nvPr/>
            </p:nvSpPr>
            <p:spPr bwMode="auto">
              <a:xfrm>
                <a:off x="3589338" y="1571850"/>
                <a:ext cx="750887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Pride</a:t>
                </a:r>
              </a:p>
            </p:txBody>
          </p:sp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679450" y="1684595"/>
                <a:ext cx="842963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Power</a:t>
                </a:r>
              </a:p>
            </p:txBody>
          </p:sp>
          <p:sp>
            <p:nvSpPr>
              <p:cNvPr id="69" name="Text Box 16"/>
              <p:cNvSpPr txBox="1">
                <a:spLocks noChangeArrowheads="1"/>
              </p:cNvSpPr>
              <p:nvPr/>
            </p:nvSpPr>
            <p:spPr bwMode="auto">
              <a:xfrm>
                <a:off x="250825" y="3226495"/>
                <a:ext cx="2268538" cy="276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2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</a:t>
                </a:r>
                <a:r>
                  <a:rPr kumimoji="0" lang="en-US" altLang="ko-KR" sz="1200" b="1" baseline="30000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3</a:t>
                </a:r>
                <a:r>
                  <a:rPr kumimoji="0" lang="en-US" altLang="ko-KR" sz="12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 in VISION laboratory</a:t>
                </a:r>
                <a:r>
                  <a:rPr kumimoji="0" lang="en-US" altLang="ko-KR" sz="1200" b="1">
                    <a:solidFill>
                      <a:srgbClr val="4D4D4D"/>
                    </a:solidFill>
                    <a:latin typeface="Times New Roman" pitchFamily="18" charset="0"/>
                    <a:ea typeface="HY견고딕" pitchFamily="18" charset="-127"/>
                  </a:rPr>
                  <a:t>…</a:t>
                </a:r>
                <a:endParaRPr kumimoji="0" lang="en-US" altLang="ko-KR" sz="1200" b="1">
                  <a:solidFill>
                    <a:srgbClr val="4D4D4D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70" name="Text Box 17"/>
              <p:cNvSpPr txBox="1">
                <a:spLocks noChangeArrowheads="1"/>
              </p:cNvSpPr>
              <p:nvPr/>
            </p:nvSpPr>
            <p:spPr bwMode="auto">
              <a:xfrm>
                <a:off x="2757488" y="3164566"/>
                <a:ext cx="1042987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Passion</a:t>
                </a:r>
              </a:p>
            </p:txBody>
          </p:sp>
        </p:grpSp>
        <p:sp>
          <p:nvSpPr>
            <p:cNvPr id="54" name="_s1031" descr="BallYellow"/>
            <p:cNvSpPr>
              <a:spLocks noChangeArrowheads="1"/>
            </p:cNvSpPr>
            <p:nvPr/>
          </p:nvSpPr>
          <p:spPr bwMode="auto">
            <a:xfrm>
              <a:off x="2855913" y="925513"/>
              <a:ext cx="879475" cy="99060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800">
                <a:latin typeface="Arial" charset="0"/>
              </a:endParaRPr>
            </a:p>
          </p:txBody>
        </p:sp>
        <p:sp>
          <p:nvSpPr>
            <p:cNvPr id="55" name="_s1032" descr="BallRed"/>
            <p:cNvSpPr>
              <a:spLocks noChangeArrowheads="1"/>
            </p:cNvSpPr>
            <p:nvPr/>
          </p:nvSpPr>
          <p:spPr bwMode="auto">
            <a:xfrm>
              <a:off x="2144713" y="2425700"/>
              <a:ext cx="889000" cy="965200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_s1033" descr="BallBlue"/>
            <p:cNvSpPr>
              <a:spLocks noChangeArrowheads="1"/>
            </p:cNvSpPr>
            <p:nvPr/>
          </p:nvSpPr>
          <p:spPr bwMode="auto">
            <a:xfrm>
              <a:off x="1273175" y="1004888"/>
              <a:ext cx="889000" cy="963612"/>
            </a:xfrm>
            <a:prstGeom prst="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7" name="_s1028"/>
            <p:cNvSpPr>
              <a:spLocks noChangeArrowheads="1" noTextEdit="1"/>
            </p:cNvSpPr>
            <p:nvPr/>
          </p:nvSpPr>
          <p:spPr bwMode="auto">
            <a:xfrm>
              <a:off x="1751013" y="779463"/>
              <a:ext cx="1587500" cy="1720850"/>
            </a:xfrm>
            <a:custGeom>
              <a:avLst/>
              <a:gdLst>
                <a:gd name="T0" fmla="*/ 2147483647 w 21600"/>
                <a:gd name="T1" fmla="*/ 186085628 h 21600"/>
                <a:gd name="T2" fmla="*/ 1990510761 w 21600"/>
                <a:gd name="T3" fmla="*/ 1974641755 h 21600"/>
                <a:gd name="T4" fmla="*/ 2147483647 w 21600"/>
                <a:gd name="T5" fmla="*/ 1944302373 h 21600"/>
                <a:gd name="T6" fmla="*/ 2147483647 w 21600"/>
                <a:gd name="T7" fmla="*/ -1261647710 h 21600"/>
                <a:gd name="T8" fmla="*/ 2147483647 w 21600"/>
                <a:gd name="T9" fmla="*/ 1373909671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58" name="_s1029"/>
            <p:cNvSpPr>
              <a:spLocks noChangeArrowheads="1" noTextEdit="1"/>
            </p:cNvSpPr>
            <p:nvPr/>
          </p:nvSpPr>
          <p:spPr bwMode="auto">
            <a:xfrm rot="7200000">
              <a:off x="1901825" y="1252538"/>
              <a:ext cx="1722437" cy="1589088"/>
            </a:xfrm>
            <a:custGeom>
              <a:avLst/>
              <a:gdLst>
                <a:gd name="T0" fmla="*/ 2147483647 w 21600"/>
                <a:gd name="T1" fmla="*/ 146529437 h 21600"/>
                <a:gd name="T2" fmla="*/ 2147483647 w 21600"/>
                <a:gd name="T3" fmla="*/ 1554906791 h 21600"/>
                <a:gd name="T4" fmla="*/ 2147483647 w 21600"/>
                <a:gd name="T5" fmla="*/ 1531011174 h 21600"/>
                <a:gd name="T6" fmla="*/ 2147483647 w 21600"/>
                <a:gd name="T7" fmla="*/ -993464270 h 21600"/>
                <a:gd name="T8" fmla="*/ 2147483647 w 21600"/>
                <a:gd name="T9" fmla="*/ 1081864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59" name="_s1030"/>
            <p:cNvSpPr>
              <a:spLocks noChangeArrowheads="1" noTextEdit="1"/>
            </p:cNvSpPr>
            <p:nvPr/>
          </p:nvSpPr>
          <p:spPr bwMode="auto">
            <a:xfrm rot="14400000">
              <a:off x="1444625" y="1254125"/>
              <a:ext cx="1722438" cy="1589088"/>
            </a:xfrm>
            <a:custGeom>
              <a:avLst/>
              <a:gdLst>
                <a:gd name="T0" fmla="*/ 2147483647 w 21600"/>
                <a:gd name="T1" fmla="*/ 146529437 h 21600"/>
                <a:gd name="T2" fmla="*/ 2147483647 w 21600"/>
                <a:gd name="T3" fmla="*/ 1554906791 h 21600"/>
                <a:gd name="T4" fmla="*/ 2147483647 w 21600"/>
                <a:gd name="T5" fmla="*/ 1531011174 h 21600"/>
                <a:gd name="T6" fmla="*/ 2147483647 w 21600"/>
                <a:gd name="T7" fmla="*/ -993464270 h 21600"/>
                <a:gd name="T8" fmla="*/ 2147483647 w 21600"/>
                <a:gd name="T9" fmla="*/ 1081864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282575" y="1000125"/>
            <a:ext cx="8504238" cy="0"/>
          </a:xfrm>
          <a:prstGeom prst="line">
            <a:avLst/>
          </a:prstGeom>
          <a:noFill/>
          <a:ln w="38100" cmpd="dbl">
            <a:solidFill>
              <a:srgbClr val="B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6" descr="LAB_symbol"/>
          <p:cNvPicPr>
            <a:picLocks noChangeAspect="1" noChangeArrowheads="1"/>
          </p:cNvPicPr>
          <p:nvPr userDrawn="1"/>
        </p:nvPicPr>
        <p:blipFill>
          <a:blip r:embed="rId2" cstate="print"/>
          <a:srcRect r="25069"/>
          <a:stretch>
            <a:fillRect/>
          </a:stretch>
        </p:blipFill>
        <p:spPr bwMode="auto">
          <a:xfrm>
            <a:off x="23813" y="5975350"/>
            <a:ext cx="10255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BA06_1"/>
          <p:cNvPicPr>
            <a:picLocks noChangeAspect="1" noChangeArrowheads="1" noCrop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5" y="63500"/>
            <a:ext cx="13303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57188" y="1285875"/>
            <a:ext cx="8429625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889248" y="260648"/>
            <a:ext cx="7787208" cy="562074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4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067944" y="3501008"/>
            <a:ext cx="5099620" cy="714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>
                <a:latin typeface="PT Serif" panose="020A0603040505020204" pitchFamily="18" charset="0"/>
              </a:rPr>
              <a:t>You Only Look Once: </a:t>
            </a:r>
            <a:br>
              <a:rPr lang="en-US" altLang="ko-KR" sz="2200">
                <a:latin typeface="PT Serif" panose="020A0603040505020204" pitchFamily="18" charset="0"/>
              </a:rPr>
            </a:br>
            <a:r>
              <a:rPr lang="en-US" altLang="ko-KR" sz="2200">
                <a:latin typeface="PT Serif" panose="020A0603040505020204" pitchFamily="18" charset="0"/>
              </a:rPr>
              <a:t>Unified, Real-Time Object Detection</a:t>
            </a:r>
            <a:endParaRPr lang="en-US" altLang="ko-KR" sz="2200" b="1" dirty="0">
              <a:latin typeface="PT Serif" panose="020A0603040505020204" pitchFamily="18" charset="0"/>
              <a:ea typeface="HY헤드라인M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38625" y="4449043"/>
            <a:ext cx="4762500" cy="4921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Vision System Lab, Gyumin Park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yywnnaa@gmail.com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Jan 31,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8FA4335-A84D-CDFC-1CBD-E04D2FD6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5025" y="5517233"/>
            <a:ext cx="8429625" cy="7920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sum-squared error : easy to optimize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8CCED5-A306-3430-30CB-417F60BB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Loss Function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88C8A154-453F-1866-6364-1232C373A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99" y="1196752"/>
            <a:ext cx="6148401" cy="41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2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2A784-1DC0-D26B-CD58-2D57A56F615E}"/>
              </a:ext>
            </a:extLst>
          </p:cNvPr>
          <p:cNvSpPr/>
          <p:nvPr/>
        </p:nvSpPr>
        <p:spPr>
          <a:xfrm>
            <a:off x="-36512" y="5877272"/>
            <a:ext cx="1224136" cy="98072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840B64-2004-BF73-DD95-62118BF3D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z="1400"/>
              <a:t>    : number of grid cells (7^2 = 49)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: number of bounding boxes per grid cell (=2)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     : = 5, parameter for weighting cells containing objects (in every image many grid cells do not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                   contain any object)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 : index parameter assigned as 1 if the j-th bounding box in the i-th grid cell is responsible for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         predicting an object, and 0 otherwise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               : x, y coordinates and width, height of the ground truth box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               : x, y coordinates, width, height of predicted bounding box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40AAD4-9F0C-F874-5B23-A66CD7F0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loss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4496F8EE-2264-3BEE-A4D7-CA6AD2AC9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668344" cy="1969657"/>
          </a:xfrm>
          <a:prstGeom prst="rect">
            <a:avLst/>
          </a:prstGeom>
        </p:spPr>
      </p:pic>
      <p:pic>
        <p:nvPicPr>
          <p:cNvPr id="7" name="그림 6" descr="폰트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A11AEC02-A418-17DD-B442-CE6EE5C71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8" y="3571709"/>
            <a:ext cx="395981" cy="395981"/>
          </a:xfrm>
          <a:prstGeom prst="rect">
            <a:avLst/>
          </a:prstGeom>
        </p:spPr>
      </p:pic>
      <p:pic>
        <p:nvPicPr>
          <p:cNvPr id="9" name="그림 8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20109172-FDF1-22F7-9E8E-CC05EB9D8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6" y="4015408"/>
            <a:ext cx="339352" cy="339352"/>
          </a:xfrm>
          <a:prstGeom prst="rect">
            <a:avLst/>
          </a:prstGeom>
        </p:spPr>
      </p:pic>
      <p:pic>
        <p:nvPicPr>
          <p:cNvPr id="11" name="그림 10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A0CC0D94-9B64-ADD0-3166-3E6AE91C34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3"/>
          <a:stretch/>
        </p:blipFill>
        <p:spPr>
          <a:xfrm>
            <a:off x="539552" y="4325600"/>
            <a:ext cx="764634" cy="399114"/>
          </a:xfrm>
          <a:prstGeom prst="rect">
            <a:avLst/>
          </a:prstGeom>
        </p:spPr>
      </p:pic>
      <p:pic>
        <p:nvPicPr>
          <p:cNvPr id="15" name="그림 14" descr="폰트, 타이포그래피, 친필, 서예이(가) 표시된 사진&#10;&#10;자동 생성된 설명">
            <a:extLst>
              <a:ext uri="{FF2B5EF4-FFF2-40B4-BE49-F238E27FC236}">
                <a16:creationId xmlns:a16="http://schemas.microsoft.com/office/drawing/2014/main" id="{41C5D5F5-E746-AA0C-3FC4-7BE6EF9693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6"/>
          <a:stretch/>
        </p:blipFill>
        <p:spPr>
          <a:xfrm>
            <a:off x="592932" y="6208440"/>
            <a:ext cx="1171191" cy="316904"/>
          </a:xfrm>
          <a:prstGeom prst="rect">
            <a:avLst/>
          </a:prstGeom>
        </p:spPr>
      </p:pic>
      <p:pic>
        <p:nvPicPr>
          <p:cNvPr id="17" name="그림 16" descr="폰트, 타이포그래피, 텍스트, 서예이(가) 표시된 사진&#10;&#10;자동 생성된 설명">
            <a:extLst>
              <a:ext uri="{FF2B5EF4-FFF2-40B4-BE49-F238E27FC236}">
                <a16:creationId xmlns:a16="http://schemas.microsoft.com/office/drawing/2014/main" id="{474D35B9-6F1F-379B-7E2A-38C642F63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2" y="5733256"/>
            <a:ext cx="1171192" cy="424785"/>
          </a:xfrm>
          <a:prstGeom prst="rect">
            <a:avLst/>
          </a:prstGeom>
        </p:spPr>
      </p:pic>
      <p:pic>
        <p:nvPicPr>
          <p:cNvPr id="13" name="그림 12" descr="폰트, 타이포그래피, 번호, 시계이(가) 표시된 사진&#10;&#10;자동 생성된 설명">
            <a:extLst>
              <a:ext uri="{FF2B5EF4-FFF2-40B4-BE49-F238E27FC236}">
                <a16:creationId xmlns:a16="http://schemas.microsoft.com/office/drawing/2014/main" id="{4736FFE6-D86D-0390-5BF0-A4BB94C42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2" y="501317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E33A4E-B645-36D6-27FB-4480D1CCD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            : = 0.5, Weight parameter to multiply grid cells that do not contain objects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Compared to setting λobj=5, the influence of grid cells that do not contain objects was reduced by setting it significantly smaller.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          : An index parameter that is 1 when the jth bounding box of the ith grid cell is not responsible to predict an object, and 0 otherwise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: 1 if the object is included, 0 otherwise.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: Confidence score of predicted bounding box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2B4C03-573C-3C9D-0858-3D947463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loss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" name="그림 4" descr="폰트, 텍스트, 친필, 도표이(가) 표시된 사진&#10;&#10;자동 생성된 설명">
            <a:extLst>
              <a:ext uri="{FF2B5EF4-FFF2-40B4-BE49-F238E27FC236}">
                <a16:creationId xmlns:a16="http://schemas.microsoft.com/office/drawing/2014/main" id="{4C6EA810-B843-FC20-4431-799BE9174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29057"/>
            <a:ext cx="4714164" cy="2199943"/>
          </a:xfrm>
          <a:prstGeom prst="rect">
            <a:avLst/>
          </a:prstGeom>
        </p:spPr>
      </p:pic>
      <p:pic>
        <p:nvPicPr>
          <p:cNvPr id="7" name="그림 6" descr="폰트, 타이포그래피, 서예, 디자인이(가) 표시된 사진&#10;&#10;자동 생성된 설명">
            <a:extLst>
              <a:ext uri="{FF2B5EF4-FFF2-40B4-BE49-F238E27FC236}">
                <a16:creationId xmlns:a16="http://schemas.microsoft.com/office/drawing/2014/main" id="{DBA27568-26BE-4489-9D49-6A211937A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4" y="3346408"/>
            <a:ext cx="796679" cy="444658"/>
          </a:xfrm>
          <a:prstGeom prst="rect">
            <a:avLst/>
          </a:prstGeom>
        </p:spPr>
      </p:pic>
      <p:pic>
        <p:nvPicPr>
          <p:cNvPr id="9" name="그림 8" descr="폰트, 타이포그래피, 그래픽, 디자인이(가) 표시된 사진&#10;&#10;자동 생성된 설명">
            <a:extLst>
              <a:ext uri="{FF2B5EF4-FFF2-40B4-BE49-F238E27FC236}">
                <a16:creationId xmlns:a16="http://schemas.microsoft.com/office/drawing/2014/main" id="{CAC3E7AA-8528-126D-4428-CB779EF01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8" y="4509120"/>
            <a:ext cx="796677" cy="444657"/>
          </a:xfrm>
          <a:prstGeom prst="rect">
            <a:avLst/>
          </a:prstGeom>
        </p:spPr>
      </p:pic>
      <p:pic>
        <p:nvPicPr>
          <p:cNvPr id="11" name="그림 10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48D2DCBB-B7B9-015C-4177-74755B762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8" y="5143631"/>
            <a:ext cx="456597" cy="469643"/>
          </a:xfrm>
          <a:prstGeom prst="rect">
            <a:avLst/>
          </a:prstGeom>
        </p:spPr>
      </p:pic>
      <p:pic>
        <p:nvPicPr>
          <p:cNvPr id="13" name="그림 12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D087C7B8-AD62-A656-EB98-BD51013EC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2" y="5547451"/>
            <a:ext cx="426494" cy="4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07D34B-278F-74F6-059A-0FABD81B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               : Actual class probabilities</a:t>
            </a:r>
          </a:p>
          <a:p>
            <a:endParaRPr lang="en-US" altLang="ko-KR" sz="1400"/>
          </a:p>
          <a:p>
            <a:r>
              <a:rPr lang="en-US" altLang="ko-KR" sz="1400"/>
              <a:t>               : Predicted class probabilities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E98718-2712-6CC6-2259-4C6C149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loss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554AA6A4-4147-0455-C606-A95B1E40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11275"/>
            <a:ext cx="5772150" cy="1457325"/>
          </a:xfrm>
          <a:prstGeom prst="rect">
            <a:avLst/>
          </a:prstGeom>
        </p:spPr>
      </p:pic>
      <p:pic>
        <p:nvPicPr>
          <p:cNvPr id="7" name="그림 6" descr="폰트, 클립아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26CD5221-1C31-949B-BA97-9D3256F622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9" y="3294409"/>
            <a:ext cx="757612" cy="358440"/>
          </a:xfrm>
          <a:prstGeom prst="rect">
            <a:avLst/>
          </a:prstGeom>
        </p:spPr>
      </p:pic>
      <p:pic>
        <p:nvPicPr>
          <p:cNvPr id="9" name="그림 8" descr="폰트, 클립아트, 그래픽, 화이트이(가) 표시된 사진&#10;&#10;자동 생성된 설명">
            <a:extLst>
              <a:ext uri="{FF2B5EF4-FFF2-40B4-BE49-F238E27FC236}">
                <a16:creationId xmlns:a16="http://schemas.microsoft.com/office/drawing/2014/main" id="{842EAD57-25F4-F0C7-C908-CF6EDEC5C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1" y="3749685"/>
            <a:ext cx="757612" cy="3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9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FCFFF68-9682-E533-5CD0-C2C72802B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/>
              <a:t>135 epochs</a:t>
            </a:r>
          </a:p>
          <a:p>
            <a:r>
              <a:rPr lang="en-US" altLang="ko-KR" sz="1400"/>
              <a:t>batch size of 64 </a:t>
            </a:r>
          </a:p>
          <a:p>
            <a:r>
              <a:rPr lang="en-US" altLang="ko-KR" sz="1400"/>
              <a:t>a momentum of 0.9 </a:t>
            </a:r>
          </a:p>
          <a:p>
            <a:r>
              <a:rPr lang="en-US" altLang="ko-KR" sz="1400"/>
              <a:t>a decay of 0.0005</a:t>
            </a:r>
          </a:p>
          <a:p>
            <a:endParaRPr lang="en-US" altLang="ko-KR" sz="1400"/>
          </a:p>
          <a:p>
            <a:r>
              <a:rPr lang="en-US" altLang="ko-KR" sz="1400"/>
              <a:t>For the first epochs - slowly raise the learning rate from 10−3 to 10−2 . </a:t>
            </a:r>
          </a:p>
          <a:p>
            <a:r>
              <a:rPr lang="en-US" altLang="ko-KR" sz="1400"/>
              <a:t>(start at a high learning rate - model often diverges due to unstable gradients) </a:t>
            </a:r>
          </a:p>
          <a:p>
            <a:r>
              <a:rPr lang="en-US" altLang="ko-KR" sz="1400"/>
              <a:t>continue training with 10−2 for 75 epochs, then 10−3 for 30 epochs, and finally 10−4 for 30 epochs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To avoid overfitting - use </a:t>
            </a:r>
            <a:r>
              <a:rPr lang="en-US" altLang="ko-KR" sz="1400" b="1"/>
              <a:t>dropout</a:t>
            </a:r>
            <a:r>
              <a:rPr lang="en-US" altLang="ko-KR" sz="1400"/>
              <a:t> and </a:t>
            </a:r>
            <a:r>
              <a:rPr lang="en-US" altLang="ko-KR" sz="1400" b="1"/>
              <a:t>extensive data augmentation</a:t>
            </a:r>
          </a:p>
          <a:p>
            <a:r>
              <a:rPr lang="en-US" altLang="ko-KR" sz="1400"/>
              <a:t>dropout rate = .5</a:t>
            </a:r>
          </a:p>
          <a:p>
            <a:r>
              <a:rPr lang="en-US" altLang="ko-KR" sz="1400"/>
              <a:t>random scaling and translations of up to 20% of the original image size</a:t>
            </a:r>
          </a:p>
          <a:p>
            <a:r>
              <a:rPr lang="en-US" altLang="ko-KR" sz="1400"/>
              <a:t>randomly adjust the exposure and saturation of the image by up to a factor of 1.5 in the HSV color space</a:t>
            </a:r>
          </a:p>
          <a:p>
            <a:endParaRPr lang="en-US" altLang="ko-KR" sz="1400"/>
          </a:p>
          <a:p>
            <a:r>
              <a:rPr lang="en-US" altLang="ko-KR" sz="1400"/>
              <a:t>non-maximal suppression adds 2- 3% in mAP</a:t>
            </a:r>
            <a:endParaRPr lang="ko-KR" altLang="en-US" sz="2400"/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B212A4-C8A7-D571-412A-DECF7212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5488789E-4183-BCDC-0030-B44DB3DAF60D}"/>
              </a:ext>
            </a:extLst>
          </p:cNvPr>
          <p:cNvSpPr txBox="1">
            <a:spLocks/>
          </p:cNvSpPr>
          <p:nvPr/>
        </p:nvSpPr>
        <p:spPr>
          <a:xfrm>
            <a:off x="968401" y="260648"/>
            <a:ext cx="7787208" cy="56207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>
                <a:solidFill>
                  <a:srgbClr val="000000"/>
                </a:solidFill>
                <a:latin typeface="PT Serif" panose="020A0603040505020204" pitchFamily="18" charset="0"/>
              </a:rPr>
              <a:t>2.2. Training</a:t>
            </a:r>
            <a:endParaRPr kumimoji="0"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78E713-F827-2D0D-B8FB-717BA2FD84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8" y="1196752"/>
            <a:ext cx="8429625" cy="46434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Spatial constraints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each grid cell only predicts two boxes and can only have one class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limits the number of nearby objects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struggles with small objects that appear in groups, such as flocks of birds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Difficulty in Generalization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struggles to generalize to objects in new or unusual aspect ratios or configurations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Limitations of the Loss Function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loss function treats errors the same in small bounding boxes versus large bounding boxes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 small error in a small box has a much greater effect on IOU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main source of error is incorrect localizations</a:t>
            </a:r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3B57AD-8051-2323-984C-B2293B3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2.4. Limitations of YOLO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E42E77-0212-5414-F33A-D2A965775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8" y="1124744"/>
            <a:ext cx="8429625" cy="46434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compare the YOLO detection system to several top detection frameworks, highlighting key similarities and differences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/>
          </a:p>
          <a:p>
            <a:pPr>
              <a:lnSpc>
                <a:spcPct val="150000"/>
              </a:lnSpc>
            </a:pPr>
            <a:r>
              <a:rPr lang="en-US" altLang="ko-KR" sz="1600"/>
              <a:t>Deformable Parts Models: DPM uses a disjoint pipeline for tasks like static feature extraction, region classification, and bounding box prediction. YOLO replaces this with </a:t>
            </a:r>
            <a:r>
              <a:rPr lang="en-US" altLang="ko-KR" sz="1600" b="1"/>
              <a:t>a single convolutional neural network</a:t>
            </a:r>
            <a:r>
              <a:rPr lang="en-US" altLang="ko-KR" sz="1600"/>
              <a:t>, offering </a:t>
            </a:r>
            <a:r>
              <a:rPr lang="en-US" altLang="ko-KR" sz="1600" b="1"/>
              <a:t>faster speed</a:t>
            </a:r>
            <a:r>
              <a:rPr lang="en-US" altLang="ko-KR" sz="1600"/>
              <a:t> and </a:t>
            </a:r>
            <a:r>
              <a:rPr lang="en-US" altLang="ko-KR" sz="1600" b="1"/>
              <a:t>higher accuracy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700"/>
          </a:p>
          <a:p>
            <a:pPr>
              <a:lnSpc>
                <a:spcPct val="150000"/>
              </a:lnSpc>
            </a:pPr>
            <a:r>
              <a:rPr lang="en-US" altLang="ko-KR" sz="1600"/>
              <a:t>R-CNN: R-CNN uses a complex pipeline for region proposals, slowing down the system. In contrast, YOLO places spatial constraints on grid cell proposals and reduces the number of bounding box proposals, enhancing efficiency.</a:t>
            </a:r>
          </a:p>
          <a:p>
            <a:pPr>
              <a:lnSpc>
                <a:spcPct val="150000"/>
              </a:lnSpc>
            </a:pPr>
            <a:endParaRPr lang="en-US" altLang="ko-KR" sz="700"/>
          </a:p>
          <a:p>
            <a:pPr>
              <a:lnSpc>
                <a:spcPct val="150000"/>
              </a:lnSpc>
            </a:pPr>
            <a:r>
              <a:rPr lang="en-US" altLang="ko-KR" sz="1600"/>
              <a:t>Other Fast Detectors: Fast and Faster R-CNN, DPM, etc., optimize individual components to improve speed but fall short of real-time performance. YOLO  </a:t>
            </a:r>
            <a:r>
              <a:rPr lang="en-US" altLang="ko-KR" sz="1600" b="1"/>
              <a:t>throws out the pipeline entirely and is fast by design</a:t>
            </a:r>
            <a:r>
              <a:rPr lang="en-US" altLang="ko-KR" sz="160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C1EE69-C075-40C4-3E94-086F9284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260648"/>
            <a:ext cx="7931224" cy="562074"/>
          </a:xfrm>
        </p:spPr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3. Comparison to Other Detection Systems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5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E2AA8D-1A9E-105C-E57E-F6B571A2E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/>
              <a:t>Detectors for Single Classes: Detectors for single classes like faces or people can be highly optimized due to less variation. On the other hand, YOLO is trained to </a:t>
            </a:r>
            <a:r>
              <a:rPr lang="en-US" altLang="ko-KR" sz="1600" b="1"/>
              <a:t>detect a variety of objects</a:t>
            </a:r>
            <a:r>
              <a:rPr lang="en-US" altLang="ko-KR" sz="1600"/>
              <a:t> simultaneously.</a:t>
            </a:r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1600"/>
              <a:t>Deep MultiBox: MultiBox trains a convolutional neural network for region proposals but cannot perform general object detection and requires further image patch classification. In contrast, YOLO is a </a:t>
            </a:r>
            <a:r>
              <a:rPr lang="en-US" altLang="ko-KR" sz="1600" b="1"/>
              <a:t>complete detection system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1600"/>
              <a:t>OverFeat: OverFeat performs efficient sliding window detection but cannot reason about global context, requiring significant post-processing.</a:t>
            </a:r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1600"/>
              <a:t>MultiGrasp: MultiGrasp is a simpler task as it only needs to predict a single graspable region. On the contrary, YOLO </a:t>
            </a:r>
            <a:r>
              <a:rPr lang="en-US" altLang="ko-KR" sz="1600" b="1"/>
              <a:t>predicts both bounding boxes and class probabilities for multiple objects</a:t>
            </a:r>
            <a:r>
              <a:rPr lang="en-US" altLang="ko-KR" sz="1600"/>
              <a:t> in an image.</a:t>
            </a:r>
            <a:endParaRPr lang="ko-KR" altLang="en-US" sz="1600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E94ADA-B224-0212-D09C-624CD4AC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260648"/>
            <a:ext cx="8075240" cy="562074"/>
          </a:xfrm>
        </p:spPr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3. Comparison to Other Detection Systems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8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E53D46-8977-17BA-CDE5-4AB82AF20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984" y="2149971"/>
            <a:ext cx="4358829" cy="26471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/>
              <a:t>Fast YOLO - the fastest object detection method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YOLO - 63.4% mAP, real-time performance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train YOLO using VGG-16 : more accurate, significantly slower than YOLO</a:t>
            </a:r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482CD-9768-2D75-C235-565BEBFB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274638"/>
            <a:ext cx="7787208" cy="562074"/>
          </a:xfrm>
        </p:spPr>
        <p:txBody>
          <a:bodyPr/>
          <a:lstStyle/>
          <a:p>
            <a:r>
              <a:rPr lang="en-US" altLang="ko-KR" sz="3000">
                <a:latin typeface="PT Serif" panose="020A0603040505020204" pitchFamily="18" charset="0"/>
              </a:rPr>
              <a:t>4.1. Comparison to Other Real-Time Systems</a:t>
            </a:r>
            <a:endParaRPr lang="ko-KR" altLang="en-US" sz="3000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21C9BBD-FC39-83B0-6393-7C5B39DA1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1340768"/>
            <a:ext cx="3920339" cy="37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D3C14E-54F5-D2A0-A3ED-430BFF846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516" y="1199158"/>
            <a:ext cx="8712968" cy="15642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/>
              <a:t>Fast R-CNN is one of the highest performing detectors on PASCAL and it’s detections are publicly available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5DEE2F-8BC0-8B46-11EC-ACCB2CF6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ko-KR">
                <a:latin typeface="PT Serif" panose="020A0603040505020204" pitchFamily="18" charset="0"/>
              </a:rPr>
              <a:t>4.2. VOC 2007 Error Analysis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1A545165-CE7A-4CD5-2B22-A8D57444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3" y="1925390"/>
            <a:ext cx="4131449" cy="3159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0E7B5-C57C-1634-AB58-0C21CB5B82CE}"/>
              </a:ext>
            </a:extLst>
          </p:cNvPr>
          <p:cNvSpPr txBox="1"/>
          <p:nvPr/>
        </p:nvSpPr>
        <p:spPr>
          <a:xfrm>
            <a:off x="4739768" y="2420888"/>
            <a:ext cx="4643180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Correct: correct class and IOU &gt; 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Localization: correct class, .1 &lt; IOU &lt; 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Similar: class is similar, IOU &gt; 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Other: class is wrong, IOU &gt; 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Background: IOU &lt; .1 for any object</a:t>
            </a:r>
          </a:p>
        </p:txBody>
      </p:sp>
    </p:spTree>
    <p:extLst>
      <p:ext uri="{BB962C8B-B14F-4D97-AF65-F5344CB8AC3E}">
        <p14:creationId xmlns:p14="http://schemas.microsoft.com/office/powerpoint/2010/main" val="127608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6871B1-7E0C-FAB7-3049-4E84E6198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847" y="3394074"/>
            <a:ext cx="8429625" cy="33472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/>
              <a:t>you only look once (YOLO) at an image to predict what objects are present and where they are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refreshingly simple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single neural network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extremely fast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less likely to predict false positives on background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201F30-FA24-C41B-CFC3-00ED8B14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1. Introduction</a:t>
            </a:r>
            <a:endParaRPr lang="ko-KR" altLang="en-US"/>
          </a:p>
        </p:txBody>
      </p:sp>
      <p:pic>
        <p:nvPicPr>
          <p:cNvPr id="5" name="그림 4" descr="텍스트, 포유류, 스크린샷이(가) 표시된 사진&#10;&#10;자동 생성된 설명">
            <a:extLst>
              <a:ext uri="{FF2B5EF4-FFF2-40B4-BE49-F238E27FC236}">
                <a16:creationId xmlns:a16="http://schemas.microsoft.com/office/drawing/2014/main" id="{666FA89D-81C5-4F63-9947-E785EBBF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39589"/>
            <a:ext cx="3780988" cy="19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7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3D8223-085E-754B-540B-9FB44FC4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8" y="4097039"/>
            <a:ext cx="8429625" cy="1996257"/>
          </a:xfrm>
        </p:spPr>
        <p:txBody>
          <a:bodyPr/>
          <a:lstStyle/>
          <a:p>
            <a:r>
              <a:rPr lang="en-US" altLang="ko-KR" sz="1400"/>
              <a:t>By using YOLO to eliminate background detections from Fast R-CNN we get a significant boost in performance</a:t>
            </a:r>
          </a:p>
          <a:p>
            <a:endParaRPr lang="en-US" altLang="ko-KR" sz="1400"/>
          </a:p>
          <a:p>
            <a:r>
              <a:rPr lang="en-US" altLang="ko-KR" sz="1400"/>
              <a:t>doesn’t benefit from the speed of YOLO </a:t>
            </a:r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C3F4BE-9D95-FE93-78EB-22F873D8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4.3. Combining Fast R-CNN and YOLO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F45CEFF-2DF7-A860-73EA-59A527EAB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40" y="1124744"/>
            <a:ext cx="446026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1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559D9A-CAF6-5ADB-F192-5B802BF15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8" y="4941167"/>
            <a:ext cx="8429625" cy="988145"/>
          </a:xfrm>
        </p:spPr>
        <p:txBody>
          <a:bodyPr/>
          <a:lstStyle/>
          <a:p>
            <a:r>
              <a:rPr lang="en-US" altLang="ko-KR" sz="1400"/>
              <a:t>struggles with small objects compared</a:t>
            </a:r>
          </a:p>
          <a:p>
            <a:r>
              <a:rPr lang="en-US" altLang="ko-KR" sz="1400"/>
              <a:t>categories like</a:t>
            </a:r>
            <a:r>
              <a:rPr lang="en-US" altLang="ko-KR" sz="1400">
                <a:latin typeface="PT Serif" panose="020A0603040505020204" pitchFamily="18" charset="0"/>
              </a:rPr>
              <a:t> bottle, sheep</a:t>
            </a:r>
            <a:r>
              <a:rPr lang="en-US" altLang="ko-KR" sz="1400"/>
              <a:t>, and </a:t>
            </a:r>
            <a:r>
              <a:rPr lang="en-US" altLang="ko-KR" sz="1400">
                <a:latin typeface="PT Serif" panose="020A0603040505020204" pitchFamily="18" charset="0"/>
              </a:rPr>
              <a:t>tv/monitor</a:t>
            </a:r>
            <a:r>
              <a:rPr lang="en-US" altLang="ko-KR" sz="1400"/>
              <a:t> YOLO scores 8-10% lower than R-CNN or Feature Edit</a:t>
            </a:r>
          </a:p>
          <a:p>
            <a:r>
              <a:rPr lang="en-US" altLang="ko-KR" sz="1400"/>
              <a:t>categories like </a:t>
            </a:r>
            <a:r>
              <a:rPr lang="en-US" altLang="ko-KR" sz="1400">
                <a:latin typeface="PT Serif" panose="020A0603040505020204" pitchFamily="18" charset="0"/>
              </a:rPr>
              <a:t>cat</a:t>
            </a:r>
            <a:r>
              <a:rPr lang="en-US" altLang="ko-KR" sz="1400"/>
              <a:t> and</a:t>
            </a:r>
            <a:r>
              <a:rPr lang="en-US" altLang="ko-KR" sz="1400">
                <a:latin typeface="PT Serif" panose="020A0603040505020204" pitchFamily="18" charset="0"/>
              </a:rPr>
              <a:t> train</a:t>
            </a:r>
            <a:r>
              <a:rPr lang="en-US" altLang="ko-KR" sz="1400"/>
              <a:t> YOLO achieves higher performance</a:t>
            </a:r>
          </a:p>
          <a:p>
            <a:r>
              <a:rPr lang="en-US" altLang="ko-KR" sz="1400"/>
              <a:t>combined Fast R-CNN + YOLO model is one of the highest performing detection methods</a:t>
            </a:r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FDF2F2-E367-2A33-0DB0-0D09350B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4.4. VOC 2012 Results 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A913C38-BBEF-28EB-4C3F-4ADCA881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172400" cy="37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47DAF6-F694-C0EF-2F53-D8CEFBD36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168" y="1449858"/>
            <a:ext cx="2896924" cy="46434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/>
              <a:t>testing person detection on artwork</a:t>
            </a:r>
          </a:p>
          <a:p>
            <a:pPr marL="0" indent="0">
              <a:buNone/>
            </a:pPr>
            <a:r>
              <a:rPr lang="en-US" altLang="ko-KR" sz="1400"/>
              <a:t> R-CNN drops off considerably when applied to artwork</a:t>
            </a:r>
          </a:p>
          <a:p>
            <a:pPr marL="0" indent="0">
              <a:buNone/>
            </a:pPr>
            <a:r>
              <a:rPr lang="en-US" altLang="ko-KR" sz="1400"/>
              <a:t>DPM maintains its AP well when applied to artwork</a:t>
            </a:r>
          </a:p>
          <a:p>
            <a:pPr marL="0" indent="0">
              <a:buNone/>
            </a:pPr>
            <a:r>
              <a:rPr lang="en-US" altLang="ko-KR" sz="1400"/>
              <a:t>YOLO has good performance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YOLO models the size and shape of objects, as well as relationships between objects and where objects commonly appear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Artwork and natural images are similar in terms of the size and shape of objects, thus YOLO can still predict good bounding boxes and detections</a:t>
            </a:r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78A0F9-4330-2C44-F68C-83F264F1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346646"/>
            <a:ext cx="7787208" cy="562074"/>
          </a:xfrm>
        </p:spPr>
        <p:txBody>
          <a:bodyPr/>
          <a:lstStyle/>
          <a:p>
            <a:r>
              <a:rPr lang="en-US" altLang="ko-KR" sz="2400">
                <a:latin typeface="PT Serif" panose="020A0603040505020204" pitchFamily="18" charset="0"/>
              </a:rPr>
              <a:t>4.5. Generalizability: Person Detection in Artwork</a:t>
            </a:r>
            <a:endParaRPr lang="ko-KR" altLang="en-US" sz="2400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D568E038-7088-E495-2A15-F427D7C36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" y="1151552"/>
            <a:ext cx="6041760" cy="2664040"/>
          </a:xfrm>
          <a:prstGeom prst="rect">
            <a:avLst/>
          </a:prstGeom>
        </p:spPr>
      </p:pic>
      <p:pic>
        <p:nvPicPr>
          <p:cNvPr id="7" name="그림 6" descr="콜라주, 텍스트, 예술, 사진 액자이(가) 표시된 사진&#10;&#10;자동 생성된 설명">
            <a:extLst>
              <a:ext uri="{FF2B5EF4-FFF2-40B4-BE49-F238E27FC236}">
                <a16:creationId xmlns:a16="http://schemas.microsoft.com/office/drawing/2014/main" id="{72A357F0-2334-18E4-7AE8-4D75224F6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978109"/>
            <a:ext cx="5737794" cy="28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5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FA9777F-0993-67F4-552E-F4A5A036F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/>
              <a:t>YOLO</a:t>
            </a:r>
            <a:r>
              <a:rPr lang="en-US" altLang="ko-KR" sz="1400"/>
              <a:t>, a unified model for object detection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simple to construct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trained on a loss function that directly corresponds to detection performance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entire model is trained jointly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Fast YOLO is the fastest general-purpose object detector in the literature and YOLO pushes the state-of-the-art in real-time object detection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YOLO generalizes well to new domains making it ideal for applications that rely on fast, robust object detection</a:t>
            </a:r>
            <a:endParaRPr lang="ko-KR" altLang="en-US" sz="2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1C2893-D9D8-3148-D09B-BBB08777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6. Conclusion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2A1DB3-AFB4-E68B-67C6-DEDB1DF16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429625" cy="46434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several benefits over traditional methods</a:t>
            </a:r>
          </a:p>
          <a:p>
            <a:pPr marL="0" indent="0">
              <a:buNone/>
            </a:pPr>
            <a:endParaRPr lang="en-US" altLang="ko-KR" sz="1050" b="0" i="0">
              <a:solidFill>
                <a:srgbClr val="0F0F0F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1600" b="0" i="0">
                <a:solidFill>
                  <a:srgbClr val="0F0F0F"/>
                </a:solidFill>
                <a:effectLst/>
              </a:rPr>
              <a:t>1. extremely fast</a:t>
            </a: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don’t need a complex pipeline</a:t>
            </a: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achieves </a:t>
            </a:r>
            <a:r>
              <a:rPr lang="en-US" altLang="ko-KR" sz="1400">
                <a:solidFill>
                  <a:srgbClr val="0F0F0F"/>
                </a:solidFill>
              </a:rPr>
              <a:t>high</a:t>
            </a:r>
            <a:r>
              <a:rPr lang="en-US" altLang="ko-KR" sz="1400" b="0" i="0">
                <a:solidFill>
                  <a:srgbClr val="0F0F0F"/>
                </a:solidFill>
                <a:effectLst/>
              </a:rPr>
              <a:t> mAP</a:t>
            </a:r>
          </a:p>
          <a:p>
            <a:pPr marL="0" indent="0">
              <a:buNone/>
            </a:pPr>
            <a:endParaRPr lang="en-US" altLang="ko-KR" sz="1100" b="0" i="0">
              <a:solidFill>
                <a:srgbClr val="0F0F0F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1600" b="0" i="0">
                <a:solidFill>
                  <a:srgbClr val="0F0F0F"/>
                </a:solidFill>
                <a:effectLst/>
              </a:rPr>
              <a:t>2. reasons globally about the image when making predictions</a:t>
            </a:r>
            <a:r>
              <a:rPr lang="en-US" altLang="ko-KR" sz="1400" b="0" i="0">
                <a:solidFill>
                  <a:srgbClr val="0F0F0F"/>
                </a:solidFill>
                <a:effectLst/>
              </a:rPr>
              <a:t> (next</a:t>
            </a:r>
            <a:r>
              <a:rPr lang="ko-KR" altLang="en-US" sz="1400" b="0" i="0">
                <a:solidFill>
                  <a:srgbClr val="0F0F0F"/>
                </a:solidFill>
                <a:effectLst/>
              </a:rPr>
              <a:t> </a:t>
            </a:r>
            <a:r>
              <a:rPr lang="en-US" altLang="ko-KR" sz="1400" b="0" i="0">
                <a:solidFill>
                  <a:srgbClr val="0F0F0F"/>
                </a:solidFill>
                <a:effectLst/>
              </a:rPr>
              <a:t>page)</a:t>
            </a:r>
            <a:endParaRPr lang="en-US" altLang="ko-KR" sz="1600" b="0" i="0">
              <a:solidFill>
                <a:srgbClr val="0F0F0F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sees the entire image during training and test time </a:t>
            </a: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makes less than half the number of background errors compared to Fast R-CNN</a:t>
            </a:r>
          </a:p>
          <a:p>
            <a:pPr marL="0" indent="0">
              <a:buNone/>
            </a:pPr>
            <a:endParaRPr lang="en-US" altLang="ko-KR" sz="105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ko-KR" sz="1600" b="0" i="0">
                <a:solidFill>
                  <a:srgbClr val="0F0F0F"/>
                </a:solidFill>
                <a:effectLst/>
              </a:rPr>
              <a:t>3. learns generalizable representations of objects</a:t>
            </a: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highly generalizable </a:t>
            </a: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less likely to break down when applied to new domains or unexpected inputs</a:t>
            </a:r>
          </a:p>
          <a:p>
            <a:endParaRPr lang="en-US" altLang="ko-KR" sz="1600" b="0" i="0">
              <a:solidFill>
                <a:srgbClr val="0F0F0F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1400">
                <a:solidFill>
                  <a:srgbClr val="0F0F0F"/>
                </a:solidFill>
              </a:rPr>
              <a:t>l</a:t>
            </a:r>
            <a:r>
              <a:rPr lang="en-US" altLang="ko-KR" sz="1400" b="0" i="0">
                <a:solidFill>
                  <a:srgbClr val="0F0F0F"/>
                </a:solidFill>
                <a:effectLst/>
              </a:rPr>
              <a:t>ess accuracy than sota</a:t>
            </a: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quickly identify objects in images </a:t>
            </a:r>
          </a:p>
          <a:p>
            <a:pPr marL="0" indent="0">
              <a:buNone/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struggles to precisely localize some objects, especially small ones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D82508-E246-A146-4E57-46CD802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1. Introduction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A61942-9D14-6736-F5EE-4869513BE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8" y="1196752"/>
            <a:ext cx="8429625" cy="4643438"/>
          </a:xfrm>
        </p:spPr>
        <p:txBody>
          <a:bodyPr/>
          <a:lstStyle/>
          <a:p>
            <a:r>
              <a:rPr lang="en-US" altLang="ko-KR" sz="1400"/>
              <a:t>single neural network object detection</a:t>
            </a:r>
          </a:p>
          <a:p>
            <a:r>
              <a:rPr lang="en-US" altLang="ko-KR" sz="1400"/>
              <a:t>uses features from the entire image to predict each bounding box</a:t>
            </a:r>
          </a:p>
          <a:p>
            <a:r>
              <a:rPr lang="en-US" altLang="ko-KR" sz="1400"/>
              <a:t>also predicts all bounding boxes across all classes for an image simultaneously</a:t>
            </a:r>
          </a:p>
          <a:p>
            <a:r>
              <a:rPr lang="en-US" altLang="ko-KR" sz="1400"/>
              <a:t>reasons globally about the full image and all the objects in the image</a:t>
            </a:r>
          </a:p>
          <a:p>
            <a:r>
              <a:rPr lang="en-US" altLang="ko-KR" sz="1400"/>
              <a:t>end-to-end training, real time speeds, high average precision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 sz="1400" b="1"/>
              <a:t>divides the input image into an S × S grid</a:t>
            </a:r>
          </a:p>
          <a:p>
            <a:r>
              <a:rPr lang="en-US" altLang="ko-KR" sz="1400"/>
              <a:t>If the center of an object falls into a grid cell, that grid cell is </a:t>
            </a:r>
            <a:r>
              <a:rPr lang="en-US" altLang="ko-KR" sz="1400" b="1"/>
              <a:t>responsible</a:t>
            </a:r>
            <a:r>
              <a:rPr lang="en-US" altLang="ko-KR" sz="1400"/>
              <a:t> for detecting that object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EE4E2C-42B6-6AF9-A143-A36EFABE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 Unified Detection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9D5900-13A0-58AB-46DA-3834523B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5" y="2564904"/>
            <a:ext cx="748237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9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889D4B-7583-6675-344E-9969D4773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1"/>
              <a:t>Each grid cell predicts B bounding boxes and confidence scores for those boxes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confidence scores</a:t>
            </a:r>
            <a:r>
              <a:rPr lang="en-US" altLang="ko-KR" sz="1400"/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reflect how confident the model is that the box contains an object and also how accurate it thinks the box is that it predicts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confidence score : to equal the IOU between the predicted box and the ground truth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no object exists - confidence score : zero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B3CBDF-13EA-941A-4301-371B7895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 Unified Detection</a:t>
            </a:r>
            <a:endParaRPr lang="ko-KR" altLang="en-US"/>
          </a:p>
        </p:txBody>
      </p:sp>
      <p:pic>
        <p:nvPicPr>
          <p:cNvPr id="5" name="그림 4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FFC38D7F-171F-597B-48E8-57E57D296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0" r="5922" b="46001"/>
          <a:stretch/>
        </p:blipFill>
        <p:spPr>
          <a:xfrm>
            <a:off x="2673125" y="1700808"/>
            <a:ext cx="1872208" cy="3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F5B8E4-D98B-D0DD-C0B8-313904B94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5539" y="1285875"/>
            <a:ext cx="5294933" cy="4643438"/>
          </a:xfrm>
        </p:spPr>
        <p:txBody>
          <a:bodyPr/>
          <a:lstStyle/>
          <a:p>
            <a:endParaRPr lang="en-US" altLang="ko-KR" sz="1600"/>
          </a:p>
          <a:p>
            <a:r>
              <a:rPr lang="en-US" altLang="ko-KR" sz="1600"/>
              <a:t>Each bounding box consists of 5 predictions: </a:t>
            </a:r>
          </a:p>
          <a:p>
            <a:r>
              <a:rPr lang="en-US" altLang="ko-KR" sz="1600"/>
              <a:t>x, y, w, h, and confidence </a:t>
            </a:r>
          </a:p>
          <a:p>
            <a:endParaRPr lang="en-US" altLang="ko-KR" sz="1600"/>
          </a:p>
          <a:p>
            <a:r>
              <a:rPr lang="en-US" altLang="ko-KR" sz="1600"/>
              <a:t>(x, y) : represent the center of the box relative to the bounds of the grid cell</a:t>
            </a:r>
          </a:p>
          <a:p>
            <a:r>
              <a:rPr lang="en-US" altLang="ko-KR" sz="1600"/>
              <a:t>width, height : predicted relative to the whole image</a:t>
            </a:r>
          </a:p>
          <a:p>
            <a:endParaRPr lang="en-US" altLang="ko-KR" sz="1600"/>
          </a:p>
          <a:p>
            <a:r>
              <a:rPr lang="en-US" altLang="ko-KR" sz="1600"/>
              <a:t>confidence prediction : represents the IOU between the predicted box and any ground truth box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BBEACD-3F40-3544-72A2-9ED981E0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 Unified Detection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9E785-448E-D892-78DB-D08B23CA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4945"/>
            <a:ext cx="3369123" cy="35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B1988E6F-998D-145A-6672-8B26D190FDEF}"/>
              </a:ext>
            </a:extLst>
          </p:cNvPr>
          <p:cNvSpPr txBox="1">
            <a:spLocks/>
          </p:cNvSpPr>
          <p:nvPr/>
        </p:nvSpPr>
        <p:spPr>
          <a:xfrm>
            <a:off x="320675" y="5384254"/>
            <a:ext cx="8823325" cy="10690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ko-KR" sz="1400"/>
              <a:t>Each grid cell predicts C conditional class probabilities (conditioned on the grid cell containing an object)</a:t>
            </a:r>
          </a:p>
          <a:p>
            <a:pPr>
              <a:lnSpc>
                <a:spcPct val="150000"/>
              </a:lnSpc>
            </a:pPr>
            <a:r>
              <a:rPr kumimoji="0" lang="en-US" altLang="ko-KR" sz="1400"/>
              <a:t>only predict one set of class probabilities per grid cell, regardless of the number of boxes B</a:t>
            </a:r>
          </a:p>
          <a:p>
            <a:endParaRPr kumimoji="0" lang="en-US" altLang="ko-KR" sz="1400"/>
          </a:p>
          <a:p>
            <a:endParaRPr kumimoji="0"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6295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838868-B402-6BBE-20CE-26EF257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 Unified Detection</a:t>
            </a:r>
            <a:endParaRPr lang="ko-KR" altLang="en-US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2BACAFB-6E78-97A7-45BA-C26E60B3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42683"/>
            <a:ext cx="4176463" cy="38289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E1A73A-12FC-8E3E-879F-683AF91C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77" y="5071665"/>
            <a:ext cx="5997987" cy="14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DCB0D-BF8F-DAB7-B2E9-D94EF85E51B1}"/>
              </a:ext>
            </a:extLst>
          </p:cNvPr>
          <p:cNvSpPr txBox="1"/>
          <p:nvPr/>
        </p:nvSpPr>
        <p:spPr>
          <a:xfrm>
            <a:off x="4801364" y="2852936"/>
            <a:ext cx="5272856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evaluating YOLO on PASCAL VOC,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S = 7, B = 2, C = 20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(PASCAL VOC has 20 labelled classes)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final prediction : 7 × 7 × 30 tensor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 x 7 x (2 x 5 + 20) 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8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68B1DB-5A6C-44C1-6885-B37854D6B4A4}"/>
              </a:ext>
            </a:extLst>
          </p:cNvPr>
          <p:cNvSpPr/>
          <p:nvPr/>
        </p:nvSpPr>
        <p:spPr>
          <a:xfrm>
            <a:off x="-36512" y="5877272"/>
            <a:ext cx="1224136" cy="98072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AA93F2-87DA-1C71-E32B-67CF749C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4509120"/>
            <a:ext cx="8784976" cy="1656183"/>
          </a:xfrm>
        </p:spPr>
        <p:txBody>
          <a:bodyPr/>
          <a:lstStyle/>
          <a:p>
            <a:r>
              <a:rPr lang="en-US" altLang="ko-KR" sz="1400"/>
              <a:t>pretrain convolutional layers on the ImageNet 1000-class competition dataset</a:t>
            </a:r>
          </a:p>
          <a:p>
            <a:r>
              <a:rPr lang="en-US" altLang="ko-KR" sz="1400"/>
              <a:t>88% accuracy, comparable to the GoogLeNet models</a:t>
            </a:r>
          </a:p>
          <a:p>
            <a:endParaRPr lang="en-US" altLang="ko-KR" sz="1000"/>
          </a:p>
          <a:p>
            <a:r>
              <a:rPr lang="en-US" altLang="ko-KR" sz="1400"/>
              <a:t>convert the model to perform detection – “adding both convolutional and connected layers to pretrained networks can improve performance” - add four convolutional layers and two FC layers with randomly initialized weights</a:t>
            </a:r>
          </a:p>
          <a:p>
            <a:r>
              <a:rPr lang="en-US" altLang="ko-KR" sz="1400"/>
              <a:t>Detection often requires fine-grained visual information so increase the input resolution of the network from 224 × 224 to 448 × 448</a:t>
            </a:r>
          </a:p>
          <a:p>
            <a:endParaRPr lang="en-US" altLang="ko-KR" sz="5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B3B4C2-BF80-8DB3-F3FF-E5B23D02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 Unified Detection</a:t>
            </a:r>
            <a:endParaRPr lang="ko-KR" altLang="en-US"/>
          </a:p>
        </p:txBody>
      </p:sp>
      <p:pic>
        <p:nvPicPr>
          <p:cNvPr id="5" name="그림 4" descr="텍스트, 도표, 폰트, 디자인이(가) 표시된 사진&#10;&#10;자동 생성된 설명">
            <a:extLst>
              <a:ext uri="{FF2B5EF4-FFF2-40B4-BE49-F238E27FC236}">
                <a16:creationId xmlns:a16="http://schemas.microsoft.com/office/drawing/2014/main" id="{BF2A8588-3CB3-D370-15DB-341F9957E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118311"/>
            <a:ext cx="7740352" cy="33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70003-FE2F-61E4-24D2-A7CCBBE2C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/>
              <a:t>final layer predicts both class probabilities and bounding box coordinates</a:t>
            </a:r>
          </a:p>
          <a:p>
            <a:r>
              <a:rPr lang="en-US" altLang="ko-KR" sz="1600"/>
              <a:t>normalize width and height - fall between 0 and 1</a:t>
            </a:r>
          </a:p>
          <a:p>
            <a:endParaRPr lang="en-US" altLang="ko-KR" sz="1600"/>
          </a:p>
          <a:p>
            <a:r>
              <a:rPr lang="en-US" altLang="ko-KR" sz="1600"/>
              <a:t>final layer - linear activation function</a:t>
            </a:r>
          </a:p>
          <a:p>
            <a:r>
              <a:rPr lang="en-US" altLang="ko-KR" sz="1600"/>
              <a:t>all other layers - leaky rectified linear activation</a:t>
            </a:r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pPr marL="0" indent="0">
              <a:buNone/>
            </a:pPr>
            <a:r>
              <a:rPr lang="en-US" altLang="ko-KR" sz="1400"/>
              <a:t>Leaky ReLU </a:t>
            </a:r>
          </a:p>
          <a:p>
            <a:r>
              <a:rPr lang="en-US" altLang="ko-KR" sz="1400"/>
              <a:t>small slope when negative</a:t>
            </a:r>
          </a:p>
          <a:p>
            <a:r>
              <a:rPr lang="en-US" altLang="ko-KR" sz="1400"/>
              <a:t>allows it to convey information while preserving some sort of linearity</a:t>
            </a:r>
          </a:p>
          <a:p>
            <a:r>
              <a:rPr lang="en-US" altLang="ko-KR" sz="1400"/>
              <a:t>helps the model converge and learn faster</a:t>
            </a:r>
          </a:p>
          <a:p>
            <a:endParaRPr lang="ko-KR" altLang="en-US" sz="16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499B8B-F392-7DEE-39AB-8CE38B7A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 Unified Detection</a:t>
            </a:r>
            <a:endParaRPr lang="ko-KR" altLang="en-US"/>
          </a:p>
        </p:txBody>
      </p:sp>
      <p:pic>
        <p:nvPicPr>
          <p:cNvPr id="5" name="그림 4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EA7702E0-631C-3CB2-F2FD-6C88BF60F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0"/>
          <a:stretch/>
        </p:blipFill>
        <p:spPr>
          <a:xfrm>
            <a:off x="611560" y="3796432"/>
            <a:ext cx="3465838" cy="7200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9736CE-0821-4749-DA7A-C4DA0BD4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36652"/>
            <a:ext cx="3839383" cy="22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9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2"/>
          </a:solidFill>
        </a:ln>
      </a:spPr>
      <a:bodyPr wrap="none" lIns="0" tIns="0" rIns="0" bIns="0" anchor="ctr" anchorCtr="0"/>
      <a:lstStyle>
        <a:defPPr algn="ctr">
          <a:defRPr sz="1600" dirty="0">
            <a:solidFill>
              <a:schemeClr val="tx1"/>
            </a:solidFill>
            <a:latin typeface="휴먼매직체" pitchFamily="18" charset="-127"/>
            <a:ea typeface="휴먼매직체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21020</TotalTime>
  <Words>4145</Words>
  <Application>Microsoft Office PowerPoint</Application>
  <PresentationFormat>화면 슬라이드 쇼(4:3)</PresentationFormat>
  <Paragraphs>378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43" baseType="lpstr">
      <vt:lpstr>-apple-system</vt:lpstr>
      <vt:lpstr>HY견고딕</vt:lpstr>
      <vt:lpstr>HY헤드라인M</vt:lpstr>
      <vt:lpstr>KaTeX_Main</vt:lpstr>
      <vt:lpstr>KaTeX_Math</vt:lpstr>
      <vt:lpstr>MJXc-TeX-main-R</vt:lpstr>
      <vt:lpstr>MJXc-TeX-math-I</vt:lpstr>
      <vt:lpstr>Noto Sans KR</vt:lpstr>
      <vt:lpstr>Pretendard</vt:lpstr>
      <vt:lpstr>Söhne</vt:lpstr>
      <vt:lpstr>Spoqa Han Sans</vt:lpstr>
      <vt:lpstr>굴림</vt:lpstr>
      <vt:lpstr>맑은 고딕</vt:lpstr>
      <vt:lpstr>휴먼매직체</vt:lpstr>
      <vt:lpstr>휴먼엑스포</vt:lpstr>
      <vt:lpstr>Arial</vt:lpstr>
      <vt:lpstr>Arial</vt:lpstr>
      <vt:lpstr>PT Serif</vt:lpstr>
      <vt:lpstr>Times New Roman</vt:lpstr>
      <vt:lpstr>Office 테마</vt:lpstr>
      <vt:lpstr>You Only Look Once:  Unified, Real-Time Object Detection</vt:lpstr>
      <vt:lpstr>1. Introduction</vt:lpstr>
      <vt:lpstr>1. Introduction </vt:lpstr>
      <vt:lpstr>2. Unified Detection</vt:lpstr>
      <vt:lpstr>2. Unified Detection</vt:lpstr>
      <vt:lpstr>2. Unified Detection</vt:lpstr>
      <vt:lpstr>2. Unified Detection</vt:lpstr>
      <vt:lpstr>2. Unified Detection</vt:lpstr>
      <vt:lpstr>2. Unified Detection</vt:lpstr>
      <vt:lpstr>Loss Function</vt:lpstr>
      <vt:lpstr>loss</vt:lpstr>
      <vt:lpstr>loss</vt:lpstr>
      <vt:lpstr>loss</vt:lpstr>
      <vt:lpstr> </vt:lpstr>
      <vt:lpstr>2.4. Limitations of YOLO</vt:lpstr>
      <vt:lpstr>3. Comparison to Other Detection Systems</vt:lpstr>
      <vt:lpstr>3. Comparison to Other Detection Systems</vt:lpstr>
      <vt:lpstr>4.1. Comparison to Other Real-Time Systems</vt:lpstr>
      <vt:lpstr>4.2. VOC 2007 Error Analysis</vt:lpstr>
      <vt:lpstr>4.3. Combining Fast R-CNN and YOLO </vt:lpstr>
      <vt:lpstr>4.4. VOC 2012 Results </vt:lpstr>
      <vt:lpstr>4.5. Generalizability: Person Detection in Artwork</vt:lpstr>
      <vt:lpstr>6. Conclusion</vt:lpstr>
    </vt:vector>
  </TitlesOfParts>
  <Company>CGS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CGSComputer</dc:creator>
  <cp:lastModifiedBy>. .</cp:lastModifiedBy>
  <cp:revision>1679</cp:revision>
  <cp:lastPrinted>2012-02-14T09:28:11Z</cp:lastPrinted>
  <dcterms:created xsi:type="dcterms:W3CDTF">2010-02-03T08:36:01Z</dcterms:created>
  <dcterms:modified xsi:type="dcterms:W3CDTF">2024-02-01T04:30:13Z</dcterms:modified>
</cp:coreProperties>
</file>