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2-OGR07" initials="L" lastIdx="1" clrIdx="0">
    <p:extLst>
      <p:ext uri="{19B8F6BF-5375-455C-9EA6-DF929625EA0E}">
        <p15:presenceInfo xmlns:p15="http://schemas.microsoft.com/office/powerpoint/2012/main" userId="LAB2-OGR0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9D1A"/>
    <a:srgbClr val="1A1A1A"/>
    <a:srgbClr val="6C6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C9CC2-4791-465F-A8E4-45B6ED2475D7}" v="127" dt="2022-11-26T11:37:58.210"/>
    <p1510:client id="{7AC0EABE-0065-4EA0-9BDF-C85D4555F1F9}" v="50" dt="2022-11-26T11:47:41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microsoft.com/office/2015/10/relationships/revisionInfo" Target="revisionInfo.xml" Id="rId10" /><Relationship Type="http://schemas.openxmlformats.org/officeDocument/2006/relationships/commentAuthors" Target="commentAuthor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26.11.2022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92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26.11.2022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348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26.11.2022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650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26.11.2022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2890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26.11.2022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73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26.11.2022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94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26.11.2022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05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26.11.2022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05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26.11.2022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4442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26.11.2022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893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26.11.2022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157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3DF0-438F-45E3-BF30-1F06A08E33A5}" type="datetimeFigureOut">
              <a:rPr lang="tr-TR" smtClean="0"/>
              <a:t>26.11.2022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708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543451" y="1661353"/>
            <a:ext cx="6728957" cy="1754326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tr-TR" sz="5400" b="0" cap="none" spc="0" dirty="0">
                <a:ln w="0"/>
                <a:solidFill>
                  <a:srgbClr val="6C62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İslam’ın Anlaşılmasında</a:t>
            </a:r>
          </a:p>
          <a:p>
            <a:pPr algn="just"/>
            <a:r>
              <a:rPr lang="tr-TR" sz="5400" dirty="0">
                <a:ln w="0"/>
                <a:solidFill>
                  <a:srgbClr val="6C62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Sünnetin Önemi</a:t>
            </a:r>
            <a:endParaRPr lang="tr-TR" sz="5400" b="0" cap="none" spc="0" dirty="0">
              <a:ln w="0"/>
              <a:solidFill>
                <a:srgbClr val="6C62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3798"/>
            <a:ext cx="12192000" cy="5329825"/>
          </a:xfrm>
          <a:prstGeom prst="rect">
            <a:avLst/>
          </a:prstGeom>
        </p:spPr>
      </p:pic>
      <p:cxnSp>
        <p:nvCxnSpPr>
          <p:cNvPr id="9" name="Düz Bağlayıcı 8"/>
          <p:cNvCxnSpPr/>
          <p:nvPr/>
        </p:nvCxnSpPr>
        <p:spPr>
          <a:xfrm>
            <a:off x="254833" y="944380"/>
            <a:ext cx="33785" cy="5913620"/>
          </a:xfrm>
          <a:prstGeom prst="line">
            <a:avLst/>
          </a:prstGeom>
          <a:ln>
            <a:solidFill>
              <a:srgbClr val="6C6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4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Yuvarlatılmış Çapraz Köşeli Dikdörtgen 2">
            <a:extLst>
              <a:ext uri="{FF2B5EF4-FFF2-40B4-BE49-F238E27FC236}">
                <a16:creationId xmlns:a16="http://schemas.microsoft.com/office/drawing/2014/main" id="{52679647-0D37-9540-E324-3D92C9C577D2}"/>
              </a:ext>
            </a:extLst>
          </p:cNvPr>
          <p:cNvSpPr/>
          <p:nvPr/>
        </p:nvSpPr>
        <p:spPr>
          <a:xfrm>
            <a:off x="1052621" y="575517"/>
            <a:ext cx="10089931" cy="5685872"/>
          </a:xfrm>
          <a:prstGeom prst="round2DiagRect">
            <a:avLst/>
          </a:prstGeom>
          <a:solidFill>
            <a:srgbClr val="1A1A1A"/>
          </a:solidFill>
          <a:ln w="57150">
            <a:solidFill>
              <a:srgbClr val="CF9D1A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tr-TR" dirty="0"/>
              <a:t>Sünnet; Hazreti Muhammet’in Müslümanlarca uyulması gerekli sayılan davranışlarıyla şu ya da bu konuda söylemiş olduğu sözlerin tümüne, Hazreti Muhammet’in koyduğu kurallar ve Müslümanlara gösterdiği ilkelere denir.</a:t>
            </a:r>
          </a:p>
          <a:p>
            <a:pPr algn="ctr"/>
            <a:r>
              <a:rPr lang="tr-TR" dirty="0"/>
              <a:t>Sünnetin bir önemi de Kuran-ı Kerim’i daha detaylı anlatmasıdır.</a:t>
            </a:r>
          </a:p>
          <a:p>
            <a:pPr algn="ctr"/>
            <a:r>
              <a:rPr lang="tr-TR" dirty="0"/>
              <a:t>Hazreti Peygamber’in sünneti İmanın şartlarını daha detaylı ve anlaşılır kılar.</a:t>
            </a:r>
          </a:p>
          <a:p>
            <a:pPr algn="ctr"/>
            <a:r>
              <a:rPr lang="tr-TR" dirty="0"/>
              <a:t>Örneğin Kuran-ı Kerim bize namaz kılmamızı emrediyor, sünnet ise namazı kaç rekat kılacağımızı, nasıl kılacağımızı, hangi durumlarda farz olup olmadığını anlatıyor.</a:t>
            </a:r>
          </a:p>
          <a:p>
            <a:pPr algn="ctr"/>
            <a:r>
              <a:rPr lang="tr-TR" dirty="0"/>
              <a:t>İslam’ı kesin olarak anlamak için hadislere ve sünnetlere bakılır. </a:t>
            </a:r>
          </a:p>
          <a:p>
            <a:pPr algn="ctr"/>
            <a:r>
              <a:rPr lang="tr-TR" dirty="0" err="1"/>
              <a:t>Peygamberimiz’in</a:t>
            </a:r>
            <a:r>
              <a:rPr lang="tr-TR" dirty="0"/>
              <a:t> sünnetlerindeki en önemli özelliklerden biri, insanların kolayca uygulayabilmesidir. “Kolaylaştırınız, zorlaştırmayınız; müjdeleyiniz, nefret ettirmeyiniz” hadisi bunun en belirgin göstergesidir. İslami kaynaklara göre, Hz. Ayşe validemiz </a:t>
            </a:r>
            <a:r>
              <a:rPr lang="tr-TR" dirty="0" err="1"/>
              <a:t>Peygamberimiz’in</a:t>
            </a:r>
            <a:r>
              <a:rPr lang="tr-TR" dirty="0"/>
              <a:t> ashabına daima kolaylıkla üstesinden gelebilecekleri amelleri emrettiğini belirtmiştir. Bu yüzden Peygamber </a:t>
            </a:r>
            <a:r>
              <a:rPr lang="tr-TR" dirty="0" err="1"/>
              <a:t>Efendimiz’in</a:t>
            </a:r>
            <a:r>
              <a:rPr lang="tr-TR" dirty="0"/>
              <a:t> sünnetleri toplumun her kesiminden insanın örnek alabilmesine uygundur. O’nun yaşantısı her mümin için bir örnektir.”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E6614AE-5787-0CCD-22E1-1AD3BB48CD64}"/>
              </a:ext>
            </a:extLst>
          </p:cNvPr>
          <p:cNvSpPr txBox="1"/>
          <p:nvPr/>
        </p:nvSpPr>
        <p:spPr>
          <a:xfrm>
            <a:off x="4810296" y="663805"/>
            <a:ext cx="25819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5400" b="1" i="1" dirty="0">
                <a:solidFill>
                  <a:srgbClr val="FFFFFF"/>
                </a:solidFill>
                <a:cs typeface="Calibri"/>
              </a:rPr>
              <a:t>SÜNNET</a:t>
            </a:r>
          </a:p>
        </p:txBody>
      </p:sp>
    </p:spTree>
    <p:extLst>
      <p:ext uri="{BB962C8B-B14F-4D97-AF65-F5344CB8AC3E}">
        <p14:creationId xmlns:p14="http://schemas.microsoft.com/office/powerpoint/2010/main" val="362810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176</Words>
  <Application>Microsoft Office PowerPoint</Application>
  <PresentationFormat>Geniş ekran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Office Teması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LAB2-OGR07</dc:creator>
  <cp:lastModifiedBy>LAB2-OGR07</cp:lastModifiedBy>
  <cp:revision>81</cp:revision>
  <dcterms:created xsi:type="dcterms:W3CDTF">2022-11-25T04:53:27Z</dcterms:created>
  <dcterms:modified xsi:type="dcterms:W3CDTF">2022-11-26T11:47:42Z</dcterms:modified>
</cp:coreProperties>
</file>