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2-OGR07" initials="L" lastIdx="1" clrIdx="0">
    <p:extLst>
      <p:ext uri="{19B8F6BF-5375-455C-9EA6-DF929625EA0E}">
        <p15:presenceInfo xmlns:p15="http://schemas.microsoft.com/office/powerpoint/2012/main" userId="LAB2-OGR0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6573DF0-438F-45E3-BF30-1F06A08E33A5}" type="datetimeFigureOut">
              <a:rPr lang="tr-TR" smtClean="0"/>
              <a:t>25.11.2022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173992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573DF0-438F-45E3-BF30-1F06A08E33A5}" type="datetimeFigureOut">
              <a:rPr lang="tr-TR" smtClean="0"/>
              <a:t>25.11.2022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175348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573DF0-438F-45E3-BF30-1F06A08E33A5}" type="datetimeFigureOut">
              <a:rPr lang="tr-TR" smtClean="0"/>
              <a:t>25.11.2022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285650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573DF0-438F-45E3-BF30-1F06A08E33A5}" type="datetimeFigureOut">
              <a:rPr lang="tr-TR" smtClean="0"/>
              <a:t>25.11.2022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53289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6573DF0-438F-45E3-BF30-1F06A08E33A5}" type="datetimeFigureOut">
              <a:rPr lang="tr-TR" smtClean="0"/>
              <a:t>25.11.2022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299373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6573DF0-438F-45E3-BF30-1F06A08E33A5}" type="datetimeFigureOut">
              <a:rPr lang="tr-TR" smtClean="0"/>
              <a:t>25.11.2022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46694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6573DF0-438F-45E3-BF30-1F06A08E33A5}" type="datetimeFigureOut">
              <a:rPr lang="tr-TR" smtClean="0"/>
              <a:t>25.11.2022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4705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6573DF0-438F-45E3-BF30-1F06A08E33A5}" type="datetimeFigureOut">
              <a:rPr lang="tr-TR" smtClean="0"/>
              <a:t>25.11.2022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31005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6573DF0-438F-45E3-BF30-1F06A08E33A5}" type="datetimeFigureOut">
              <a:rPr lang="tr-TR" smtClean="0"/>
              <a:t>25.11.2022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354444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6573DF0-438F-45E3-BF30-1F06A08E33A5}" type="datetimeFigureOut">
              <a:rPr lang="tr-TR" smtClean="0"/>
              <a:t>25.11.2022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368893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6573DF0-438F-45E3-BF30-1F06A08E33A5}" type="datetimeFigureOut">
              <a:rPr lang="tr-TR" smtClean="0"/>
              <a:t>25.11.2022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DB4CD8-4714-408A-9728-5E3F562156F9}" type="slidenum">
              <a:rPr lang="tr-TR" smtClean="0"/>
              <a:t>‹#›</a:t>
            </a:fld>
            <a:endParaRPr lang="tr-TR"/>
          </a:p>
        </p:txBody>
      </p:sp>
    </p:spTree>
    <p:extLst>
      <p:ext uri="{BB962C8B-B14F-4D97-AF65-F5344CB8AC3E}">
        <p14:creationId xmlns:p14="http://schemas.microsoft.com/office/powerpoint/2010/main" val="312157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3DF0-438F-45E3-BF30-1F06A08E33A5}" type="datetimeFigureOut">
              <a:rPr lang="tr-TR" smtClean="0"/>
              <a:t>25.11.2022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B4CD8-4714-408A-9728-5E3F562156F9}" type="slidenum">
              <a:rPr lang="tr-TR" smtClean="0"/>
              <a:t>‹#›</a:t>
            </a:fld>
            <a:endParaRPr lang="tr-TR"/>
          </a:p>
        </p:txBody>
      </p:sp>
    </p:spTree>
    <p:extLst>
      <p:ext uri="{BB962C8B-B14F-4D97-AF65-F5344CB8AC3E}">
        <p14:creationId xmlns:p14="http://schemas.microsoft.com/office/powerpoint/2010/main" val="278708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543451" y="1661353"/>
            <a:ext cx="6728957" cy="1754326"/>
          </a:xfrm>
          <a:prstGeom prst="rect">
            <a:avLst/>
          </a:prstGeom>
          <a:solidFill>
            <a:schemeClr val="bg1"/>
          </a:solidFill>
        </p:spPr>
        <p:txBody>
          <a:bodyPr wrap="none" lIns="91440" tIns="45720" rIns="91440" bIns="45720">
            <a:spAutoFit/>
          </a:bodyPr>
          <a:lstStyle/>
          <a:p>
            <a:pPr algn="just"/>
            <a:r>
              <a:rPr lang="tr-TR" sz="5400" b="0" cap="none" spc="0" dirty="0" smtClean="0">
                <a:ln w="0"/>
                <a:solidFill>
                  <a:srgbClr val="6C6277"/>
                </a:solidFill>
                <a:effectLst>
                  <a:outerShdw blurRad="38100" dist="38100" dir="2700000" algn="tl">
                    <a:srgbClr val="000000">
                      <a:alpha val="43137"/>
                    </a:srgbClr>
                  </a:outerShdw>
                </a:effectLst>
              </a:rPr>
              <a:t>İslam’ın Anlaşılmasında</a:t>
            </a:r>
          </a:p>
          <a:p>
            <a:pPr algn="just"/>
            <a:r>
              <a:rPr lang="tr-TR" sz="5400" dirty="0" smtClean="0">
                <a:ln w="0"/>
                <a:solidFill>
                  <a:srgbClr val="6C6277"/>
                </a:solidFill>
                <a:effectLst>
                  <a:outerShdw blurRad="38100" dist="38100" dir="2700000" algn="tl">
                    <a:srgbClr val="000000">
                      <a:alpha val="43137"/>
                    </a:srgbClr>
                  </a:outerShdw>
                </a:effectLst>
              </a:rPr>
              <a:t>Sünnetin Önemi</a:t>
            </a:r>
            <a:endParaRPr lang="tr-TR" sz="5400" b="0" cap="none" spc="0" dirty="0">
              <a:ln w="0"/>
              <a:solidFill>
                <a:srgbClr val="6C6277"/>
              </a:solidFill>
              <a:effectLst>
                <a:outerShdw blurRad="38100" dist="38100" dir="2700000" algn="tl">
                  <a:srgbClr val="000000">
                    <a:alpha val="43137"/>
                  </a:srgbClr>
                </a:outerShdw>
              </a:effectLst>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8175"/>
            <a:ext cx="12192000" cy="5329825"/>
          </a:xfrm>
          <a:prstGeom prst="rect">
            <a:avLst/>
          </a:prstGeom>
        </p:spPr>
      </p:pic>
      <p:cxnSp>
        <p:nvCxnSpPr>
          <p:cNvPr id="9" name="Düz Bağlayıcı 8"/>
          <p:cNvCxnSpPr/>
          <p:nvPr/>
        </p:nvCxnSpPr>
        <p:spPr>
          <a:xfrm>
            <a:off x="254833" y="944380"/>
            <a:ext cx="33785" cy="5913620"/>
          </a:xfrm>
          <a:prstGeom prst="line">
            <a:avLst/>
          </a:prstGeom>
          <a:ln>
            <a:solidFill>
              <a:srgbClr val="6C62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042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Dikdörtgen 5"/>
          <p:cNvSpPr/>
          <p:nvPr/>
        </p:nvSpPr>
        <p:spPr>
          <a:xfrm>
            <a:off x="4303987" y="1325212"/>
            <a:ext cx="4619296" cy="1569660"/>
          </a:xfrm>
          <a:prstGeom prst="rect">
            <a:avLst/>
          </a:prstGeom>
          <a:noFill/>
        </p:spPr>
        <p:txBody>
          <a:bodyPr wrap="square" lIns="91440" tIns="45720" rIns="91440" bIns="45720" anchor="t">
            <a:spAutoFit/>
          </a:bodyPr>
          <a:lstStyle/>
          <a:p>
            <a:r>
              <a:rPr lang="tr-TR" sz="9600" b="1" dirty="0" smtClean="0">
                <a:ln w="0"/>
                <a:effectLst>
                  <a:outerShdw blurRad="38100" dist="19050" dir="2700000" algn="tl" rotWithShape="0">
                    <a:schemeClr val="dk1">
                      <a:alpha val="40000"/>
                    </a:schemeClr>
                  </a:outerShdw>
                  <a:reflection blurRad="6350" stA="55000" endA="300" endPos="45500" dir="5400000" sy="-100000" algn="bl" rotWithShape="0"/>
                </a:effectLst>
              </a:rPr>
              <a:t>Sünnet</a:t>
            </a:r>
            <a:endParaRPr lang="tr-TR" sz="9600" b="1" cap="none" spc="0" dirty="0">
              <a:ln w="0"/>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3628107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168165" y="546762"/>
            <a:ext cx="12192000" cy="6858000"/>
          </a:xfrm>
          <a:prstGeom prst="rect">
            <a:avLst/>
          </a:prstGeom>
          <a:ln>
            <a:noFill/>
          </a:ln>
          <a:effectLst>
            <a:softEdge rad="112500"/>
          </a:effectLst>
        </p:spPr>
      </p:pic>
      <p:sp>
        <p:nvSpPr>
          <p:cNvPr id="3" name="Yuvarlatılmış Çapraz Köşeli Dikdörtgen 2"/>
          <p:cNvSpPr/>
          <p:nvPr/>
        </p:nvSpPr>
        <p:spPr>
          <a:xfrm>
            <a:off x="851338" y="546762"/>
            <a:ext cx="10089931" cy="5685872"/>
          </a:xfrm>
          <a:prstGeom prst="round2Diag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tr-TR" dirty="0" smtClean="0"/>
              <a:t>Sünnet; </a:t>
            </a:r>
            <a:r>
              <a:rPr lang="tr-TR" dirty="0"/>
              <a:t>Hazreti Muhammet’in Müslümanlarca uyulması gerekli sayılan davranışlarıyla şu ya da bu konuda söylemiş olduğu sözlerin </a:t>
            </a:r>
            <a:r>
              <a:rPr lang="tr-TR" dirty="0" smtClean="0"/>
              <a:t>tümüne, </a:t>
            </a:r>
            <a:r>
              <a:rPr lang="tr-TR" dirty="0"/>
              <a:t>Hazreti Muhammet’in koyduğu kurallar ve Müslümanlara gösterdiği </a:t>
            </a:r>
            <a:r>
              <a:rPr lang="tr-TR" dirty="0" smtClean="0"/>
              <a:t>ilkelere denir.</a:t>
            </a:r>
          </a:p>
          <a:p>
            <a:pPr algn="ctr"/>
            <a:r>
              <a:rPr lang="tr-TR" dirty="0" smtClean="0"/>
              <a:t>Sünnetin bir önemi de Kuran-ı Kerim’i daha detaylı anlatmasıdır.</a:t>
            </a:r>
          </a:p>
          <a:p>
            <a:pPr algn="ctr"/>
            <a:r>
              <a:rPr lang="tr-TR" dirty="0" smtClean="0"/>
              <a:t>Hazreti Peygamber’in sünneti İmanın şartlarını daha detaylı ve anlaşılır kılar.</a:t>
            </a:r>
          </a:p>
          <a:p>
            <a:pPr algn="ctr"/>
            <a:r>
              <a:rPr lang="tr-TR" dirty="0" smtClean="0"/>
              <a:t>Örneğin Kuran-ı Kerim bize namaz kılmamızı emrediyor, sünnet ise namazı kaç rekat kılacağımızı, nasıl kılacağımızı, hangi durumlarda farz olup olmadığını anlatıyor.</a:t>
            </a:r>
          </a:p>
          <a:p>
            <a:pPr algn="ctr"/>
            <a:r>
              <a:rPr lang="tr-TR" dirty="0" smtClean="0"/>
              <a:t>İslam’ı kesin olarak anlamak için hadislere ve sünnetlere bakılır. </a:t>
            </a:r>
          </a:p>
          <a:p>
            <a:pPr algn="ctr"/>
            <a:r>
              <a:rPr lang="tr-TR" dirty="0"/>
              <a:t>Peygamberimiz (sav)’in sünnetlerindeki en önemli özelliklerden biri, insanların kolayca uygulayabilmesidir. “Kolaylaştırınız, zorlaştırmayınız; müjdeleyiniz, nefret ettirmeyiniz” (Buhari sahih, ilim b,11,cihad 164) hadisi bunun en belirgin göstergesidir. İslami kaynaklara göre, Hz. Ayşe validemiz Peygamberimiz (sav)’in ashabına daima kolaylıkla üstesinden gelebilecekleri amelleri emrettiğini belirtmiştir. Bu yüzden Peygamber Efendimiz (sav)’in sünnetleri toplumun her kesiminden insanın örnek alabilmesine uygundur. </a:t>
            </a:r>
            <a:r>
              <a:rPr lang="tr-TR"/>
              <a:t>O’nun yaşantısı her mümin için bir örnektir.”</a:t>
            </a:r>
            <a:endParaRPr lang="tr-TR" dirty="0"/>
          </a:p>
        </p:txBody>
      </p:sp>
    </p:spTree>
    <p:extLst>
      <p:ext uri="{BB962C8B-B14F-4D97-AF65-F5344CB8AC3E}">
        <p14:creationId xmlns:p14="http://schemas.microsoft.com/office/powerpoint/2010/main" val="3866846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176</Words>
  <Application>Microsoft Office PowerPoint</Application>
  <PresentationFormat>Geniş ekran</PresentationFormat>
  <Paragraphs>9</Paragraphs>
  <Slides>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Arial</vt:lpstr>
      <vt:lpstr>Calibri</vt:lpstr>
      <vt:lpstr>Calibri Light</vt:lpstr>
      <vt:lpstr>Office Teması</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LAB2-OGR07</dc:creator>
  <cp:lastModifiedBy>LAB2-OGR07</cp:lastModifiedBy>
  <cp:revision>5</cp:revision>
  <dcterms:created xsi:type="dcterms:W3CDTF">2022-11-25T04:53:27Z</dcterms:created>
  <dcterms:modified xsi:type="dcterms:W3CDTF">2022-11-25T07:22:05Z</dcterms:modified>
</cp:coreProperties>
</file>