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86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6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1360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626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2301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368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292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55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06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60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25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30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48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39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22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23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60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50476-051F-482B-A4DC-E85331BA1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SYSTÈME D’IDENTIFICATION BIOMÉTRIQUE BASÉ SUR L’IRIS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4986A0-8DCB-4F1E-B700-2840CCE96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Par François Beaulieu</a:t>
            </a:r>
            <a:br>
              <a:rPr lang="fr-CA" dirty="0"/>
            </a:br>
            <a:r>
              <a:rPr lang="fr-CA" dirty="0"/>
              <a:t>Étudiant 1</a:t>
            </a:r>
            <a:r>
              <a:rPr lang="fr-CA" baseline="30000" dirty="0"/>
              <a:t>er</a:t>
            </a:r>
            <a:r>
              <a:rPr lang="fr-CA" dirty="0"/>
              <a:t> Cycle en Informatique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4C2FBC-C5EE-44B4-90E9-153C28E1F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6" y="4355872"/>
            <a:ext cx="4577820" cy="20050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0FACE7-F5B9-463F-959E-272FE1352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5" y="210738"/>
            <a:ext cx="1868212" cy="10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6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29425-629E-4B4E-8D0B-E4C53D46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Résultats</a:t>
            </a:r>
            <a:r>
              <a:rPr lang="en-CA" dirty="0"/>
              <a:t> </a:t>
            </a:r>
            <a:r>
              <a:rPr lang="en-CA" dirty="0" err="1"/>
              <a:t>préliminaires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76D846-47A5-49A3-8DCE-40FD13793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95" y="1375119"/>
            <a:ext cx="5916138" cy="468714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EFAAF94-D97F-426A-9258-5A9C8C5C8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958682"/>
            <a:ext cx="1065741" cy="6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3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25789-8049-4E30-A741-0EDA992F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214001-D216-45F4-914F-217DA39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Obtention de résultats intéressants avec la représentation GLCM-PCA qui est bien meilleure que la simple GLCM (+ caractéristiques).</a:t>
            </a:r>
          </a:p>
          <a:p>
            <a:r>
              <a:rPr lang="fr-FR" dirty="0"/>
              <a:t>Améliorer le processus de pré-traitement pour mieux détecter l’iris dans l’image et pour retirer le bruit comme les cils.</a:t>
            </a:r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B14225-A32E-4770-8441-4F7C694F5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958682"/>
            <a:ext cx="1065741" cy="6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8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96D6C-FA0C-4D8F-BE95-6F830C33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Références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72FD0D-C6A3-452D-BDCC-32BB8E549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[1] </a:t>
            </a:r>
            <a:r>
              <a:rPr lang="en-CA" dirty="0" err="1"/>
              <a:t>Haralick</a:t>
            </a:r>
            <a:r>
              <a:rPr lang="en-CA" dirty="0"/>
              <a:t>, R. M., Shanmugam, K., &amp; </a:t>
            </a:r>
            <a:r>
              <a:rPr lang="en-CA" dirty="0" err="1"/>
              <a:t>Dinstein</a:t>
            </a:r>
            <a:r>
              <a:rPr lang="en-CA" dirty="0"/>
              <a:t>, I. H. (1973). Textural features for image classification. IEEE Transactions on systems, man, and cybernetics, (6), 610-621.</a:t>
            </a:r>
          </a:p>
          <a:p>
            <a:r>
              <a:rPr lang="en-CA" dirty="0"/>
              <a:t>[2] </a:t>
            </a:r>
            <a:r>
              <a:rPr lang="en-CA" dirty="0" err="1"/>
              <a:t>Daugman</a:t>
            </a:r>
            <a:r>
              <a:rPr lang="en-CA" dirty="0"/>
              <a:t>, J. (2009). How iris recognition works. In The essential guide to image processing (pp. 715-739). Academic Press.</a:t>
            </a:r>
          </a:p>
          <a:p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D530B6-A690-45F4-A0BC-666D72B78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958682"/>
            <a:ext cx="1065741" cy="6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2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5B58B-4D04-44BD-A7FF-6E30D8F2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Problématique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07452-AE79-4022-AB37-7684DA18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le développement des systèmes d’information et l’utilisation d’outils informatiques:</a:t>
            </a:r>
          </a:p>
          <a:p>
            <a:pPr lvl="1"/>
            <a:r>
              <a:rPr lang="fr-FR" dirty="0"/>
              <a:t>Fuites de données au sein des entreprises.</a:t>
            </a:r>
          </a:p>
          <a:p>
            <a:pPr lvl="1"/>
            <a:r>
              <a:rPr lang="fr-FR" dirty="0"/>
              <a:t>Failles et problèmes de sécurité.</a:t>
            </a:r>
          </a:p>
          <a:p>
            <a:r>
              <a:rPr lang="fr-FR" dirty="0"/>
              <a:t>Il est par conséquent primordial de mettre en place des mesures de sécurité robustes.</a:t>
            </a:r>
          </a:p>
          <a:p>
            <a:r>
              <a:rPr lang="fr-FR" dirty="0"/>
              <a:t>Une solution à ces problèmes est d’adopter une approche biométrique.</a:t>
            </a:r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72105A-6327-4099-9BC7-9DB5EA399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958682"/>
            <a:ext cx="1065741" cy="6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5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D9F-D9DB-41E8-89B6-B8459F10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Objectifs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3EE928-976F-422E-8DDB-D35D3C5F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Développer un système d’identification basé sur une image de l’iris en passant par des techniques d’apprentissage automatique.</a:t>
            </a:r>
          </a:p>
          <a:p>
            <a:r>
              <a:rPr lang="fr-FR" dirty="0"/>
              <a:t>Mettre le système à disposition à travers une API REST destinée aux applications Web et mobiles.</a:t>
            </a:r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1071C1-E26F-4A95-9C68-DC59065E8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958682"/>
            <a:ext cx="1065741" cy="6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0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7AFF9-03D7-48C8-BA3A-1D93BA93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 du </a:t>
            </a:r>
            <a:r>
              <a:rPr lang="en-CA" dirty="0" err="1"/>
              <a:t>système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9B8A1-04A0-4F18-B791-7DC9D102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08813"/>
            <a:ext cx="8596668" cy="1033134"/>
          </a:xfrm>
        </p:spPr>
        <p:txBody>
          <a:bodyPr/>
          <a:lstStyle/>
          <a:p>
            <a:r>
              <a:rPr lang="fr-CA" dirty="0"/>
              <a:t>Prendre en photo, à l’aide d’un capteur, l’œil d’une personne dont l’identité est inconnue.</a:t>
            </a:r>
            <a:endParaRPr lang="en-CA" dirty="0"/>
          </a:p>
        </p:txBody>
      </p:sp>
      <p:pic>
        <p:nvPicPr>
          <p:cNvPr id="4" name="Graphique 3" descr="Utilisateur avec un remplissage uni">
            <a:extLst>
              <a:ext uri="{FF2B5EF4-FFF2-40B4-BE49-F238E27FC236}">
                <a16:creationId xmlns:a16="http://schemas.microsoft.com/office/drawing/2014/main" id="{210481FA-808C-4F64-BDF8-7666007A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6411" y="2641068"/>
            <a:ext cx="914400" cy="914400"/>
          </a:xfrm>
          <a:prstGeom prst="rect">
            <a:avLst/>
          </a:prstGeom>
        </p:spPr>
      </p:pic>
      <p:pic>
        <p:nvPicPr>
          <p:cNvPr id="5" name="Graphique 4" descr="Point d’interrogation avec un remplissage uni">
            <a:extLst>
              <a:ext uri="{FF2B5EF4-FFF2-40B4-BE49-F238E27FC236}">
                <a16:creationId xmlns:a16="http://schemas.microsoft.com/office/drawing/2014/main" id="{9252502C-50AC-455A-818B-B85B559A1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8518" y="2457566"/>
            <a:ext cx="640702" cy="640702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1E8A445-86D2-4A08-BC16-1E9D873706E5}"/>
              </a:ext>
            </a:extLst>
          </p:cNvPr>
          <p:cNvSpPr/>
          <p:nvPr/>
        </p:nvSpPr>
        <p:spPr>
          <a:xfrm>
            <a:off x="3464087" y="2976970"/>
            <a:ext cx="61169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que 6" descr="Appareil photo avec un remplissage uni">
            <a:extLst>
              <a:ext uri="{FF2B5EF4-FFF2-40B4-BE49-F238E27FC236}">
                <a16:creationId xmlns:a16="http://schemas.microsoft.com/office/drawing/2014/main" id="{B2B23829-DA7C-409B-BCED-DCD03BDEBD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0490" y="2641068"/>
            <a:ext cx="914400" cy="914400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F5347A-C755-49C1-9310-0F38BD3A4F9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" t="13199" r="83980" b="14865"/>
          <a:stretch/>
        </p:blipFill>
        <p:spPr>
          <a:xfrm>
            <a:off x="6096000" y="2432934"/>
            <a:ext cx="1695453" cy="1330669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CF603E9-7F13-4B5D-910C-3D98DDFA71CC}"/>
              </a:ext>
            </a:extLst>
          </p:cNvPr>
          <p:cNvSpPr/>
          <p:nvPr/>
        </p:nvSpPr>
        <p:spPr>
          <a:xfrm>
            <a:off x="5319597" y="2976970"/>
            <a:ext cx="61169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D8008-315C-4B4D-BE13-5544A8654FA9}"/>
              </a:ext>
            </a:extLst>
          </p:cNvPr>
          <p:cNvSpPr txBox="1"/>
          <p:nvPr/>
        </p:nvSpPr>
        <p:spPr>
          <a:xfrm>
            <a:off x="2094080" y="3466120"/>
            <a:ext cx="147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i="1" dirty="0"/>
              <a:t>Identité inconnue</a:t>
            </a:r>
            <a:endParaRPr lang="en-CA" sz="1200" i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A88CE8-AD1F-4DDD-A77B-9522901DF9B0}"/>
              </a:ext>
            </a:extLst>
          </p:cNvPr>
          <p:cNvSpPr txBox="1"/>
          <p:nvPr/>
        </p:nvSpPr>
        <p:spPr>
          <a:xfrm>
            <a:off x="3961876" y="3466120"/>
            <a:ext cx="147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i="1" dirty="0"/>
              <a:t>Capteur</a:t>
            </a:r>
            <a:endParaRPr lang="en-CA" sz="1200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8E342CF-024D-4D2E-A68A-24ACABE8B60E}"/>
              </a:ext>
            </a:extLst>
          </p:cNvPr>
          <p:cNvSpPr txBox="1"/>
          <p:nvPr/>
        </p:nvSpPr>
        <p:spPr>
          <a:xfrm>
            <a:off x="6204195" y="3694711"/>
            <a:ext cx="147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i="1" dirty="0"/>
              <a:t>Zone de l’œil</a:t>
            </a:r>
            <a:endParaRPr lang="en-CA" sz="1200" i="1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562A4D6-CC95-4A21-819E-87819CCE10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958682"/>
            <a:ext cx="1065741" cy="6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6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7AFF9-03D7-48C8-BA3A-1D93BA93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 du </a:t>
            </a:r>
            <a:r>
              <a:rPr lang="en-CA" dirty="0" err="1"/>
              <a:t>système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9B8A1-04A0-4F18-B791-7DC9D102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72000"/>
            <a:ext cx="8596668" cy="1469362"/>
          </a:xfrm>
        </p:spPr>
        <p:txBody>
          <a:bodyPr/>
          <a:lstStyle/>
          <a:p>
            <a:r>
              <a:rPr lang="fr-CA" dirty="0"/>
              <a:t>Utiliser la méthode Hough </a:t>
            </a:r>
            <a:r>
              <a:rPr lang="fr-CA" dirty="0" err="1"/>
              <a:t>Transform</a:t>
            </a:r>
            <a:r>
              <a:rPr lang="fr-CA" dirty="0"/>
              <a:t> [1] </a:t>
            </a:r>
            <a:r>
              <a:rPr lang="fr-FR" dirty="0"/>
              <a:t>pour détecter et extraire l’iris dans l’images.</a:t>
            </a:r>
          </a:p>
          <a:p>
            <a:r>
              <a:rPr lang="fr-FR" dirty="0"/>
              <a:t>Utiliser la méthode </a:t>
            </a:r>
            <a:r>
              <a:rPr lang="fr-FR" dirty="0" err="1"/>
              <a:t>Daugman’s</a:t>
            </a:r>
            <a:r>
              <a:rPr lang="fr-FR" dirty="0"/>
              <a:t> </a:t>
            </a:r>
            <a:r>
              <a:rPr lang="fr-FR" dirty="0" err="1"/>
              <a:t>rubber</a:t>
            </a:r>
            <a:r>
              <a:rPr lang="fr-FR" dirty="0"/>
              <a:t> </a:t>
            </a:r>
            <a:r>
              <a:rPr lang="fr-FR" dirty="0" err="1"/>
              <a:t>sheet</a:t>
            </a:r>
            <a:r>
              <a:rPr lang="fr-FR" dirty="0"/>
              <a:t> [2] pour transformer l’image circulaire en une image rectangulaire.</a:t>
            </a:r>
            <a:endParaRPr lang="en-CA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F761B4-A098-4C0C-9FBC-2EA61A7E9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12134" r="25298" b="14171"/>
          <a:stretch/>
        </p:blipFill>
        <p:spPr>
          <a:xfrm>
            <a:off x="5538164" y="2605554"/>
            <a:ext cx="1872132" cy="894760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53CD42E-6B76-4269-90CC-A4A9D32457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1" t="14344" r="60000" b="14344"/>
          <a:stretch/>
        </p:blipFill>
        <p:spPr>
          <a:xfrm>
            <a:off x="2888209" y="2397458"/>
            <a:ext cx="1708848" cy="1310952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FC67C99-A99E-4676-BFE1-0EBBE0506F7D}"/>
              </a:ext>
            </a:extLst>
          </p:cNvPr>
          <p:cNvSpPr/>
          <p:nvPr/>
        </p:nvSpPr>
        <p:spPr>
          <a:xfrm>
            <a:off x="4768606" y="2931636"/>
            <a:ext cx="61169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2B18AA-0215-4C20-8177-DA437B385938}"/>
              </a:ext>
            </a:extLst>
          </p:cNvPr>
          <p:cNvSpPr txBox="1"/>
          <p:nvPr/>
        </p:nvSpPr>
        <p:spPr>
          <a:xfrm>
            <a:off x="2846209" y="2143410"/>
            <a:ext cx="179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/>
              <a:t>Hough </a:t>
            </a:r>
            <a:r>
              <a:rPr lang="fr-CA" sz="1200" b="1" dirty="0" err="1"/>
              <a:t>Transform</a:t>
            </a:r>
            <a:r>
              <a:rPr lang="fr-CA" sz="1200" b="1" dirty="0"/>
              <a:t> [1]</a:t>
            </a:r>
            <a:endParaRPr lang="en-CA" sz="12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5BBC02C-EDF3-4CDC-9157-88A2D8393397}"/>
              </a:ext>
            </a:extLst>
          </p:cNvPr>
          <p:cNvSpPr txBox="1"/>
          <p:nvPr/>
        </p:nvSpPr>
        <p:spPr>
          <a:xfrm>
            <a:off x="5365924" y="2328555"/>
            <a:ext cx="218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 err="1"/>
              <a:t>Daugman’s</a:t>
            </a:r>
            <a:r>
              <a:rPr lang="fr-CA" sz="1200" b="1" dirty="0"/>
              <a:t> </a:t>
            </a:r>
            <a:r>
              <a:rPr lang="fr-CA" sz="1200" b="1" dirty="0" err="1"/>
              <a:t>rubber</a:t>
            </a:r>
            <a:r>
              <a:rPr lang="fr-CA" sz="1200" b="1" dirty="0"/>
              <a:t> </a:t>
            </a:r>
            <a:r>
              <a:rPr lang="fr-CA" sz="1200" b="1" dirty="0" err="1"/>
              <a:t>sheet</a:t>
            </a:r>
            <a:r>
              <a:rPr lang="fr-CA" sz="1200" b="1" dirty="0"/>
              <a:t> [2]</a:t>
            </a:r>
            <a:endParaRPr lang="en-CA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502AB-9BB6-4738-BE49-F5B7AEEF7F85}"/>
              </a:ext>
            </a:extLst>
          </p:cNvPr>
          <p:cNvSpPr/>
          <p:nvPr/>
        </p:nvSpPr>
        <p:spPr>
          <a:xfrm>
            <a:off x="2417654" y="1930400"/>
            <a:ext cx="5155373" cy="201463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B945D1-0230-4F06-9BE6-253FAF4B16B9}"/>
              </a:ext>
            </a:extLst>
          </p:cNvPr>
          <p:cNvSpPr txBox="1"/>
          <p:nvPr/>
        </p:nvSpPr>
        <p:spPr>
          <a:xfrm>
            <a:off x="2417654" y="3939508"/>
            <a:ext cx="186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Pré-traitements</a:t>
            </a:r>
            <a:endParaRPr lang="en-CA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0D95A03-ED04-4056-9532-6D578A3E1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958682"/>
            <a:ext cx="1065741" cy="6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7AFF9-03D7-48C8-BA3A-1D93BA93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 du </a:t>
            </a:r>
            <a:r>
              <a:rPr lang="en-CA" dirty="0" err="1"/>
              <a:t>système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9B8A1-04A0-4F18-B791-7DC9D102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2358"/>
            <a:ext cx="8596668" cy="1546642"/>
          </a:xfrm>
        </p:spPr>
        <p:txBody>
          <a:bodyPr/>
          <a:lstStyle/>
          <a:p>
            <a:r>
              <a:rPr lang="fr-CA" dirty="0"/>
              <a:t>Appliquer la GLCM (Gray-</a:t>
            </a:r>
            <a:r>
              <a:rPr lang="fr-CA" dirty="0" err="1"/>
              <a:t>Level</a:t>
            </a:r>
            <a:r>
              <a:rPr lang="fr-CA" dirty="0"/>
              <a:t> Co-occurrence Matrix) pour extraire les caractéristiques en analysant les niveaux de gris dans l’image.</a:t>
            </a:r>
            <a:endParaRPr lang="en-CA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D48AD00-D0B6-4013-B94E-ABF617AF37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5"/>
          <a:stretch/>
        </p:blipFill>
        <p:spPr>
          <a:xfrm>
            <a:off x="3619461" y="3203158"/>
            <a:ext cx="2712414" cy="26459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CF289F5-8719-46FA-ABFB-5288B8D62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958682"/>
            <a:ext cx="1065741" cy="6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3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7AFF9-03D7-48C8-BA3A-1D93BA93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 du </a:t>
            </a:r>
            <a:r>
              <a:rPr lang="en-CA" dirty="0" err="1"/>
              <a:t>système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9B8A1-04A0-4F18-B791-7DC9D1024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Faire une réduction de dimensionnalité en utilisant la méthode PCA (Principal Component </a:t>
            </a:r>
            <a:r>
              <a:rPr lang="fr-CA" dirty="0" err="1"/>
              <a:t>Analysis</a:t>
            </a:r>
            <a:r>
              <a:rPr lang="fr-CA" dirty="0"/>
              <a:t>). </a:t>
            </a:r>
          </a:p>
          <a:p>
            <a:r>
              <a:rPr lang="fr-CA" dirty="0"/>
              <a:t>La PCA consiste à réduire </a:t>
            </a:r>
            <a:r>
              <a:rPr lang="fr-FR" dirty="0"/>
              <a:t>la taille du vecteur de caractéristiques en conservant seulement les informations utiles dans le but de faciliter le processus d’apprentissage.</a:t>
            </a:r>
            <a:endParaRPr lang="fr-CA" dirty="0"/>
          </a:p>
          <a:p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EF729A-028E-4370-BA6B-02EA42288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958682"/>
            <a:ext cx="1065741" cy="6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7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26035-972D-4E7D-BB40-41A2BE7D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 du </a:t>
            </a:r>
            <a:r>
              <a:rPr lang="en-CA" dirty="0" err="1"/>
              <a:t>système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9C504D-0A15-4A25-B993-FF04284E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Faire la classification de l’image en utilisant la méthode k-NN (k-</a:t>
            </a:r>
            <a:r>
              <a:rPr lang="fr-CA" dirty="0" err="1"/>
              <a:t>Nearest</a:t>
            </a:r>
            <a:r>
              <a:rPr lang="fr-CA" dirty="0"/>
              <a:t> Neighbors).</a:t>
            </a:r>
          </a:p>
          <a:p>
            <a:r>
              <a:rPr lang="fr-FR" dirty="0"/>
              <a:t>Le k-NN consiste à trouver les k échantillons à partir de la base de données de référence qui se rapprochent le plus de l’échantillon d’entrée.</a:t>
            </a:r>
            <a:endParaRPr lang="fr-CA" dirty="0"/>
          </a:p>
        </p:txBody>
      </p:sp>
      <p:pic>
        <p:nvPicPr>
          <p:cNvPr id="4" name="Graphique 3" descr="Utilisateur avec un remplissage uni">
            <a:extLst>
              <a:ext uri="{FF2B5EF4-FFF2-40B4-BE49-F238E27FC236}">
                <a16:creationId xmlns:a16="http://schemas.microsoft.com/office/drawing/2014/main" id="{D2DA104C-E21A-42F4-9278-221F2AF83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1853" y="4311518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0723BB3-7611-4B2E-88A3-11877CEE7FC8}"/>
              </a:ext>
            </a:extLst>
          </p:cNvPr>
          <p:cNvSpPr txBox="1"/>
          <p:nvPr/>
        </p:nvSpPr>
        <p:spPr>
          <a:xfrm>
            <a:off x="4480222" y="398867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 dirty="0"/>
              <a:t>Albert</a:t>
            </a:r>
            <a:endParaRPr lang="en-CA" sz="16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C53246-2A7C-495C-8E2B-C6F7DBCBE5DB}"/>
              </a:ext>
            </a:extLst>
          </p:cNvPr>
          <p:cNvSpPr txBox="1"/>
          <p:nvPr/>
        </p:nvSpPr>
        <p:spPr>
          <a:xfrm>
            <a:off x="3963335" y="5115814"/>
            <a:ext cx="163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i="1" dirty="0"/>
              <a:t>Personne identifiée</a:t>
            </a:r>
            <a:endParaRPr lang="en-CA" sz="1200" i="1" dirty="0"/>
          </a:p>
        </p:txBody>
      </p:sp>
      <p:pic>
        <p:nvPicPr>
          <p:cNvPr id="7" name="Graphique 6" descr="Ampoule">
            <a:extLst>
              <a:ext uri="{FF2B5EF4-FFF2-40B4-BE49-F238E27FC236}">
                <a16:creationId xmlns:a16="http://schemas.microsoft.com/office/drawing/2014/main" id="{1FF49409-7A77-449B-B78B-0D9C510E1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3911" y="3909504"/>
            <a:ext cx="640800" cy="640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0A83C0-3FB0-4634-A372-4A490F0B7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958682"/>
            <a:ext cx="1065741" cy="6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5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3378F-AA6E-46CE-A9D0-AAE10469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Méthodologie</a:t>
            </a:r>
            <a:r>
              <a:rPr lang="en-CA" dirty="0"/>
              <a:t> </a:t>
            </a:r>
            <a:r>
              <a:rPr lang="en-CA" dirty="0" err="1"/>
              <a:t>d’évaluation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B01AB6-F1EE-4729-A15F-D35A8ACD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base de données de référence MMU iris </a:t>
            </a:r>
            <a:r>
              <a:rPr lang="fr-FR" dirty="0" err="1"/>
              <a:t>dataset</a:t>
            </a:r>
            <a:r>
              <a:rPr lang="fr-FR" dirty="0"/>
              <a:t> a été téléchargée à partir de </a:t>
            </a:r>
            <a:r>
              <a:rPr lang="fr-FR" dirty="0" err="1"/>
              <a:t>Kaggle</a:t>
            </a:r>
            <a:r>
              <a:rPr lang="fr-FR" dirty="0"/>
              <a:t>.</a:t>
            </a:r>
          </a:p>
          <a:p>
            <a:r>
              <a:rPr lang="fr-FR" dirty="0"/>
              <a:t>Caractéristiques biométriques pour 46 personnes, mais uniquement 10 sélectionnées aléatoirement ont été utilisées.</a:t>
            </a:r>
          </a:p>
          <a:p>
            <a:r>
              <a:rPr lang="fr-FR" dirty="0"/>
              <a:t>Durant les évaluations, c’est la validation croisée qui a été adoptée. Elle permet de générer K = 10 parties stratifiés afin d’éviter les biais.</a:t>
            </a:r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6BF6C4-6A2D-4F6D-A601-940E2A804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958682"/>
            <a:ext cx="1065741" cy="6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352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470</Words>
  <Application>Microsoft Office PowerPoint</Application>
  <PresentationFormat>Grand écran</PresentationFormat>
  <Paragraphs>43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SYSTÈME D’IDENTIFICATION BIOMÉTRIQUE BASÉ SUR L’IRIS</vt:lpstr>
      <vt:lpstr>Problématique</vt:lpstr>
      <vt:lpstr>Objectifs</vt:lpstr>
      <vt:lpstr>Description du système</vt:lpstr>
      <vt:lpstr>Description du système</vt:lpstr>
      <vt:lpstr>Description du système</vt:lpstr>
      <vt:lpstr>Description du système</vt:lpstr>
      <vt:lpstr>Description du système</vt:lpstr>
      <vt:lpstr>Méthodologie d’évaluation</vt:lpstr>
      <vt:lpstr>Résultats préliminaires</vt:lpstr>
      <vt:lpstr>Conclusion</vt:lpstr>
      <vt:lpstr>Références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D’IDENTIFICATION BIOMÉTRIQUE BASÉ SUR L’IRIS</dc:title>
  <dc:creator>Beaulieu François</dc:creator>
  <cp:lastModifiedBy>Yaddaden Yacine</cp:lastModifiedBy>
  <cp:revision>11</cp:revision>
  <dcterms:created xsi:type="dcterms:W3CDTF">2022-04-25T14:27:21Z</dcterms:created>
  <dcterms:modified xsi:type="dcterms:W3CDTF">2022-04-25T15:16:48Z</dcterms:modified>
</cp:coreProperties>
</file>