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48033-2BA8-47B7-AAF7-097EA71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B878E-0776-4BDE-BC3C-BAD9E2F3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7295C-84A7-45B9-9B58-2C627D4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619C3-858E-4AFA-9DAE-D8FA2AA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C4AB1-92C9-4120-B1C8-8CCBC67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73A60-93CF-447C-B26C-1A232628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64A47-4E7B-463F-95A4-8E6059D4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CD4A4-78E6-4ED7-98C2-C5E8C39E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39AD4-CF93-44CE-83BB-038B510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6AE6F-F427-4406-B2C8-EAFBD0F2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B4F8B9-936A-4647-A467-1A4F0570E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65946C-8EDD-4F70-A4DE-236644DF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85A0F-4D85-4843-849F-005014DD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1B4DA-9AF5-4723-BA3F-C06C077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E5CE3-3B13-445A-9160-DD55865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5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10465-6571-48C3-826A-0B2F777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AA6BE-A67E-4EF2-A4D5-59A3D6EB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0045D-1698-4487-AF89-C963E5F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376A6-D82D-4EE5-9C4D-78AB2FD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BDEDB-47AA-4821-A2E2-8CA80B9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3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C2FDC-AC79-4590-8D7D-76A6DE5F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0260E-7803-47EF-BD19-0EF12EA3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364D4-FFCE-4CB0-9CC4-EDB649C0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9A35B-8042-42A1-89FF-FAD2EB47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C59EF-51F6-40E0-AF9F-F42C044B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955DA-B8AD-409B-B4FD-BFA2832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C9B09-AA60-49E5-8449-52CD02DD6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5C630-5F7E-4DF0-879B-A820F5BA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EB747-339D-4763-A7D3-99A02289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DF25A-A82C-4796-BC6A-43C7C86E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5E042-9361-42BB-B06E-7E68911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4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A2F7B-5F6B-4267-BAA9-C1AC9B45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6C7AC-A669-46C8-A1C3-A82C4380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45145C-4A56-4E7F-A65F-24CA8737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ACC0FC-CCDF-4F53-ACCE-D2E38881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C970C-19E3-4998-8BE6-0A7016AD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431EF0-6B3A-491E-8844-0DA5588C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019AE-20D8-4EB0-9090-3860843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E1088A-F52B-42EE-8C63-FB1321F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9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B4089-F16F-4BCB-A83A-9DE3F3F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0701C2-5A51-48A5-BCC2-73E2CC69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0132F-3633-474C-81C6-BF4FE2AC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77A7AF-6F7F-4001-A0DE-A25F70C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40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519D1F-F953-4F3E-A12D-73AD4C8D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6AB3A7-1B26-43EF-BE78-CD3550BA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7DCD77-4080-4C12-B9E2-285AAE4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4557E-F2DA-4BFE-A2CB-2D1E7AF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47C1-E3ED-46FF-BB62-A1374DBB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6C96B4-8F09-4143-A13E-60B829E3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45A8F-49A1-4EAD-9DE9-B13CD0EB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A876B-1B88-4394-AD7C-221B4F5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8C82-1538-472E-9D08-F14EDB9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ABE83-D14C-4046-89DB-8E26D255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5DC5DF-4EC3-4BCE-AEE4-392FC418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B5A1C5-0F34-428A-996D-5F91AE03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FFD980-B9BD-42DF-B9F8-8B92E4D3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B856F-9431-4A58-BB98-DD817DC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50A9F-6BF8-4A4F-9D3A-F35E772D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3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4DEC8C-5EFA-4C08-97B8-10D6CDAE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890B8-69A3-4882-9FB4-F589C6D1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4623C-7B62-4AB7-B2D9-A437C0B21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20B47-FEF5-4D8F-AC43-D1F461083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5F731-0082-4BBF-82A2-FFE58C1F5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9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Utilisateur avec un remplissage uni">
            <a:extLst>
              <a:ext uri="{FF2B5EF4-FFF2-40B4-BE49-F238E27FC236}">
                <a16:creationId xmlns:a16="http://schemas.microsoft.com/office/drawing/2014/main" id="{4E64D0B7-B060-4AF7-99D4-AEA0C493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96" y="1483388"/>
            <a:ext cx="914400" cy="914400"/>
          </a:xfrm>
          <a:prstGeom prst="rect">
            <a:avLst/>
          </a:prstGeom>
        </p:spPr>
      </p:pic>
      <p:pic>
        <p:nvPicPr>
          <p:cNvPr id="7" name="Graphique 6" descr="Point d’interrogation avec un remplissage uni">
            <a:extLst>
              <a:ext uri="{FF2B5EF4-FFF2-40B4-BE49-F238E27FC236}">
                <a16:creationId xmlns:a16="http://schemas.microsoft.com/office/drawing/2014/main" id="{4B6C7DA1-1072-4284-9AD8-C17E914FB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03" y="1299886"/>
            <a:ext cx="640702" cy="640702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FADCCA3-44CC-4B1F-BFAD-33D38D624710}"/>
              </a:ext>
            </a:extLst>
          </p:cNvPr>
          <p:cNvSpPr/>
          <p:nvPr/>
        </p:nvSpPr>
        <p:spPr>
          <a:xfrm>
            <a:off x="1780672" y="1819290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que 9" descr="Appareil photo avec un remplissage uni">
            <a:extLst>
              <a:ext uri="{FF2B5EF4-FFF2-40B4-BE49-F238E27FC236}">
                <a16:creationId xmlns:a16="http://schemas.microsoft.com/office/drawing/2014/main" id="{D1D62A08-4068-42D8-A02E-7C13B1A07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075" y="1483388"/>
            <a:ext cx="914400" cy="9144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9B598F-754D-445D-9793-A31ACADF33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13199" r="83980" b="14865"/>
          <a:stretch/>
        </p:blipFill>
        <p:spPr>
          <a:xfrm>
            <a:off x="4412585" y="1275254"/>
            <a:ext cx="1695453" cy="1330669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A246B0-AB00-4437-805F-BAFB7109B8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12134" r="25298" b="14171"/>
          <a:stretch/>
        </p:blipFill>
        <p:spPr>
          <a:xfrm>
            <a:off x="9699103" y="1493208"/>
            <a:ext cx="1872132" cy="89476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448AF0-7E45-4810-8760-C2CE1ED3B2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5"/>
          <a:stretch/>
        </p:blipFill>
        <p:spPr>
          <a:xfrm>
            <a:off x="9842340" y="3393016"/>
            <a:ext cx="1585519" cy="1546642"/>
          </a:xfrm>
          <a:prstGeom prst="rect">
            <a:avLst/>
          </a:prstGeom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31CB01-22B2-4F64-8A72-6C2814C3CC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t="14344" r="60000" b="14344"/>
          <a:stretch/>
        </p:blipFill>
        <p:spPr>
          <a:xfrm>
            <a:off x="7049148" y="1285112"/>
            <a:ext cx="1708848" cy="1310952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47F9927-B69B-454E-9032-7F32A300272B}"/>
              </a:ext>
            </a:extLst>
          </p:cNvPr>
          <p:cNvSpPr/>
          <p:nvPr/>
        </p:nvSpPr>
        <p:spPr>
          <a:xfrm>
            <a:off x="3636182" y="1819290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83748380-3688-49B1-B9BC-E5740BE9E808}"/>
              </a:ext>
            </a:extLst>
          </p:cNvPr>
          <p:cNvSpPr/>
          <p:nvPr/>
        </p:nvSpPr>
        <p:spPr>
          <a:xfrm>
            <a:off x="8929545" y="1819290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822F30-8022-4606-8812-564D6B1F248C}"/>
              </a:ext>
            </a:extLst>
          </p:cNvPr>
          <p:cNvSpPr txBox="1"/>
          <p:nvPr/>
        </p:nvSpPr>
        <p:spPr>
          <a:xfrm>
            <a:off x="7119783" y="998255"/>
            <a:ext cx="1566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Hough </a:t>
            </a:r>
            <a:r>
              <a:rPr lang="fr-CA" sz="1200" b="1" dirty="0" err="1"/>
              <a:t>Transform</a:t>
            </a:r>
            <a:r>
              <a:rPr lang="fr-CA" sz="1200" b="1" dirty="0"/>
              <a:t> [1]</a:t>
            </a:r>
            <a:endParaRPr lang="en-CA" sz="12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E3BCC-FAD3-40D0-AC0A-A0E567337C01}"/>
              </a:ext>
            </a:extLst>
          </p:cNvPr>
          <p:cNvSpPr txBox="1"/>
          <p:nvPr/>
        </p:nvSpPr>
        <p:spPr>
          <a:xfrm>
            <a:off x="9640511" y="1216209"/>
            <a:ext cx="198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Daugman’s</a:t>
            </a:r>
            <a:r>
              <a:rPr lang="fr-CA" sz="1200" b="1" dirty="0"/>
              <a:t> </a:t>
            </a:r>
            <a:r>
              <a:rPr lang="fr-CA" sz="1200" b="1" dirty="0" err="1"/>
              <a:t>rubber</a:t>
            </a:r>
            <a:r>
              <a:rPr lang="fr-CA" sz="1200" b="1" dirty="0"/>
              <a:t> </a:t>
            </a:r>
            <a:r>
              <a:rPr lang="fr-CA" sz="1200" b="1" dirty="0" err="1"/>
              <a:t>sheet</a:t>
            </a:r>
            <a:r>
              <a:rPr lang="fr-CA" sz="1200" b="1" dirty="0"/>
              <a:t> [2]</a:t>
            </a:r>
            <a:endParaRPr lang="en-CA" sz="12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340862-8CF1-4EA4-9E5E-FD126CFCB641}"/>
              </a:ext>
            </a:extLst>
          </p:cNvPr>
          <p:cNvSpPr txBox="1"/>
          <p:nvPr/>
        </p:nvSpPr>
        <p:spPr>
          <a:xfrm>
            <a:off x="10112634" y="4951668"/>
            <a:ext cx="10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GLCM</a:t>
            </a:r>
            <a:r>
              <a:rPr lang="fr-CA" b="1" baseline="30000" dirty="0"/>
              <a:t> 1</a:t>
            </a:r>
            <a:endParaRPr lang="en-CA" b="1" dirty="0"/>
          </a:p>
        </p:txBody>
      </p:sp>
      <p:pic>
        <p:nvPicPr>
          <p:cNvPr id="32" name="Graphique 31" descr="Base de données avec un remplissage uni">
            <a:extLst>
              <a:ext uri="{FF2B5EF4-FFF2-40B4-BE49-F238E27FC236}">
                <a16:creationId xmlns:a16="http://schemas.microsoft.com/office/drawing/2014/main" id="{5D1681CB-2B4F-4255-B9AA-6467B5659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1536" y="4648272"/>
            <a:ext cx="914400" cy="914400"/>
          </a:xfrm>
          <a:prstGeom prst="rect">
            <a:avLst/>
          </a:prstGeom>
        </p:spPr>
      </p:pic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208479B8-D81B-4001-8C32-4BEF5DDD0BF4}"/>
              </a:ext>
            </a:extLst>
          </p:cNvPr>
          <p:cNvSpPr/>
          <p:nvPr/>
        </p:nvSpPr>
        <p:spPr>
          <a:xfrm rot="10800000">
            <a:off x="8980655" y="4045039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882BD0-B6F3-4DE1-85B0-79F56B355B72}"/>
              </a:ext>
            </a:extLst>
          </p:cNvPr>
          <p:cNvSpPr txBox="1"/>
          <p:nvPr/>
        </p:nvSpPr>
        <p:spPr>
          <a:xfrm>
            <a:off x="6863924" y="3843172"/>
            <a:ext cx="18667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/>
              <a:t>Réduction de Dimensionnalité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B0CB59-D9E0-4BD4-988B-ACC2945D41E3}"/>
              </a:ext>
            </a:extLst>
          </p:cNvPr>
          <p:cNvSpPr txBox="1"/>
          <p:nvPr/>
        </p:nvSpPr>
        <p:spPr>
          <a:xfrm>
            <a:off x="4135910" y="3843172"/>
            <a:ext cx="161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/>
              <a:t>Processus de Classification</a:t>
            </a:r>
          </a:p>
        </p:txBody>
      </p:sp>
      <p:pic>
        <p:nvPicPr>
          <p:cNvPr id="36" name="Graphique 35" descr="Utilisateur avec un remplissage uni">
            <a:extLst>
              <a:ext uri="{FF2B5EF4-FFF2-40B4-BE49-F238E27FC236}">
                <a16:creationId xmlns:a16="http://schemas.microsoft.com/office/drawing/2014/main" id="{068A8B14-992D-48BC-AB7E-CFF80902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96" y="3709137"/>
            <a:ext cx="914400" cy="914400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B61562AC-FCBC-4474-9667-AF82DFA9C64F}"/>
              </a:ext>
            </a:extLst>
          </p:cNvPr>
          <p:cNvSpPr/>
          <p:nvPr/>
        </p:nvSpPr>
        <p:spPr>
          <a:xfrm rot="10800000">
            <a:off x="6002241" y="4045039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8B3F63F4-1CE9-4102-B907-5541E70808E6}"/>
              </a:ext>
            </a:extLst>
          </p:cNvPr>
          <p:cNvSpPr/>
          <p:nvPr/>
        </p:nvSpPr>
        <p:spPr>
          <a:xfrm rot="10800000">
            <a:off x="1780671" y="4045039"/>
            <a:ext cx="2105251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965D30CC-854C-4620-B2FA-81C4072CFA4F}"/>
              </a:ext>
            </a:extLst>
          </p:cNvPr>
          <p:cNvSpPr/>
          <p:nvPr/>
        </p:nvSpPr>
        <p:spPr>
          <a:xfrm rot="14193494">
            <a:off x="4348118" y="4647747"/>
            <a:ext cx="431355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783679-6292-4A84-A6B3-12B64F54B4A8}"/>
              </a:ext>
            </a:extLst>
          </p:cNvPr>
          <p:cNvSpPr txBox="1"/>
          <p:nvPr/>
        </p:nvSpPr>
        <p:spPr>
          <a:xfrm>
            <a:off x="851365" y="3386289"/>
            <a:ext cx="7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Albert</a:t>
            </a:r>
            <a:endParaRPr lang="en-CA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70F24-C4F2-433A-9C10-4D120FD20881}"/>
              </a:ext>
            </a:extLst>
          </p:cNvPr>
          <p:cNvSpPr/>
          <p:nvPr/>
        </p:nvSpPr>
        <p:spPr>
          <a:xfrm>
            <a:off x="4555194" y="347643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i="1" dirty="0"/>
              <a:t>k</a:t>
            </a:r>
            <a:r>
              <a:rPr lang="fr-CA" b="1" dirty="0"/>
              <a:t>-NN</a:t>
            </a:r>
            <a:r>
              <a:rPr lang="fr-CA" b="1" baseline="30000" dirty="0"/>
              <a:t> 3</a:t>
            </a:r>
            <a:endParaRPr lang="en-CA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73A76E-4F0A-4BCD-82D2-DE979E4F5305}"/>
              </a:ext>
            </a:extLst>
          </p:cNvPr>
          <p:cNvSpPr txBox="1"/>
          <p:nvPr/>
        </p:nvSpPr>
        <p:spPr>
          <a:xfrm>
            <a:off x="7274831" y="3476430"/>
            <a:ext cx="10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PCA</a:t>
            </a:r>
            <a:r>
              <a:rPr lang="fr-CA" b="1" baseline="30000" dirty="0"/>
              <a:t> 2</a:t>
            </a:r>
            <a:endParaRPr lang="en-CA" b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640F3B0-0EA7-4CD8-B03A-855409F6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573579"/>
          </a:xfrm>
        </p:spPr>
        <p:txBody>
          <a:bodyPr>
            <a:normAutofit fontScale="90000"/>
          </a:bodyPr>
          <a:lstStyle/>
          <a:p>
            <a:pPr algn="ctr"/>
            <a:r>
              <a:rPr lang="fr-CA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Fonctionnement du système biométrique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0CEB7CF-BB40-4D74-B3EE-5FDF96B9A14B}"/>
              </a:ext>
            </a:extLst>
          </p:cNvPr>
          <p:cNvSpPr txBox="1"/>
          <p:nvPr/>
        </p:nvSpPr>
        <p:spPr>
          <a:xfrm>
            <a:off x="410665" y="230844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Identité inconnue</a:t>
            </a:r>
            <a:endParaRPr lang="en-CA" sz="1200" i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24D995-582F-4BB3-808E-FE248A7A7C9B}"/>
              </a:ext>
            </a:extLst>
          </p:cNvPr>
          <p:cNvSpPr txBox="1"/>
          <p:nvPr/>
        </p:nvSpPr>
        <p:spPr>
          <a:xfrm>
            <a:off x="410665" y="4509772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Personne identifiée</a:t>
            </a:r>
            <a:endParaRPr lang="en-CA" sz="1200" i="1" dirty="0"/>
          </a:p>
        </p:txBody>
      </p:sp>
      <p:pic>
        <p:nvPicPr>
          <p:cNvPr id="6" name="Graphique 5" descr="Ampoule">
            <a:extLst>
              <a:ext uri="{FF2B5EF4-FFF2-40B4-BE49-F238E27FC236}">
                <a16:creationId xmlns:a16="http://schemas.microsoft.com/office/drawing/2014/main" id="{57D141E5-3DD7-44BA-8F32-DC8426117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054" y="3307123"/>
            <a:ext cx="640800" cy="6408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720BB4A0-68EC-499A-9AE1-F2C991BA8D21}"/>
              </a:ext>
            </a:extLst>
          </p:cNvPr>
          <p:cNvSpPr txBox="1"/>
          <p:nvPr/>
        </p:nvSpPr>
        <p:spPr>
          <a:xfrm>
            <a:off x="2278461" y="230844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Capteur</a:t>
            </a:r>
            <a:endParaRPr lang="en-CA" sz="1200" i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2FC63A-C123-4D46-B842-42B39AE7F882}"/>
              </a:ext>
            </a:extLst>
          </p:cNvPr>
          <p:cNvSpPr txBox="1"/>
          <p:nvPr/>
        </p:nvSpPr>
        <p:spPr>
          <a:xfrm>
            <a:off x="4520780" y="2537031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Zone de l’œil</a:t>
            </a:r>
            <a:endParaRPr lang="en-CA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230987-E320-4DC0-9178-B36497AC071C}"/>
              </a:ext>
            </a:extLst>
          </p:cNvPr>
          <p:cNvSpPr/>
          <p:nvPr/>
        </p:nvSpPr>
        <p:spPr>
          <a:xfrm>
            <a:off x="6578593" y="818054"/>
            <a:ext cx="5155373" cy="201463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00F7A1C3-CBB6-4026-9BB4-8789159413F6}"/>
              </a:ext>
            </a:extLst>
          </p:cNvPr>
          <p:cNvSpPr/>
          <p:nvPr/>
        </p:nvSpPr>
        <p:spPr>
          <a:xfrm>
            <a:off x="6272745" y="1819290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077253DC-67F2-4592-BABE-BFB489DA88A5}"/>
              </a:ext>
            </a:extLst>
          </p:cNvPr>
          <p:cNvSpPr/>
          <p:nvPr/>
        </p:nvSpPr>
        <p:spPr>
          <a:xfrm rot="5400000">
            <a:off x="10329251" y="2769194"/>
            <a:ext cx="611696" cy="2425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BB3439-9219-4CC2-B6B1-63CF108D0001}"/>
              </a:ext>
            </a:extLst>
          </p:cNvPr>
          <p:cNvSpPr txBox="1"/>
          <p:nvPr/>
        </p:nvSpPr>
        <p:spPr>
          <a:xfrm>
            <a:off x="6578593" y="2827162"/>
            <a:ext cx="18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Pré-traitements</a:t>
            </a:r>
            <a:endParaRPr lang="en-CA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057C1-3638-4305-ABC0-23D44B819A6B}"/>
              </a:ext>
            </a:extLst>
          </p:cNvPr>
          <p:cNvSpPr/>
          <p:nvPr/>
        </p:nvSpPr>
        <p:spPr>
          <a:xfrm>
            <a:off x="4185909" y="5499986"/>
            <a:ext cx="2025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1600" i="1" dirty="0"/>
              <a:t>Base de données de référence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540F958-0C72-4714-8289-69BD0B937B3A}"/>
              </a:ext>
            </a:extLst>
          </p:cNvPr>
          <p:cNvSpPr txBox="1"/>
          <p:nvPr/>
        </p:nvSpPr>
        <p:spPr>
          <a:xfrm>
            <a:off x="7215589" y="5765629"/>
            <a:ext cx="431482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b="1" baseline="30000" dirty="0"/>
              <a:t>1 </a:t>
            </a:r>
            <a:r>
              <a:rPr lang="fr-CA" b="1" dirty="0"/>
              <a:t>G</a:t>
            </a:r>
            <a:r>
              <a:rPr lang="fr-CA" dirty="0"/>
              <a:t>ray-</a:t>
            </a:r>
            <a:r>
              <a:rPr lang="fr-CA" b="1" dirty="0" err="1"/>
              <a:t>L</a:t>
            </a:r>
            <a:r>
              <a:rPr lang="fr-CA" dirty="0" err="1"/>
              <a:t>evel</a:t>
            </a:r>
            <a:r>
              <a:rPr lang="fr-CA" dirty="0"/>
              <a:t> </a:t>
            </a:r>
            <a:r>
              <a:rPr lang="fr-CA" b="1" dirty="0"/>
              <a:t>C</a:t>
            </a:r>
            <a:r>
              <a:rPr lang="fr-CA" dirty="0"/>
              <a:t>o-occurrence </a:t>
            </a:r>
            <a:r>
              <a:rPr lang="fr-CA" b="1" dirty="0"/>
              <a:t>M</a:t>
            </a:r>
            <a:r>
              <a:rPr lang="fr-CA" dirty="0"/>
              <a:t>atrix</a:t>
            </a:r>
            <a:br>
              <a:rPr lang="fr-CA" dirty="0"/>
            </a:br>
            <a:r>
              <a:rPr lang="fr-CA" b="1" baseline="30000" dirty="0"/>
              <a:t>2 </a:t>
            </a:r>
            <a:r>
              <a:rPr lang="fr-CA" b="1" dirty="0"/>
              <a:t>P</a:t>
            </a:r>
            <a:r>
              <a:rPr lang="fr-CA" dirty="0"/>
              <a:t>rincipal</a:t>
            </a:r>
            <a:r>
              <a:rPr lang="fr-CA" b="1" dirty="0"/>
              <a:t> C</a:t>
            </a:r>
            <a:r>
              <a:rPr lang="fr-CA" dirty="0"/>
              <a:t>omponent</a:t>
            </a:r>
            <a:r>
              <a:rPr lang="fr-CA" b="1" dirty="0"/>
              <a:t> </a:t>
            </a:r>
            <a:r>
              <a:rPr lang="fr-CA" b="1" dirty="0" err="1"/>
              <a:t>A</a:t>
            </a:r>
            <a:r>
              <a:rPr lang="fr-CA" dirty="0" err="1"/>
              <a:t>nalysis</a:t>
            </a:r>
            <a:endParaRPr lang="fr-CA" dirty="0"/>
          </a:p>
          <a:p>
            <a:r>
              <a:rPr lang="fr-CA" b="1" baseline="30000" dirty="0"/>
              <a:t>3 </a:t>
            </a:r>
            <a:r>
              <a:rPr lang="fr-CA" i="1" dirty="0"/>
              <a:t>k-</a:t>
            </a:r>
            <a:r>
              <a:rPr lang="fr-CA" b="1" dirty="0" err="1"/>
              <a:t>N</a:t>
            </a:r>
            <a:r>
              <a:rPr lang="fr-CA" dirty="0" err="1"/>
              <a:t>earest</a:t>
            </a:r>
            <a:r>
              <a:rPr lang="fr-CA" dirty="0"/>
              <a:t> </a:t>
            </a:r>
            <a:r>
              <a:rPr lang="fr-CA" b="1" dirty="0"/>
              <a:t>N</a:t>
            </a:r>
            <a:r>
              <a:rPr lang="fr-CA" dirty="0"/>
              <a:t>eighbors</a:t>
            </a:r>
            <a:endParaRPr lang="en-CA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F2336-4E67-4B17-B47B-0B10070BEFDB}"/>
              </a:ext>
            </a:extLst>
          </p:cNvPr>
          <p:cNvSpPr/>
          <p:nvPr/>
        </p:nvSpPr>
        <p:spPr>
          <a:xfrm>
            <a:off x="122133" y="6208902"/>
            <a:ext cx="709345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 err="1"/>
              <a:t>Haralick</a:t>
            </a:r>
            <a:r>
              <a:rPr lang="en-US" sz="1050" dirty="0"/>
              <a:t>, R. M., Shanmugam, K., &amp; </a:t>
            </a:r>
            <a:r>
              <a:rPr lang="en-US" sz="1050" dirty="0" err="1"/>
              <a:t>Dinstein</a:t>
            </a:r>
            <a:r>
              <a:rPr lang="en-US" sz="1050" dirty="0"/>
              <a:t>, I. H. (1973). Textural features for image classification. </a:t>
            </a:r>
            <a:r>
              <a:rPr lang="en-US" sz="1050" i="1" dirty="0"/>
              <a:t>IEEE Transactions on systems, man, and cybernetics</a:t>
            </a:r>
            <a:r>
              <a:rPr lang="en-US" sz="1050" dirty="0"/>
              <a:t>, (6), 610-621.</a:t>
            </a:r>
            <a:br>
              <a:rPr lang="en-US" sz="1050" dirty="0"/>
            </a:br>
            <a:r>
              <a:rPr lang="en-US" sz="1050" dirty="0"/>
              <a:t>[2] </a:t>
            </a:r>
            <a:r>
              <a:rPr lang="en-US" sz="1050" dirty="0" err="1"/>
              <a:t>Daugman</a:t>
            </a:r>
            <a:r>
              <a:rPr lang="en-US" sz="1050" dirty="0"/>
              <a:t>, J. (2009). How iris recognition works. In </a:t>
            </a:r>
            <a:r>
              <a:rPr lang="en-US" sz="1050" i="1" dirty="0"/>
              <a:t>The essential guide to image processing</a:t>
            </a:r>
            <a:r>
              <a:rPr lang="en-US" sz="1050" dirty="0"/>
              <a:t> (pp. 715-739). Academic Press.</a:t>
            </a:r>
          </a:p>
        </p:txBody>
      </p:sp>
    </p:spTree>
    <p:extLst>
      <p:ext uri="{BB962C8B-B14F-4D97-AF65-F5344CB8AC3E}">
        <p14:creationId xmlns:p14="http://schemas.microsoft.com/office/powerpoint/2010/main" val="32863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4" grpId="0" animBg="1"/>
      <p:bldP spid="26" grpId="0"/>
      <p:bldP spid="27" grpId="0"/>
      <p:bldP spid="30" grpId="0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/>
      <p:bldP spid="2" grpId="0"/>
      <p:bldP spid="28" grpId="0"/>
      <p:bldP spid="31" grpId="0"/>
      <p:bldP spid="41" grpId="0"/>
      <p:bldP spid="42" grpId="0"/>
      <p:bldP spid="9" grpId="0" animBg="1"/>
      <p:bldP spid="44" grpId="0" animBg="1"/>
      <p:bldP spid="45" grpId="0" animBg="1"/>
      <p:bldP spid="46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129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Fonctionnement du système biométrique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Beaulieu François</dc:creator>
  <cp:lastModifiedBy>Yaddaden Yacine</cp:lastModifiedBy>
  <cp:revision>14</cp:revision>
  <dcterms:created xsi:type="dcterms:W3CDTF">2022-04-22T20:31:34Z</dcterms:created>
  <dcterms:modified xsi:type="dcterms:W3CDTF">2022-04-22T22:19:52Z</dcterms:modified>
</cp:coreProperties>
</file>