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0" r:id="rId3"/>
    <p:sldId id="261" r:id="rId4"/>
    <p:sldId id="262" r:id="rId5"/>
    <p:sldId id="291" r:id="rId6"/>
    <p:sldId id="273" r:id="rId7"/>
    <p:sldId id="287" r:id="rId8"/>
    <p:sldId id="263" r:id="rId9"/>
    <p:sldId id="284" r:id="rId10"/>
    <p:sldId id="300" r:id="rId11"/>
    <p:sldId id="299" r:id="rId12"/>
    <p:sldId id="292" r:id="rId13"/>
    <p:sldId id="293" r:id="rId14"/>
    <p:sldId id="274" r:id="rId15"/>
    <p:sldId id="268" r:id="rId16"/>
    <p:sldId id="298" r:id="rId17"/>
    <p:sldId id="301" r:id="rId18"/>
    <p:sldId id="283" r:id="rId19"/>
    <p:sldId id="288" r:id="rId20"/>
    <p:sldId id="289" r:id="rId21"/>
    <p:sldId id="294" r:id="rId22"/>
    <p:sldId id="295" r:id="rId23"/>
    <p:sldId id="296" r:id="rId24"/>
    <p:sldId id="265" r:id="rId25"/>
    <p:sldId id="286" r:id="rId26"/>
    <p:sldId id="276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HYA YANAL" initials="YY" lastIdx="1" clrIdx="0">
    <p:extLst>
      <p:ext uri="{19B8F6BF-5375-455C-9EA6-DF929625EA0E}">
        <p15:presenceInfo xmlns:p15="http://schemas.microsoft.com/office/powerpoint/2012/main" userId="S::yyahya@edu.hse.ru::8f7a4bc8-45e3-43c8-adf3-2e1b4f7173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8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8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 представляют собой запрос пользователя или приложения на получение некоторых данных из базы данных или изменение некоторых данных в базе данных. Запросы не передаются напрямую в базу данных. СУБД выступает в качестве промежуточного агента, который передает запросы к базе данных через операционную систему.</a:t>
            </a:r>
            <a:endParaRPr lang="en-US" dirty="0"/>
          </a:p>
          <a:p>
            <a:endParaRPr lang="en-US" dirty="0"/>
          </a:p>
          <a:p>
            <a:r>
              <a:rPr lang="en-US" dirty="0"/>
              <a:t>SQL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other DBMS examples include: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FoxPro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2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Запросы представляют собой запрос пользователя или приложения на получение некоторых данных из базы данных или изменение некоторых данных в базе данных. Запросы не передаются напрямую в базу данных. СУБД выступает в качестве промежуточного агента, который передает запросы к базе данных через операционную систему.</a:t>
            </a:r>
            <a:endParaRPr lang="en-US" dirty="0"/>
          </a:p>
          <a:p>
            <a:endParaRPr lang="en-US" dirty="0"/>
          </a:p>
          <a:p>
            <a:r>
              <a:rPr lang="en-US" dirty="0"/>
              <a:t>SQL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other DBMS examples include: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FoxPro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6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40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запусть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9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9D9B1-B6B0-4324-91A6-EA2D4E340434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8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B3C1-8DEB-4F78-85B6-939055E39EDB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BE88E-3ED5-4852-8D89-B5037924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3DD563-E40F-4587-96CC-6FC37E1B9AD4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C045-341C-4E2D-AF88-1D9C5038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23F1F2-488E-48F5-B284-CB2ADAE765FC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8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932485-165D-4AD8-8DD3-ABDE4DD29132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318A3-27E7-4D27-924C-4173717F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C1CB64-5CF5-4F51-85BC-788A4A7F3B6F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1699C-A097-4533-BEFF-B1452833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4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9C625-3F9E-4DFB-A5E1-1CBDC5003C45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8C458-4B9D-4501-AB19-9D129E28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AF6697-FEC6-4C36-B0D2-2C440F34F0B7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1CD07-29D6-4A4D-ADEA-1E0E2DFE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8EB36-176D-458F-A1D1-51CF3378A8BB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36B3D-EFD3-47A2-82AF-07B5235D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50F3EA-07D7-4291-97BD-1D78061A2850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45757-2996-489D-9DE7-5C2053F78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6912E4-C26E-43EE-9313-25FCA704325B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0040B-1B69-4DF3-82DE-71CA80F2D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hFigb3GkzI?feature=oembed" TargetMode="Externa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?view=sql-server-ver1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-sharpcorner.com/article/sending-email-using-c-sharp/" TargetMode="External"/><Relationship Id="rId4" Type="http://schemas.openxmlformats.org/officeDocument/2006/relationships/hyperlink" Target="https://www.c-sharpcorner.com/UploadFile/manas1/json-serialization-and-deserialization-using-json-net-librar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p/car-service-history/9nblggh0jxb0?activetab=pivot:reviewsta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p/my-car/9wzdncrfhzwf?activetab=pivot:reviewsta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037522" y="1976064"/>
            <a:ext cx="7772400" cy="2206625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02060"/>
                </a:solidFill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2060"/>
                </a:solidFill>
                <a:cs typeface="+mj-lt"/>
              </a:rPr>
            </a:br>
            <a:r>
              <a:rPr lang="ru-RU" sz="2400" dirty="0">
                <a:solidFill>
                  <a:srgbClr val="002060"/>
                </a:solidFill>
                <a:cs typeface="+mj-lt"/>
              </a:rPr>
              <a:t>Образовательная программа </a:t>
            </a:r>
            <a:br>
              <a:rPr lang="ru-RU" sz="2400" dirty="0">
                <a:solidFill>
                  <a:srgbClr val="002060"/>
                </a:solidFill>
                <a:cs typeface="+mj-lt"/>
              </a:rPr>
            </a:br>
            <a:r>
              <a:rPr lang="ru-RU" sz="2400" dirty="0">
                <a:solidFill>
                  <a:srgbClr val="002060"/>
                </a:solidFill>
                <a:cs typeface="+mj-lt"/>
              </a:rPr>
              <a:t>09.03.04 Программная инженерия</a:t>
            </a:r>
            <a:br>
              <a:rPr lang="ru-RU" sz="2400" dirty="0">
                <a:solidFill>
                  <a:srgbClr val="002060"/>
                </a:solidFill>
                <a:cs typeface="+mj-lt"/>
              </a:rPr>
            </a:br>
            <a:r>
              <a:rPr lang="ru-RU" sz="2400" dirty="0">
                <a:solidFill>
                  <a:srgbClr val="002060"/>
                </a:solidFill>
                <a:cs typeface="+mj-lt"/>
              </a:rPr>
              <a:t>Курсовая работа</a:t>
            </a:r>
            <a:br>
              <a:rPr lang="ru-RU" sz="2400" dirty="0">
                <a:solidFill>
                  <a:srgbClr val="002060"/>
                </a:solidFill>
                <a:cs typeface="+mj-lt"/>
              </a:rPr>
            </a:br>
            <a:r>
              <a:rPr lang="ru-RU" sz="2400" b="1" dirty="0">
                <a:solidFill>
                  <a:srgbClr val="002060"/>
                </a:solidFill>
              </a:rPr>
              <a:t>Десктопное приложение для анализа и прогнозирования потребности СТО в запасных</a:t>
            </a:r>
            <a:br>
              <a:rPr lang="ru-RU" sz="2400" b="1" dirty="0">
                <a:solidFill>
                  <a:srgbClr val="002060"/>
                </a:solidFill>
              </a:rPr>
            </a:br>
            <a:r>
              <a:rPr lang="ru-RU" sz="2400" b="1" dirty="0">
                <a:solidFill>
                  <a:srgbClr val="002060"/>
                </a:solidFill>
              </a:rPr>
              <a:t>деталях автомобилей</a:t>
            </a:r>
            <a:endParaRPr lang="en-US" sz="2400" b="1" dirty="0">
              <a:solidFill>
                <a:srgbClr val="002060"/>
              </a:solidFill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5640164" y="4337050"/>
            <a:ext cx="6400800" cy="1821703"/>
          </a:xfrm>
        </p:spPr>
        <p:txBody>
          <a:bodyPr>
            <a:normAutofit fontScale="92500" lnSpcReduction="20000"/>
          </a:bodyPr>
          <a:lstStyle/>
          <a:p>
            <a:pPr algn="r" eaLnBrk="1" hangingPunct="1"/>
            <a:r>
              <a:rPr lang="ru-RU" sz="1800" dirty="0">
                <a:solidFill>
                  <a:srgbClr val="002060"/>
                </a:solidFill>
                <a:latin typeface="+mj-lt"/>
                <a:cs typeface="+mj-lt"/>
              </a:rPr>
              <a:t>Выполнил студент группы БПИ</a:t>
            </a:r>
            <a:r>
              <a:rPr lang="en-US" sz="1800" dirty="0">
                <a:solidFill>
                  <a:srgbClr val="002060"/>
                </a:solidFill>
                <a:latin typeface="+mj-lt"/>
                <a:cs typeface="+mj-lt"/>
              </a:rPr>
              <a:t>-197 </a:t>
            </a:r>
          </a:p>
          <a:p>
            <a:pPr algn="r" eaLnBrk="1" hangingPunct="1"/>
            <a:r>
              <a:rPr kumimoji="1" lang="ru-RU" sz="1800" b="1" dirty="0">
                <a:solidFill>
                  <a:srgbClr val="002060"/>
                </a:solidFill>
                <a:latin typeface="+mj-lt"/>
                <a:cs typeface="+mj-lt"/>
              </a:rPr>
              <a:t>Яхя Янал</a:t>
            </a: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+mj-lt"/>
                <a:cs typeface="+mj-lt"/>
              </a:rPr>
              <a:t>Научный руководитель: </a:t>
            </a:r>
          </a:p>
          <a:p>
            <a:pPr algn="r" eaLnBrk="1" hangingPunct="1"/>
            <a:r>
              <a:rPr lang="ru-RU" sz="1800" i="1" dirty="0">
                <a:solidFill>
                  <a:srgbClr val="002060"/>
                </a:solidFill>
                <a:latin typeface="+mj-lt"/>
              </a:rPr>
              <a:t>профессор департамента программной инженерии</a:t>
            </a:r>
            <a:endParaRPr kumimoji="1" lang="ru-RU" sz="1800" i="1" dirty="0">
              <a:solidFill>
                <a:srgbClr val="002060"/>
              </a:solidFill>
              <a:latin typeface="+mj-lt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+mj-lt"/>
                <a:cs typeface="+mj-lt"/>
              </a:rPr>
              <a:t>Факультета компьютерных наук, к.т.н </a:t>
            </a:r>
          </a:p>
          <a:p>
            <a:pPr algn="r" eaLnBrk="1" hangingPunct="1"/>
            <a:r>
              <a:rPr lang="ru-RU" sz="1800" b="1" dirty="0">
                <a:solidFill>
                  <a:srgbClr val="002060"/>
                </a:solidFill>
                <a:latin typeface="+mj-lt"/>
              </a:rPr>
              <a:t>Шилов Валерий Владимирович</a:t>
            </a:r>
          </a:p>
          <a:p>
            <a:pPr algn="r" eaLnBrk="1" hangingPunct="1"/>
            <a:endParaRPr kumimoji="1" lang="ru-RU" sz="1200" dirty="0">
              <a:solidFill>
                <a:srgbClr val="FF0000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877261" y="6459537"/>
            <a:ext cx="31473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2895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2020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29376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848343" y="365477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9094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4069948-4BFC-4202-9071-A89CD637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914" y="2078094"/>
            <a:ext cx="1813910" cy="175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EE6B2B-7174-4DC5-A652-2566DF1F9679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61EDB-5954-4646-83CA-B1BDBAC83429}"/>
              </a:ext>
            </a:extLst>
          </p:cNvPr>
          <p:cNvSpPr/>
          <p:nvPr/>
        </p:nvSpPr>
        <p:spPr>
          <a:xfrm>
            <a:off x="634655" y="1561308"/>
            <a:ext cx="53065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причины выбора</a:t>
            </a:r>
            <a:r>
              <a:rPr lang="en-US" sz="2000" b="1" dirty="0">
                <a:solidFill>
                  <a:srgbClr val="002060"/>
                </a:solidFill>
              </a:rPr>
              <a:t> SQL: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Большой объем данных</a:t>
            </a:r>
            <a:endParaRPr lang="ar-SY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Скорость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ru-RU" sz="2000" dirty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Безопасность 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Согласованность</a:t>
            </a:r>
            <a:r>
              <a:rPr lang="ar-SY" sz="2000" dirty="0">
                <a:solidFill>
                  <a:srgbClr val="002060"/>
                </a:solidFill>
              </a:rPr>
              <a:t>	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Резервное копирование и восстановление</a:t>
            </a:r>
          </a:p>
          <a:p>
            <a:pPr marL="457200" indent="-457200">
              <a:buFont typeface="+mj-lt"/>
              <a:buAutoNum type="arabicParenR"/>
            </a:pPr>
            <a:endParaRPr lang="ru-RU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45585" y="357933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ДИАГРАММА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БАЗЫ ДАННЫХ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50612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A3167-1E57-4358-8D36-811CBBA45633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97F854-F549-4CA8-8F48-E7318562F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8" y="1371231"/>
            <a:ext cx="9952383" cy="50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9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29376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848343" y="365477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9094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E6B2B-7174-4DC5-A652-2566DF1F9679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A25BA-FE5D-4B1D-A9C6-13BDF69113A7}"/>
              </a:ext>
            </a:extLst>
          </p:cNvPr>
          <p:cNvSpPr txBox="1"/>
          <p:nvPr/>
        </p:nvSpPr>
        <p:spPr>
          <a:xfrm>
            <a:off x="685349" y="1381191"/>
            <a:ext cx="113796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System.Web.Script.Serialization;</a:t>
            </a:r>
            <a:endParaRPr lang="ru-RU" dirty="0"/>
          </a:p>
          <a:p>
            <a:r>
              <a:rPr lang="ru-RU" sz="2000" b="1" dirty="0">
                <a:solidFill>
                  <a:srgbClr val="002060"/>
                </a:solidFill>
              </a:rPr>
              <a:t>       Использованы классы: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JavaScriptSerializer</a:t>
            </a:r>
            <a:endParaRPr lang="ru-RU" b="1" dirty="0">
              <a:solidFill>
                <a:srgbClr val="002060"/>
              </a:solidFill>
            </a:endParaRPr>
          </a:p>
          <a:p>
            <a:pPr lvl="2"/>
            <a:r>
              <a:rPr lang="ru-RU" b="1" dirty="0">
                <a:solidFill>
                  <a:srgbClr val="002060"/>
                </a:solidFill>
              </a:rPr>
              <a:t>	</a:t>
            </a:r>
            <a:r>
              <a:rPr lang="ru-RU" dirty="0">
                <a:solidFill>
                  <a:srgbClr val="002060"/>
                </a:solidFill>
              </a:rPr>
              <a:t>Использованы  Методы: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Serialize</a:t>
            </a:r>
            <a:r>
              <a:rPr lang="ru-RU" dirty="0">
                <a:solidFill>
                  <a:srgbClr val="002060"/>
                </a:solidFill>
              </a:rPr>
              <a:t> – Был использован для сериализации массива деталей, чтобы сохранить счет каждого процесса.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Deserialize</a:t>
            </a:r>
            <a:r>
              <a:rPr lang="ru-RU" dirty="0">
                <a:solidFill>
                  <a:srgbClr val="002060"/>
                </a:solidFill>
              </a:rPr>
              <a:t> – Был использован для десериализации возвращенной строки из сериализации массива деталей, чтобы получить счет каждого процесса.</a:t>
            </a:r>
            <a:endParaRPr lang="ru-RU" b="1" dirty="0">
              <a:solidFill>
                <a:srgbClr val="002060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ru-RU" dirty="0">
              <a:solidFill>
                <a:srgbClr val="002060"/>
              </a:solidFill>
            </a:endParaRPr>
          </a:p>
          <a:p>
            <a:pPr lvl="2"/>
            <a:endParaRPr lang="ru-RU" sz="2000" b="1" dirty="0">
              <a:solidFill>
                <a:srgbClr val="002060"/>
              </a:solidFill>
            </a:endParaRPr>
          </a:p>
          <a:p>
            <a:endParaRPr lang="ru-RU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3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29376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848343" y="365477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9094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E6B2B-7174-4DC5-A652-2566DF1F9679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A25BA-FE5D-4B1D-A9C6-13BDF69113A7}"/>
              </a:ext>
            </a:extLst>
          </p:cNvPr>
          <p:cNvSpPr txBox="1"/>
          <p:nvPr/>
        </p:nvSpPr>
        <p:spPr>
          <a:xfrm>
            <a:off x="685349" y="1381191"/>
            <a:ext cx="1137965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2)  </a:t>
            </a:r>
            <a:r>
              <a:rPr lang="en-US" sz="2000" b="1" dirty="0">
                <a:solidFill>
                  <a:srgbClr val="002060"/>
                </a:solidFill>
              </a:rPr>
              <a:t>System.Net.Mail;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ru-RU" sz="2000" b="1" dirty="0">
                <a:solidFill>
                  <a:srgbClr val="002060"/>
                </a:solidFill>
              </a:rPr>
              <a:t> Использованы классы: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SmtpClient</a:t>
            </a:r>
            <a:endParaRPr lang="ru-RU" b="1" dirty="0">
              <a:solidFill>
                <a:srgbClr val="002060"/>
              </a:solidFill>
            </a:endParaRPr>
          </a:p>
          <a:p>
            <a:pPr lvl="2"/>
            <a:r>
              <a:rPr lang="ru-RU" b="1" dirty="0">
                <a:solidFill>
                  <a:srgbClr val="002060"/>
                </a:solidFill>
              </a:rPr>
              <a:t>	 </a:t>
            </a:r>
            <a:r>
              <a:rPr lang="ru-RU" dirty="0">
                <a:solidFill>
                  <a:srgbClr val="002060"/>
                </a:solidFill>
              </a:rPr>
              <a:t>Использованы Методы: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SendAsync</a:t>
            </a:r>
            <a:r>
              <a:rPr lang="ru-RU" dirty="0">
                <a:solidFill>
                  <a:srgbClr val="002060"/>
                </a:solidFill>
              </a:rPr>
              <a:t> – Был использован для отправление указанного сообщения электронной почты на SMTP-сервер для доставки</a:t>
            </a:r>
          </a:p>
          <a:p>
            <a:pPr marL="1257300" lvl="2" indent="-342900">
              <a:buFont typeface="+mj-lt"/>
              <a:buAutoNum type="arabicParenR" startAt="2"/>
            </a:pP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MailMessage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– Было использовано только несколько свойств.</a:t>
            </a:r>
          </a:p>
          <a:p>
            <a:pPr marL="1257300" lvl="2" indent="-342900">
              <a:buFont typeface="+mj-lt"/>
              <a:buAutoNum type="arabicParenR" startAt="2"/>
            </a:pP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MailAddressCollection</a:t>
            </a:r>
            <a:r>
              <a:rPr lang="ru-RU" b="1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ru-RU" b="1" dirty="0">
                <a:solidFill>
                  <a:srgbClr val="002060"/>
                </a:solidFill>
              </a:rPr>
              <a:t>	</a:t>
            </a:r>
            <a:r>
              <a:rPr lang="ru-RU" dirty="0">
                <a:solidFill>
                  <a:srgbClr val="002060"/>
                </a:solidFill>
              </a:rPr>
              <a:t>Использованы Методы: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Add –</a:t>
            </a:r>
            <a:r>
              <a:rPr lang="ru-RU" dirty="0">
                <a:solidFill>
                  <a:srgbClr val="002060"/>
                </a:solidFill>
              </a:rPr>
              <a:t> Был использован для определение компанией почты, получающей заказ.</a:t>
            </a:r>
          </a:p>
          <a:p>
            <a:pPr marL="1257300" lvl="2" indent="-342900">
              <a:buFont typeface="+mj-lt"/>
              <a:buAutoNum type="arabicParenR" startAt="4"/>
            </a:pPr>
            <a:r>
              <a:rPr lang="en-US" b="1" dirty="0">
                <a:solidFill>
                  <a:srgbClr val="002060"/>
                </a:solidFill>
              </a:rPr>
              <a:t>MailAddress</a:t>
            </a:r>
            <a:r>
              <a:rPr lang="ru-RU" b="1" dirty="0">
                <a:solidFill>
                  <a:srgbClr val="002060"/>
                </a:solidFill>
              </a:rPr>
              <a:t> – </a:t>
            </a:r>
            <a:r>
              <a:rPr lang="ru-RU" dirty="0">
                <a:solidFill>
                  <a:srgbClr val="002060"/>
                </a:solidFill>
              </a:rPr>
              <a:t>Был использован для представления адреса отправителя или получателя электронной почты.</a:t>
            </a:r>
          </a:p>
          <a:p>
            <a:pPr lvl="2"/>
            <a:endParaRPr lang="ru-RU" b="1" dirty="0">
              <a:solidFill>
                <a:srgbClr val="002060"/>
              </a:solidFill>
            </a:endParaRPr>
          </a:p>
          <a:p>
            <a:pPr marL="1257300" lvl="2" indent="-342900">
              <a:buFont typeface="+mj-lt"/>
              <a:buAutoNum type="arabicParenR" startAt="2"/>
            </a:pPr>
            <a:endParaRPr lang="ru-RU" dirty="0">
              <a:solidFill>
                <a:srgbClr val="002060"/>
              </a:solidFill>
            </a:endParaRPr>
          </a:p>
          <a:p>
            <a:pPr marL="1257300" lvl="2" indent="-342900">
              <a:buFont typeface="+mj-lt"/>
              <a:buAutoNum type="arabicParenR" startAt="2"/>
            </a:pPr>
            <a:endParaRPr lang="ru-RU" dirty="0">
              <a:solidFill>
                <a:srgbClr val="002060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ru-RU" dirty="0">
              <a:solidFill>
                <a:srgbClr val="002060"/>
              </a:solidFill>
            </a:endParaRPr>
          </a:p>
          <a:p>
            <a:pPr lvl="2"/>
            <a:endParaRPr lang="ru-RU" sz="2000" b="1" dirty="0">
              <a:solidFill>
                <a:srgbClr val="002060"/>
              </a:solidFill>
            </a:endParaRPr>
          </a:p>
          <a:p>
            <a:endParaRPr lang="ru-RU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7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29375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756285" y="360087"/>
            <a:ext cx="794310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ПРОЦЕСС ХРАНЕНИЕ СЧЕТА В БАЗЕ ДАННЫХ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77690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5A439-306E-4A2F-BC9D-8558D94C71D6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13960-1F08-4EB1-82B4-CCC6951F2686}"/>
              </a:ext>
            </a:extLst>
          </p:cNvPr>
          <p:cNvSpPr txBox="1"/>
          <p:nvPr/>
        </p:nvSpPr>
        <p:spPr>
          <a:xfrm>
            <a:off x="138181" y="1382120"/>
            <a:ext cx="96862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Реализовать класс </a:t>
            </a:r>
            <a:r>
              <a:rPr lang="en-US" dirty="0">
                <a:solidFill>
                  <a:srgbClr val="002060"/>
                </a:solidFill>
              </a:rPr>
              <a:t>Tool</a:t>
            </a:r>
            <a:r>
              <a:rPr lang="ru-RU" dirty="0">
                <a:solidFill>
                  <a:srgbClr val="002060"/>
                </a:solidFill>
              </a:rPr>
              <a:t>, который содержит необходимое свойство для каждой детали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Создать массив</a:t>
            </a:r>
            <a:r>
              <a:rPr lang="en-US" dirty="0">
                <a:solidFill>
                  <a:srgbClr val="002060"/>
                </a:solidFill>
              </a:rPr>
              <a:t>(Tool[])</a:t>
            </a:r>
            <a:r>
              <a:rPr lang="ru-RU" dirty="0">
                <a:solidFill>
                  <a:srgbClr val="002060"/>
                </a:solidFill>
              </a:rPr>
              <a:t> из использованных деталей для каждой учётной записи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Сериализовать массив, используя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JSON сериализацию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Зашифровать полученную строку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Сохранить данные счёта в базе данных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1779589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779589" y="368066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РЕАЛИЗАЦИИ ЗАКАЗА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501434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C3F4E19-585B-4E43-BBDE-62EF43E3E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82" y="2868452"/>
            <a:ext cx="2614110" cy="172518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ED6521-E7DE-4C99-A77D-6AFD43450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909" y="2868452"/>
            <a:ext cx="2614110" cy="172518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6E5DBE-327C-4976-BE5D-37AA5076F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512" y="2962776"/>
            <a:ext cx="2884202" cy="17251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76D9E1A-7E3F-45F9-9AC6-BA0CDF3F7FEC}"/>
              </a:ext>
            </a:extLst>
          </p:cNvPr>
          <p:cNvSpPr/>
          <p:nvPr/>
        </p:nvSpPr>
        <p:spPr>
          <a:xfrm>
            <a:off x="3203046" y="35830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E26CA4D-3170-4C89-8EF5-D264213F90F4}"/>
              </a:ext>
            </a:extLst>
          </p:cNvPr>
          <p:cNvSpPr/>
          <p:nvPr/>
        </p:nvSpPr>
        <p:spPr>
          <a:xfrm>
            <a:off x="7597561" y="35830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B751814-B144-4D96-A3B7-E8F869FEC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7106"/>
              </p:ext>
            </p:extLst>
          </p:nvPr>
        </p:nvGraphicFramePr>
        <p:xfrm>
          <a:off x="154481" y="2153008"/>
          <a:ext cx="2828205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828205">
                  <a:extLst>
                    <a:ext uri="{9D8B030D-6E8A-4147-A177-3AD203B41FA5}">
                      <a16:colId xmlns:a16="http://schemas.microsoft.com/office/drawing/2014/main" val="3904200264"/>
                    </a:ext>
                  </a:extLst>
                </a:gridCol>
              </a:tblGrid>
              <a:tr h="183257">
                <a:tc>
                  <a:txBody>
                    <a:bodyPr/>
                    <a:lstStyle/>
                    <a:p>
                      <a:r>
                        <a:rPr lang="ru-RU" dirty="0"/>
                        <a:t>Выбор деталей для заказа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363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5FF91F-5171-44F7-85CA-8E598F0D0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18399"/>
              </p:ext>
            </p:extLst>
          </p:nvPr>
        </p:nvGraphicFramePr>
        <p:xfrm>
          <a:off x="4508544" y="2074745"/>
          <a:ext cx="2981653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981653">
                  <a:extLst>
                    <a:ext uri="{9D8B030D-6E8A-4147-A177-3AD203B41FA5}">
                      <a16:colId xmlns:a16="http://schemas.microsoft.com/office/drawing/2014/main" val="3904200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Оформление письма заказа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36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FBB9F14-5A3C-4AB4-B6D9-EA175E586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0110"/>
              </p:ext>
            </p:extLst>
          </p:nvPr>
        </p:nvGraphicFramePr>
        <p:xfrm>
          <a:off x="8846062" y="2074745"/>
          <a:ext cx="2981652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981652">
                  <a:extLst>
                    <a:ext uri="{9D8B030D-6E8A-4147-A177-3AD203B41FA5}">
                      <a16:colId xmlns:a16="http://schemas.microsoft.com/office/drawing/2014/main" val="3904200264"/>
                    </a:ext>
                  </a:extLst>
                </a:gridCol>
              </a:tblGrid>
              <a:tr h="183257">
                <a:tc>
                  <a:txBody>
                    <a:bodyPr/>
                    <a:lstStyle/>
                    <a:p>
                      <a:r>
                        <a:rPr lang="ru-RU" dirty="0"/>
                        <a:t>Получение заказа компании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3635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4E703DB8-4114-41A0-8AA1-BEA502D80EC4}"/>
              </a:ext>
            </a:extLst>
          </p:cNvPr>
          <p:cNvSpPr/>
          <p:nvPr/>
        </p:nvSpPr>
        <p:spPr>
          <a:xfrm>
            <a:off x="1333743" y="2571969"/>
            <a:ext cx="255588" cy="24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2B273D1-931B-4E6F-9605-C711AE2247B0}"/>
              </a:ext>
            </a:extLst>
          </p:cNvPr>
          <p:cNvSpPr/>
          <p:nvPr/>
        </p:nvSpPr>
        <p:spPr>
          <a:xfrm>
            <a:off x="5899893" y="2604359"/>
            <a:ext cx="255588" cy="24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FF6C463-E630-4D97-BDE9-F5F31233392E}"/>
              </a:ext>
            </a:extLst>
          </p:cNvPr>
          <p:cNvSpPr/>
          <p:nvPr/>
        </p:nvSpPr>
        <p:spPr>
          <a:xfrm>
            <a:off x="10257819" y="2571968"/>
            <a:ext cx="255588" cy="24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EA74AF-38A2-40EE-B4B5-586D66342EA1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1779589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779589" y="368066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РЕАЛИЗАЦИИ ЗАКАЗА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501434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EA74AF-38A2-40EE-B4B5-586D66342EA1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89E8C-8036-4EA3-A565-456B68343780}"/>
              </a:ext>
            </a:extLst>
          </p:cNvPr>
          <p:cNvSpPr/>
          <p:nvPr/>
        </p:nvSpPr>
        <p:spPr>
          <a:xfrm>
            <a:off x="437322" y="1577556"/>
            <a:ext cx="9011478" cy="453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b="1" dirty="0">
                <a:solidFill>
                  <a:srgbClr val="002060"/>
                </a:solidFill>
              </a:rPr>
              <a:t>Выбор деталей для заказа</a:t>
            </a:r>
            <a:endParaRPr lang="en-US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 запуске этой формы вначале,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помощью класса SqlDataAdapter  можно обращаться к информации деталей в базе данных, и с помощью классов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DataTable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GridView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отображаться деталей в таблица на форме, и так же с помощью хорошего поиска(который, работает так чтобы при каждого изменение в тексте поиска  обращается к базе данных и через запроса найдётся все похоже информация и отображается в таблице), пользователь удобно может выбрать нужные детали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2"/>
            </a:pPr>
            <a:r>
              <a:rPr lang="ru-RU" b="1" dirty="0">
                <a:solidFill>
                  <a:srgbClr val="002060"/>
                </a:solidFill>
              </a:rPr>
              <a:t>Оформление письма заказа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После выбора нужные деталей будет переход к оформлении письмо заказа, там берётся вводные информация(выбрана компания, тема письма, текст письма, И информация почтовый аккаунт отправляющий заказа), и есть класс который получит все эти данные в дополнение к выбранным деталей и с помощью пространство имен System.Net.Mail и спинальный метод отправляется заказа  на электронную почту компании в указном раньше виде.</a:t>
            </a:r>
          </a:p>
        </p:txBody>
      </p:sp>
    </p:spTree>
    <p:extLst>
      <p:ext uri="{BB962C8B-B14F-4D97-AF65-F5344CB8AC3E}">
        <p14:creationId xmlns:p14="http://schemas.microsoft.com/office/powerpoint/2010/main" val="276659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1779589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779588" y="368066"/>
            <a:ext cx="1027988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РЕАЛИЗАЦИИ ПРЕДУПРЕЖДЕНИЕ О НЕХВАТКЕ ДЕТАЛЕЙ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501434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EA74AF-38A2-40EE-B4B5-586D66342EA1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89E8C-8036-4EA3-A565-456B68343780}"/>
              </a:ext>
            </a:extLst>
          </p:cNvPr>
          <p:cNvSpPr/>
          <p:nvPr/>
        </p:nvSpPr>
        <p:spPr>
          <a:xfrm>
            <a:off x="437323" y="1424457"/>
            <a:ext cx="7606748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 запуске программы, обращается к базами данных где деталей хранятся, и с помощью класса </a:t>
            </a:r>
            <a:r>
              <a:rPr lang="en-US" dirty="0">
                <a:solidFill>
                  <a:srgbClr val="002060"/>
                </a:solidFill>
              </a:rPr>
              <a:t>SqlDataAdapter</a:t>
            </a:r>
            <a:r>
              <a:rPr lang="ru-RU" dirty="0">
                <a:solidFill>
                  <a:srgbClr val="002060"/>
                </a:solidFill>
              </a:rPr>
              <a:t> и запроса будет получено те детали, у которых есть нехватка в их количестве, где пользователь может сам указать минимальное количество, и дальше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помощью классов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DataTable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GridView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отображается деталей в указном таблице.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1AAE5C-9D6B-4ABE-8BCE-74FEF368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407" y="1321743"/>
            <a:ext cx="2333951" cy="50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4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3183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58837" y="408216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ДИАГРАММА КЛАССОВ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5781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C9026-B68A-4A0E-BEA1-7BD6787AACAF}"/>
              </a:ext>
            </a:extLst>
          </p:cNvPr>
          <p:cNvSpPr txBox="1"/>
          <p:nvPr/>
        </p:nvSpPr>
        <p:spPr>
          <a:xfrm>
            <a:off x="202779" y="1491962"/>
            <a:ext cx="31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1.  </a:t>
            </a:r>
            <a:r>
              <a:rPr lang="en-US" b="1" dirty="0">
                <a:solidFill>
                  <a:srgbClr val="002060"/>
                </a:solidFill>
              </a:rPr>
              <a:t>Car_Service </a:t>
            </a:r>
            <a:r>
              <a:rPr lang="ru-RU" b="1" dirty="0">
                <a:solidFill>
                  <a:srgbClr val="002060"/>
                </a:solidFill>
              </a:rPr>
              <a:t>диаграмма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DFA9F9-BF8F-4D9A-9D16-77D05E53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17679"/>
            <a:ext cx="9144000" cy="4538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F56EE4-535A-4141-9476-C1272F1B066C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881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879324" y="359286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ДИАГРАММА КЛАССОВ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79380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C9026-B68A-4A0E-BEA1-7BD6787AACAF}"/>
              </a:ext>
            </a:extLst>
          </p:cNvPr>
          <p:cNvSpPr txBox="1"/>
          <p:nvPr/>
        </p:nvSpPr>
        <p:spPr>
          <a:xfrm>
            <a:off x="212036" y="1513001"/>
            <a:ext cx="378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2.  </a:t>
            </a:r>
            <a:r>
              <a:rPr lang="en-US" b="1" dirty="0">
                <a:solidFill>
                  <a:srgbClr val="002060"/>
                </a:solidFill>
              </a:rPr>
              <a:t>DataBasesLibrary</a:t>
            </a:r>
            <a:r>
              <a:rPr lang="ru-RU" b="1" dirty="0">
                <a:solidFill>
                  <a:srgbClr val="002060"/>
                </a:solidFill>
              </a:rPr>
              <a:t> диаграмма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96BDAA6-16A0-44D4-9998-4A544CD5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9" y="2140543"/>
            <a:ext cx="5548312" cy="32053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014A28-7540-4B4B-832D-EA9B9DA82341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  <p:extLst>
      <p:ext uri="{BB962C8B-B14F-4D97-AF65-F5344CB8AC3E}">
        <p14:creationId xmlns:p14="http://schemas.microsoft.com/office/powerpoint/2010/main" val="115221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29935" y="374582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1761788" y="6413698"/>
            <a:ext cx="367748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52619" y="1461604"/>
            <a:ext cx="11600841" cy="21268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2060"/>
                </a:solidFill>
              </a:rPr>
              <a:t>Предметная область задачи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Система управления станцией автообслуживания 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2060"/>
                </a:solidFill>
              </a:rPr>
              <a:t>Неформальная постановка задачи: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</a:rPr>
              <a:t>Получить бесплатную копию этого типа приложения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</a:rPr>
              <a:t>Предоставление услуг, необходимых для успешного управления авто обслуживание станциями</a:t>
            </a:r>
            <a:endParaRPr lang="ar-SY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A6E93-2FEA-469E-A5F8-E27975BFE4AD}"/>
              </a:ext>
            </a:extLst>
          </p:cNvPr>
          <p:cNvSpPr/>
          <p:nvPr/>
        </p:nvSpPr>
        <p:spPr>
          <a:xfrm>
            <a:off x="62464" y="6551371"/>
            <a:ext cx="10349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  <p:extLst>
      <p:ext uri="{BB962C8B-B14F-4D97-AF65-F5344CB8AC3E}">
        <p14:creationId xmlns:p14="http://schemas.microsoft.com/office/powerpoint/2010/main" val="273311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45585" y="357933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ДИАГРАММА КЛАССОВ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50612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C9026-B68A-4A0E-BEA1-7BD6787AACAF}"/>
              </a:ext>
            </a:extLst>
          </p:cNvPr>
          <p:cNvSpPr txBox="1"/>
          <p:nvPr/>
        </p:nvSpPr>
        <p:spPr>
          <a:xfrm>
            <a:off x="212036" y="1556427"/>
            <a:ext cx="378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3.  </a:t>
            </a:r>
            <a:r>
              <a:rPr lang="en-US" b="1" dirty="0">
                <a:solidFill>
                  <a:srgbClr val="002060"/>
                </a:solidFill>
              </a:rPr>
              <a:t>DataBasesLibrary</a:t>
            </a:r>
            <a:r>
              <a:rPr lang="ru-RU" b="1" dirty="0">
                <a:solidFill>
                  <a:srgbClr val="002060"/>
                </a:solidFill>
              </a:rPr>
              <a:t> диаграмма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658E6EC-2AEA-4323-89CD-6F794C9E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2042919"/>
            <a:ext cx="6807200" cy="39181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1A3167-1E57-4358-8D36-811CBBA45633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  <p:extLst>
      <p:ext uri="{BB962C8B-B14F-4D97-AF65-F5344CB8AC3E}">
        <p14:creationId xmlns:p14="http://schemas.microsoft.com/office/powerpoint/2010/main" val="136581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45585" y="357933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ДИАГРАММА КЛАССОВ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50612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21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A3167-1E57-4358-8D36-811CBBA45633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pic>
        <p:nvPicPr>
          <p:cNvPr id="4" name="Picture 3" descr="A screen shot of an open computer sitting on top of each other&#10;&#10;Description automatically generated">
            <a:extLst>
              <a:ext uri="{FF2B5EF4-FFF2-40B4-BE49-F238E27FC236}">
                <a16:creationId xmlns:a16="http://schemas.microsoft.com/office/drawing/2014/main" id="{6BE2566E-21C4-4D88-920B-5F6D0B3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6298"/>
            <a:ext cx="12192000" cy="50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3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45585" y="357933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ДИАГРАММА КЛАССОВ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50612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A3167-1E57-4358-8D36-811CBBA45633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7DF2054F-39B8-47FA-BC3E-2CC0A261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16299"/>
            <a:ext cx="12192001" cy="50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7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45585" y="357933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ДИАГРАММА КЛАССОВ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50612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23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A3167-1E57-4358-8D36-811CBBA45633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879973F-42BA-4759-84ED-04728E42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16299"/>
            <a:ext cx="12192001" cy="50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4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881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779589" y="377482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62636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24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B76B38-7527-4BFB-A0CC-445ED3A08542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pic>
        <p:nvPicPr>
          <p:cNvPr id="4" name="Online Media 3" title="Car Service management program">
            <a:hlinkClick r:id="" action="ppaction://media"/>
            <a:extLst>
              <a:ext uri="{FF2B5EF4-FFF2-40B4-BE49-F238E27FC236}">
                <a16:creationId xmlns:a16="http://schemas.microsoft.com/office/drawing/2014/main" id="{39F3A5A0-B4BB-4A86-BACD-8071A76E55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292361"/>
            <a:ext cx="12192000" cy="512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756285" y="360087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21353" y="6478587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25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F0884-EE62-4434-AB76-DE35514AF3BD}"/>
              </a:ext>
            </a:extLst>
          </p:cNvPr>
          <p:cNvSpPr/>
          <p:nvPr/>
        </p:nvSpPr>
        <p:spPr>
          <a:xfrm>
            <a:off x="350738" y="1604182"/>
            <a:ext cx="717965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Пути дальнейшего развития: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>
                <a:solidFill>
                  <a:srgbClr val="002060"/>
                </a:solidFill>
              </a:rPr>
              <a:t> Добавление простых развлекательных игр в приложение.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>
                <a:solidFill>
                  <a:srgbClr val="002060"/>
                </a:solidFill>
              </a:rPr>
              <a:t>Возможность одновременной работы нескольких пользователей.</a:t>
            </a:r>
            <a:endParaRPr lang="ar-SY" b="1" dirty="0">
              <a:solidFill>
                <a:srgbClr val="002060"/>
              </a:solidFill>
            </a:endParaRPr>
          </a:p>
          <a:p>
            <a:pPr lvl="1"/>
            <a:endParaRPr lang="ar-SY" b="1" dirty="0">
              <a:solidFill>
                <a:srgbClr val="002060"/>
              </a:solidFill>
            </a:endParaRP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FD7F82-3ABB-4DE0-B7C0-05E7239CD0E3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756285" y="400747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21353" y="6492875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26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FA93-EB06-47E7-A219-D78539445766}"/>
              </a:ext>
            </a:extLst>
          </p:cNvPr>
          <p:cNvSpPr/>
          <p:nvPr/>
        </p:nvSpPr>
        <p:spPr>
          <a:xfrm>
            <a:off x="331174" y="1785114"/>
            <a:ext cx="901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Документация </a:t>
            </a:r>
            <a:r>
              <a:rPr lang="en-US" dirty="0">
                <a:solidFill>
                  <a:srgbClr val="002060"/>
                </a:solidFill>
              </a:rPr>
              <a:t>Microsoft </a:t>
            </a:r>
            <a:r>
              <a:rPr lang="ru-RU" dirty="0">
                <a:solidFill>
                  <a:srgbClr val="002060"/>
                </a:solidFill>
              </a:rPr>
              <a:t>по </a:t>
            </a:r>
            <a:r>
              <a:rPr lang="en-US" dirty="0">
                <a:solidFill>
                  <a:srgbClr val="002060"/>
                </a:solidFill>
              </a:rPr>
              <a:t>SQL</a:t>
            </a:r>
            <a:r>
              <a:rPr lang="ru-RU" dirty="0">
                <a:solidFill>
                  <a:srgbClr val="002060"/>
                </a:solidFill>
              </a:rPr>
              <a:t>– </a:t>
            </a:r>
            <a:r>
              <a:rPr lang="ru-RU" dirty="0">
                <a:hlinkClick r:id="rId3"/>
              </a:rPr>
              <a:t>https://docs.microsoft.com/en-us/sql/?view=sql-server-ver15/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(Даты обращения: 01.03.2020-,15.05.2020; режим доступа: свободный).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Работа с </a:t>
            </a:r>
            <a:r>
              <a:rPr lang="en-US" dirty="0">
                <a:solidFill>
                  <a:srgbClr val="002060"/>
                </a:solidFill>
              </a:rPr>
              <a:t>JSONSerialization </a:t>
            </a:r>
            <a:r>
              <a:rPr lang="ru-RU" dirty="0">
                <a:solidFill>
                  <a:srgbClr val="002060"/>
                </a:solidFill>
              </a:rPr>
              <a:t>в </a:t>
            </a:r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ru-RU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hlinkClick r:id="rId4"/>
              </a:rPr>
              <a:t>https</a:t>
            </a:r>
            <a:r>
              <a:rPr lang="ru-RU" dirty="0">
                <a:hlinkClick r:id="rId4"/>
              </a:rPr>
              <a:t>://</a:t>
            </a:r>
            <a:r>
              <a:rPr lang="en-US" dirty="0">
                <a:hlinkClick r:id="rId4"/>
              </a:rPr>
              <a:t>www</a:t>
            </a:r>
            <a:r>
              <a:rPr lang="ru-RU" dirty="0">
                <a:hlinkClick r:id="rId4"/>
              </a:rPr>
              <a:t>.</a:t>
            </a:r>
            <a:r>
              <a:rPr lang="en-US" dirty="0">
                <a:hlinkClick r:id="rId4"/>
              </a:rPr>
              <a:t>c</a:t>
            </a:r>
            <a:r>
              <a:rPr lang="ru-RU" dirty="0">
                <a:hlinkClick r:id="rId4"/>
              </a:rPr>
              <a:t>-</a:t>
            </a:r>
            <a:r>
              <a:rPr lang="en-US" dirty="0" err="1">
                <a:hlinkClick r:id="rId4"/>
              </a:rPr>
              <a:t>sharpcorner</a:t>
            </a:r>
            <a:r>
              <a:rPr lang="ru-RU" dirty="0">
                <a:hlinkClick r:id="rId4"/>
              </a:rPr>
              <a:t>.</a:t>
            </a:r>
            <a:r>
              <a:rPr lang="en-US" dirty="0">
                <a:hlinkClick r:id="rId4"/>
              </a:rPr>
              <a:t>com</a:t>
            </a:r>
            <a:r>
              <a:rPr lang="ru-RU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UploadFile</a:t>
            </a:r>
            <a:r>
              <a:rPr lang="ru-RU" dirty="0">
                <a:hlinkClick r:id="rId4"/>
              </a:rPr>
              <a:t>/</a:t>
            </a:r>
            <a:r>
              <a:rPr lang="en-US" dirty="0">
                <a:hlinkClick r:id="rId4"/>
              </a:rPr>
              <a:t>manas</a:t>
            </a:r>
            <a:r>
              <a:rPr lang="ru-RU" dirty="0">
                <a:hlinkClick r:id="rId4"/>
              </a:rPr>
              <a:t>1/</a:t>
            </a:r>
            <a:r>
              <a:rPr lang="en-US" dirty="0">
                <a:hlinkClick r:id="rId4"/>
              </a:rPr>
              <a:t>json</a:t>
            </a:r>
            <a:r>
              <a:rPr lang="ru-RU" dirty="0">
                <a:hlinkClick r:id="rId4"/>
              </a:rPr>
              <a:t>-</a:t>
            </a:r>
            <a:r>
              <a:rPr lang="en-US" dirty="0">
                <a:hlinkClick r:id="rId4"/>
              </a:rPr>
              <a:t>serialization</a:t>
            </a:r>
            <a:r>
              <a:rPr lang="ru-RU" dirty="0">
                <a:hlinkClick r:id="rId4"/>
              </a:rPr>
              <a:t>-</a:t>
            </a:r>
            <a:r>
              <a:rPr lang="en-US" dirty="0">
                <a:hlinkClick r:id="rId4"/>
              </a:rPr>
              <a:t>and</a:t>
            </a:r>
            <a:r>
              <a:rPr lang="ru-RU" dirty="0">
                <a:hlinkClick r:id="rId4"/>
              </a:rPr>
              <a:t>-</a:t>
            </a:r>
            <a:r>
              <a:rPr lang="en-US" dirty="0">
                <a:hlinkClick r:id="rId4"/>
              </a:rPr>
              <a:t>deserialization</a:t>
            </a:r>
            <a:r>
              <a:rPr lang="ru-RU" dirty="0">
                <a:hlinkClick r:id="rId4"/>
              </a:rPr>
              <a:t>-</a:t>
            </a:r>
            <a:r>
              <a:rPr lang="en-US" dirty="0">
                <a:hlinkClick r:id="rId4"/>
              </a:rPr>
              <a:t>using</a:t>
            </a:r>
            <a:r>
              <a:rPr lang="ru-RU" dirty="0">
                <a:hlinkClick r:id="rId4"/>
              </a:rPr>
              <a:t>-</a:t>
            </a:r>
            <a:r>
              <a:rPr lang="en-US" dirty="0">
                <a:hlinkClick r:id="rId4"/>
              </a:rPr>
              <a:t>json</a:t>
            </a:r>
            <a:r>
              <a:rPr lang="ru-RU" dirty="0">
                <a:hlinkClick r:id="rId4"/>
              </a:rPr>
              <a:t>-</a:t>
            </a:r>
            <a:r>
              <a:rPr lang="en-US" dirty="0">
                <a:hlinkClick r:id="rId4"/>
              </a:rPr>
              <a:t>net</a:t>
            </a:r>
            <a:r>
              <a:rPr lang="ru-RU" dirty="0">
                <a:hlinkClick r:id="rId4"/>
              </a:rPr>
              <a:t>-</a:t>
            </a:r>
            <a:r>
              <a:rPr lang="en-US" dirty="0" err="1">
                <a:hlinkClick r:id="rId4"/>
              </a:rPr>
              <a:t>librar</a:t>
            </a:r>
            <a:r>
              <a:rPr lang="ru-RU" dirty="0">
                <a:hlinkClick r:id="rId4"/>
              </a:rPr>
              <a:t>/</a:t>
            </a:r>
            <a:r>
              <a:rPr lang="ru-RU" dirty="0"/>
              <a:t>  </a:t>
            </a:r>
            <a:r>
              <a:rPr lang="ru-RU" dirty="0">
                <a:solidFill>
                  <a:srgbClr val="002060"/>
                </a:solidFill>
              </a:rPr>
              <a:t>Даты обращения: 01.03.2020-,15.05.2020; режим доступа: свободный).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Как отправить электронное письмо в С# – </a:t>
            </a:r>
            <a:r>
              <a:rPr lang="ru-RU" dirty="0">
                <a:hlinkClick r:id="rId5"/>
              </a:rPr>
              <a:t>https://www.c-sharpcorner.com/article/sending-email-using-c-sharp/</a:t>
            </a:r>
            <a:r>
              <a:rPr lang="ru-RU" dirty="0"/>
              <a:t>  </a:t>
            </a:r>
            <a:r>
              <a:rPr lang="ru-RU" dirty="0">
                <a:solidFill>
                  <a:srgbClr val="002060"/>
                </a:solidFill>
              </a:rPr>
              <a:t>(Дата обращения: 10.03.2020; режим доступа: свободный).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F4E1B-E273-4C88-8C81-9A946958A09A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2895600" y="4468813"/>
            <a:ext cx="6400800" cy="908050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rgbClr val="002060"/>
                </a:solidFill>
                <a:latin typeface="Arial" panose="020B0604020202020204" pitchFamily="34" charset="0"/>
              </a:rPr>
              <a:t>Яхя Янал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</a:rPr>
              <a:t>yyahya@edu.hse.ru</a:t>
            </a:r>
          </a:p>
          <a:p>
            <a:endParaRPr lang="en-US" sz="1400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400" dirty="0">
                <a:solidFill>
                  <a:srgbClr val="003F82"/>
                </a:solidFill>
                <a:latin typeface="Arial" panose="020B0604020202020204" pitchFamily="34" charset="0"/>
              </a:rPr>
              <a:t>Москва - 2020</a:t>
            </a:r>
            <a:endParaRPr lang="en-US" altLang="ru-RU" sz="1400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546541" y="6452535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>
                <a:solidFill>
                  <a:schemeClr val="tx1"/>
                </a:solidFill>
              </a:rPr>
              <a:t>27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29935" y="374582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1761788" y="6413698"/>
            <a:ext cx="367748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52619" y="1461604"/>
            <a:ext cx="11600841" cy="3373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Query</a:t>
            </a:r>
            <a:r>
              <a:rPr lang="ru-RU" dirty="0">
                <a:solidFill>
                  <a:srgbClr val="002060"/>
                </a:solidFill>
              </a:rPr>
              <a:t> – это запрос данных или информации из таблицы базы данных или комбинации таблиц. Эти данные могут быть сгенерированы в виде результатов, возвращаемых языком структурированных запросов (SQL), или в виде графических изображений, графиков или сложных результатов, например, анализа трендов из инструментов анализа данных.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DBMS</a:t>
            </a:r>
            <a:r>
              <a:rPr lang="en-US" dirty="0">
                <a:solidFill>
                  <a:srgbClr val="002060"/>
                </a:solidFill>
              </a:rPr>
              <a:t>(Database Management System) – </a:t>
            </a:r>
            <a:r>
              <a:rPr lang="ru-RU" dirty="0">
                <a:solidFill>
                  <a:srgbClr val="002060"/>
                </a:solidFill>
              </a:rPr>
              <a:t>это программный пакет, предназначенный для определения, обработки, извлечения и управления данными в базе данных. </a:t>
            </a:r>
            <a:r>
              <a:rPr lang="en-US" dirty="0">
                <a:solidFill>
                  <a:srgbClr val="002060"/>
                </a:solidFill>
              </a:rPr>
              <a:t>DBMS</a:t>
            </a:r>
            <a:r>
              <a:rPr lang="ru-RU" dirty="0">
                <a:solidFill>
                  <a:srgbClr val="002060"/>
                </a:solidFill>
              </a:rPr>
              <a:t> обычно манипулирует самими данными, форматом данных, именами полей, структурой записей и структурой файлов. Он также определяет правила для проверки и манипулирования этими данными.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A6E93-2FEA-469E-A5F8-E27975BFE4AD}"/>
              </a:ext>
            </a:extLst>
          </p:cNvPr>
          <p:cNvSpPr/>
          <p:nvPr/>
        </p:nvSpPr>
        <p:spPr>
          <a:xfrm>
            <a:off x="62464" y="6551371"/>
            <a:ext cx="10349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1E5906-29D7-4B94-9A27-9F66BD68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859569"/>
            <a:ext cx="7569200" cy="15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-1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29935" y="420904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2493" y="1407698"/>
            <a:ext cx="8738870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Цель работы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Десктопное приложение для анализа и прогнозирования потребности СТО в запасных деталях автомобилей</a:t>
            </a:r>
          </a:p>
          <a:p>
            <a:endParaRPr lang="ar-SY" dirty="0">
              <a:solidFill>
                <a:srgbClr val="002060"/>
              </a:solidFill>
            </a:endParaRPr>
          </a:p>
          <a:p>
            <a:r>
              <a:rPr lang="ru-RU" sz="2000" b="1" dirty="0">
                <a:solidFill>
                  <a:srgbClr val="002060"/>
                </a:solidFill>
              </a:rPr>
              <a:t>Задачи работы</a:t>
            </a:r>
          </a:p>
          <a:p>
            <a:endParaRPr lang="ru-RU" sz="2000" b="1" dirty="0">
              <a:solidFill>
                <a:srgbClr val="00206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Построение</a:t>
            </a:r>
            <a:r>
              <a:rPr lang="en-US" dirty="0">
                <a:solidFill>
                  <a:srgbClr val="002060"/>
                </a:solidFill>
              </a:rPr>
              <a:t> SQL</a:t>
            </a:r>
            <a:r>
              <a:rPr lang="ru-RU" dirty="0">
                <a:solidFill>
                  <a:srgbClr val="002060"/>
                </a:solidFill>
              </a:rPr>
              <a:t> базы данных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Управление базой данных: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</a:rPr>
              <a:t>Добавление, удаление, изменение, поиск и отображение данных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Связывание каждой продажи и покупки с ее счетом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Прогнозирование элементов, имеющихся в недостаточном количестве, и отображение их пользователю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Предоставление финансового отчета за период, указанный пользователем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Построение понятного дизайна программы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Разработка программной документации.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1797748" y="6457467"/>
            <a:ext cx="394252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1B7F7-8D98-45C0-8639-0532585F19EC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6124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29935" y="338911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7962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1D668-5153-44EF-8D6C-6FA0A9FA8716}"/>
              </a:ext>
            </a:extLst>
          </p:cNvPr>
          <p:cNvSpPr txBox="1"/>
          <p:nvPr/>
        </p:nvSpPr>
        <p:spPr>
          <a:xfrm>
            <a:off x="301460" y="1510901"/>
            <a:ext cx="8887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Аналоги программы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</a:rPr>
              <a:t>Car Service History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hlinkClick r:id="rId3"/>
              </a:rPr>
              <a:t>https://www.microsoft.com/en-us/p/car-service history/9nblggh0jxb0?activetab=pivot:reviewstab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endParaRPr lang="ru-RU" sz="1600" dirty="0">
              <a:solidFill>
                <a:srgbClr val="002060"/>
              </a:solidFill>
            </a:endParaRPr>
          </a:p>
          <a:p>
            <a:pPr lvl="1"/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— </a:t>
            </a:r>
            <a:r>
              <a:rPr lang="ru-RU" sz="1600" dirty="0">
                <a:solidFill>
                  <a:srgbClr val="002060"/>
                </a:solidFill>
              </a:rPr>
              <a:t>Очень простой список обслуживания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F4DD0-C879-442C-9EB3-06F26CDC837D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pic>
        <p:nvPicPr>
          <p:cNvPr id="12" name="Picture 11" descr="A picture containing electronics, monitor&#10;&#10;Description automatically generated">
            <a:extLst>
              <a:ext uri="{FF2B5EF4-FFF2-40B4-BE49-F238E27FC236}">
                <a16:creationId xmlns:a16="http://schemas.microsoft.com/office/drawing/2014/main" id="{14E79E60-11BD-4D54-B1CF-99984773C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1" y="2616811"/>
            <a:ext cx="2806700" cy="37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6124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29935" y="338911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7962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1D668-5153-44EF-8D6C-6FA0A9FA8716}"/>
              </a:ext>
            </a:extLst>
          </p:cNvPr>
          <p:cNvSpPr txBox="1"/>
          <p:nvPr/>
        </p:nvSpPr>
        <p:spPr>
          <a:xfrm>
            <a:off x="301460" y="1510901"/>
            <a:ext cx="8887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Аналоги программы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solidFill>
                  <a:srgbClr val="002060"/>
                </a:solidFill>
              </a:rPr>
              <a:t>My Car 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hlinkClick r:id="rId3"/>
              </a:rPr>
              <a:t>https://www.microsoft.com/en-us/p/my-car/9wzdncrfhzwf?activetab=pivot:reviewstab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— </a:t>
            </a:r>
            <a:r>
              <a:rPr lang="ru-RU" sz="1600" dirty="0">
                <a:solidFill>
                  <a:srgbClr val="002060"/>
                </a:solidFill>
                <a:cs typeface="Arial" panose="020B0604020202020204" pitchFamily="34" charset="0"/>
              </a:rPr>
              <a:t>необходимо платить каждый месяц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F4DD0-C879-442C-9EB3-06F26CDC837D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BC0D86-2B0E-4957-A467-EFA746973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934" y="2618897"/>
            <a:ext cx="8022447" cy="3770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15881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929935" y="360942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ФУНКЦИОНАЛЬНЫЕ ТРЕБОВАНИЯ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03504" y="1341925"/>
            <a:ext cx="8738870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1) Регистрация (добавление) новых клиентов.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2) Процесс обслуживания для определенного регистра автомобиля.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3) Генерация счета.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4) Редактирование, показ и удаление данных об автомобилях.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5) Добавление данных об автомобилях.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6) Показ деталей, количество которых меньше указанного минимума.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7) Отображение истории заказов и процесса обслуживания автомобиля.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8) Отображение информации о покупках и продажах в определенном периоде.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9) Показ информации о финансовом состоянии в определенном периоде.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10) Удобный поиск деталей, пользователей, работников, компаний, информации о покупках и продажах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solidFill>
                  <a:srgbClr val="002060"/>
                </a:solidFill>
              </a:rPr>
              <a:t>11) Заказ деталей у других компаний.</a:t>
            </a:r>
          </a:p>
          <a:p>
            <a:endParaRPr lang="ru-RU" sz="16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50944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139F0E-CCB8-467D-8511-D7CB10EA61F0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  <p:extLst>
      <p:ext uri="{BB962C8B-B14F-4D97-AF65-F5344CB8AC3E}">
        <p14:creationId xmlns:p14="http://schemas.microsoft.com/office/powerpoint/2010/main" val="42817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-38054" y="6429376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821769" y="363202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РЕАЛИЗАЦИИ ОБСЛУЖИВАНИЯ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53241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E79A12D-C306-4BC8-842A-80DA8186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73" y="1657985"/>
            <a:ext cx="1932908" cy="477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CE62D5E-CFEE-4ADE-9751-E1E0B23D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01" y="1156611"/>
            <a:ext cx="685419" cy="6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71997F-97A6-4846-B288-7FED322CC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19376"/>
              </p:ext>
            </p:extLst>
          </p:nvPr>
        </p:nvGraphicFramePr>
        <p:xfrm>
          <a:off x="2506843" y="1338755"/>
          <a:ext cx="2738165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38165">
                  <a:extLst>
                    <a:ext uri="{9D8B030D-6E8A-4147-A177-3AD203B41FA5}">
                      <a16:colId xmlns:a16="http://schemas.microsoft.com/office/drawing/2014/main" val="3904200264"/>
                    </a:ext>
                  </a:extLst>
                </a:gridCol>
              </a:tblGrid>
              <a:tr h="183257">
                <a:tc>
                  <a:txBody>
                    <a:bodyPr/>
                    <a:lstStyle/>
                    <a:p>
                      <a:r>
                        <a:rPr lang="ru-RU" dirty="0"/>
                        <a:t>Ввод нового автомобиля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3635"/>
                  </a:ext>
                </a:extLst>
              </a:tr>
            </a:tbl>
          </a:graphicData>
        </a:graphic>
      </p:graphicFrame>
      <p:pic>
        <p:nvPicPr>
          <p:cNvPr id="19" name="Picture 2">
            <a:extLst>
              <a:ext uri="{FF2B5EF4-FFF2-40B4-BE49-F238E27FC236}">
                <a16:creationId xmlns:a16="http://schemas.microsoft.com/office/drawing/2014/main" id="{F1338C45-B425-4838-938E-C794CB08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74" y="1843902"/>
            <a:ext cx="778155" cy="7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1086B5A-B29E-4DE4-B561-E27867BAA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61010"/>
              </p:ext>
            </p:extLst>
          </p:nvPr>
        </p:nvGraphicFramePr>
        <p:xfrm>
          <a:off x="6156754" y="2076028"/>
          <a:ext cx="3403602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403602">
                  <a:extLst>
                    <a:ext uri="{9D8B030D-6E8A-4147-A177-3AD203B41FA5}">
                      <a16:colId xmlns:a16="http://schemas.microsoft.com/office/drawing/2014/main" val="3904200264"/>
                    </a:ext>
                  </a:extLst>
                </a:gridCol>
              </a:tblGrid>
              <a:tr h="246062"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клиента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3635"/>
                  </a:ext>
                </a:extLst>
              </a:tr>
            </a:tbl>
          </a:graphicData>
        </a:graphic>
      </p:graphicFrame>
      <p:pic>
        <p:nvPicPr>
          <p:cNvPr id="22" name="Picture 2">
            <a:extLst>
              <a:ext uri="{FF2B5EF4-FFF2-40B4-BE49-F238E27FC236}">
                <a16:creationId xmlns:a16="http://schemas.microsoft.com/office/drawing/2014/main" id="{08C9830C-DEAC-4AC9-A07F-5D7AAABA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27" y="2638156"/>
            <a:ext cx="1033265" cy="103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F34B18-0C76-4615-8414-2B0542427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26721"/>
              </p:ext>
            </p:extLst>
          </p:nvPr>
        </p:nvGraphicFramePr>
        <p:xfrm>
          <a:off x="2483152" y="3079917"/>
          <a:ext cx="2279374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279374">
                  <a:extLst>
                    <a:ext uri="{9D8B030D-6E8A-4147-A177-3AD203B41FA5}">
                      <a16:colId xmlns:a16="http://schemas.microsoft.com/office/drawing/2014/main" val="3904200264"/>
                    </a:ext>
                  </a:extLst>
                </a:gridCol>
              </a:tblGrid>
              <a:tr h="183257">
                <a:tc>
                  <a:txBody>
                    <a:bodyPr/>
                    <a:lstStyle/>
                    <a:p>
                      <a:r>
                        <a:rPr lang="ru-RU" dirty="0"/>
                        <a:t>Ремонт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автомобиля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3635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32306-40B1-4644-8192-A044EB0AF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111" y="2063731"/>
            <a:ext cx="2090745" cy="1293485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2AA9CCD3-9E5C-4D39-9486-C6385BA7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0" y="3476778"/>
            <a:ext cx="1333149" cy="130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ACA7342-3213-49C6-9B11-AF352C375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38750"/>
              </p:ext>
            </p:extLst>
          </p:nvPr>
        </p:nvGraphicFramePr>
        <p:xfrm>
          <a:off x="6833046" y="3856041"/>
          <a:ext cx="3119336" cy="39211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119336">
                  <a:extLst>
                    <a:ext uri="{9D8B030D-6E8A-4147-A177-3AD203B41FA5}">
                      <a16:colId xmlns:a16="http://schemas.microsoft.com/office/drawing/2014/main" val="3904200264"/>
                    </a:ext>
                  </a:extLst>
                </a:gridCol>
              </a:tblGrid>
              <a:tr h="392110">
                <a:tc>
                  <a:txBody>
                    <a:bodyPr/>
                    <a:lstStyle/>
                    <a:p>
                      <a:pPr fontAlgn="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Выбор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деталей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3635"/>
                  </a:ext>
                </a:extLst>
              </a:tr>
            </a:tbl>
          </a:graphicData>
        </a:graphic>
      </p:graphicFrame>
      <p:pic>
        <p:nvPicPr>
          <p:cNvPr id="28" name="Picture 2">
            <a:extLst>
              <a:ext uri="{FF2B5EF4-FFF2-40B4-BE49-F238E27FC236}">
                <a16:creationId xmlns:a16="http://schemas.microsoft.com/office/drawing/2014/main" id="{1F1D42AC-CD8E-4F1C-BEB7-2740F7FF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06" y="4572941"/>
            <a:ext cx="1465148" cy="14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0B4DC7A-3163-46CB-8FFC-96090B647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1439" y="3778770"/>
            <a:ext cx="2090745" cy="1413366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D49DD47-9E74-4D5D-8AB1-81818D4D9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95533"/>
              </p:ext>
            </p:extLst>
          </p:nvPr>
        </p:nvGraphicFramePr>
        <p:xfrm>
          <a:off x="2004052" y="5043478"/>
          <a:ext cx="3452535" cy="6400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452535">
                  <a:extLst>
                    <a:ext uri="{9D8B030D-6E8A-4147-A177-3AD203B41FA5}">
                      <a16:colId xmlns:a16="http://schemas.microsoft.com/office/drawing/2014/main" val="3904200264"/>
                    </a:ext>
                  </a:extLst>
                </a:gridCol>
              </a:tblGrid>
              <a:tr h="183257"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счета и сохранение данных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3635"/>
                  </a:ext>
                </a:extLst>
              </a:tr>
            </a:tbl>
          </a:graphicData>
        </a:graphic>
      </p:graphicFrame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CAD1F-1DF5-4194-9070-F60E80734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6" y="5007077"/>
            <a:ext cx="1930496" cy="133022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274DCA0-A8D4-4C7F-A9AA-7997460F1FB5}"/>
              </a:ext>
            </a:extLst>
          </p:cNvPr>
          <p:cNvSpPr/>
          <p:nvPr/>
        </p:nvSpPr>
        <p:spPr>
          <a:xfrm>
            <a:off x="5285875" y="1408351"/>
            <a:ext cx="224463" cy="222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1193ABA-3F0D-4C20-AC1A-4467B450B2D3}"/>
              </a:ext>
            </a:extLst>
          </p:cNvPr>
          <p:cNvSpPr/>
          <p:nvPr/>
        </p:nvSpPr>
        <p:spPr>
          <a:xfrm>
            <a:off x="4819277" y="3135024"/>
            <a:ext cx="224463" cy="222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2F67111-7750-453C-80B3-ADECF94441E0}"/>
              </a:ext>
            </a:extLst>
          </p:cNvPr>
          <p:cNvSpPr/>
          <p:nvPr/>
        </p:nvSpPr>
        <p:spPr>
          <a:xfrm>
            <a:off x="5485727" y="5115262"/>
            <a:ext cx="224463" cy="222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D066188-A270-4BBF-9EC5-F78945E02AE4}"/>
              </a:ext>
            </a:extLst>
          </p:cNvPr>
          <p:cNvSpPr/>
          <p:nvPr/>
        </p:nvSpPr>
        <p:spPr>
          <a:xfrm rot="10800000">
            <a:off x="5871536" y="2144742"/>
            <a:ext cx="224463" cy="222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0E2A989-22F8-424A-8826-43058195EE52}"/>
              </a:ext>
            </a:extLst>
          </p:cNvPr>
          <p:cNvSpPr/>
          <p:nvPr/>
        </p:nvSpPr>
        <p:spPr>
          <a:xfrm rot="10800000">
            <a:off x="6575942" y="3831348"/>
            <a:ext cx="224463" cy="222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AE573-F162-412A-A29B-F51E6756BADC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0" y="6429376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848343" y="365477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824914" y="2255839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8824914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824914" y="5591175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9448800" y="6490943"/>
            <a:ext cx="27432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4069948-4BFC-4202-9071-A89CD637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43" y="3154663"/>
            <a:ext cx="1813910" cy="1752643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E634B3B-BCAA-4CD4-8874-353AAD86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518" y="2890834"/>
            <a:ext cx="3986792" cy="198120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E864598-3C2B-4403-9B8F-E6C09CA54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512" y="2862188"/>
            <a:ext cx="2133601" cy="2038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EE6B2B-7174-4DC5-A652-2566DF1F9679}"/>
              </a:ext>
            </a:extLst>
          </p:cNvPr>
          <p:cNvSpPr/>
          <p:nvPr/>
        </p:nvSpPr>
        <p:spPr>
          <a:xfrm>
            <a:off x="-1" y="6563471"/>
            <a:ext cx="99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Яхя Я. 2020, курсовая работа, Приложение для анализа и прогнозирования потребности СТО в запасных деталях автомобилей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</TotalTime>
  <Words>1968</Words>
  <Application>Microsoft Office PowerPoint</Application>
  <PresentationFormat>Widescreen</PresentationFormat>
  <Paragraphs>302</Paragraphs>
  <Slides>27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Факультет компьютерных наук Образовательная программа  09.03.04 Программная инженерия Курсовая работа Десктопное приложение для анализа и прогнозирования потребности СТО в запасных деталях автомобилей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2019</dc:title>
  <dc:creator>Р.З. Ахметсафина</dc:creator>
  <cp:lastModifiedBy>YAHYA YANAL</cp:lastModifiedBy>
  <cp:revision>136</cp:revision>
  <dcterms:created xsi:type="dcterms:W3CDTF">2010-09-30T06:45:00Z</dcterms:created>
  <dcterms:modified xsi:type="dcterms:W3CDTF">2020-05-25T03:49:37Z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