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21"/>
  </p:notesMasterIdLst>
  <p:sldIdLst>
    <p:sldId id="263" r:id="rId2"/>
    <p:sldId id="892" r:id="rId3"/>
    <p:sldId id="900" r:id="rId4"/>
    <p:sldId id="896" r:id="rId5"/>
    <p:sldId id="903" r:id="rId6"/>
    <p:sldId id="904" r:id="rId7"/>
    <p:sldId id="906" r:id="rId8"/>
    <p:sldId id="949" r:id="rId9"/>
    <p:sldId id="948" r:id="rId10"/>
    <p:sldId id="950" r:id="rId11"/>
    <p:sldId id="907" r:id="rId12"/>
    <p:sldId id="944" r:id="rId13"/>
    <p:sldId id="945" r:id="rId14"/>
    <p:sldId id="908" r:id="rId15"/>
    <p:sldId id="947" r:id="rId16"/>
    <p:sldId id="909" r:id="rId17"/>
    <p:sldId id="910" r:id="rId18"/>
    <p:sldId id="943" r:id="rId19"/>
    <p:sldId id="894" r:id="rId20"/>
  </p:sldIdLst>
  <p:sldSz cx="12192000" cy="6858000"/>
  <p:notesSz cx="6797675" cy="9929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704" userDrawn="1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5" userDrawn="1">
          <p15:clr>
            <a:srgbClr val="A4A3A4"/>
          </p15:clr>
        </p15:guide>
        <p15:guide id="6" pos="438" userDrawn="1">
          <p15:clr>
            <a:srgbClr val="A4A3A4"/>
          </p15:clr>
        </p15:guide>
        <p15:guide id="7" orient="horz" pos="913" userDrawn="1">
          <p15:clr>
            <a:srgbClr val="A4A3A4"/>
          </p15:clr>
        </p15:guide>
        <p15:guide id="8" orient="horz" pos="3974" userDrawn="1">
          <p15:clr>
            <a:srgbClr val="A4A3A4"/>
          </p15:clr>
        </p15:guide>
        <p15:guide id="9" pos="72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062AC"/>
    <a:srgbClr val="5B9BD5"/>
    <a:srgbClr val="B493CD"/>
    <a:srgbClr val="81C7BD"/>
    <a:srgbClr val="A6A6A6"/>
    <a:srgbClr val="66A559"/>
    <a:srgbClr val="F8F8DB"/>
    <a:srgbClr val="70AD47"/>
    <a:srgbClr val="A0C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14" autoAdjust="0"/>
  </p:normalViewPr>
  <p:slideViewPr>
    <p:cSldViewPr snapToGrid="0" snapToObjects="1">
      <p:cViewPr varScale="1">
        <p:scale>
          <a:sx n="71" d="100"/>
          <a:sy n="71" d="100"/>
        </p:scale>
        <p:origin x="330" y="60"/>
      </p:cViewPr>
      <p:guideLst>
        <p:guide orient="horz" pos="2183"/>
        <p:guide pos="3840"/>
        <p:guide orient="horz" pos="2704"/>
        <p:guide pos="665"/>
        <p:guide pos="7015"/>
        <p:guide pos="438"/>
        <p:guide orient="horz" pos="913"/>
        <p:guide orient="horz" pos="3974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notesViewPr>
    <p:cSldViewPr snapToGrid="0" snapToObjects="1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yi01\AppData\Roaming\Microsoft\Excel\ovs-dpdk-performance-improvement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yi01\AppData\Roaming\Microsoft\Excel\ovs-dpdk-performance-improvement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yi01\AppData\Roaming\Microsoft\Excel\ovs-dpdk-performance-improvement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yi01\AppData\Roaming\Microsoft\Excel\ovs-dpdk-performance-improvement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yi01\AppData\Roaming\Microsoft\Excel\ovs-dpdk-performance-improvement%20(version%201).xlsb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yi01\Documents\ovs-dpdk-performance-improvemen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cap="none" dirty="0" smtClean="0"/>
              <a:t>OVS DPDK VM-to-VM Performance in non-</a:t>
            </a:r>
            <a:r>
              <a:rPr lang="en-US" altLang="zh-CN" cap="none" dirty="0" err="1" smtClean="0"/>
              <a:t>openstack</a:t>
            </a:r>
            <a:r>
              <a:rPr lang="en-US" altLang="zh-CN" cap="none" dirty="0" smtClean="0"/>
              <a:t> (</a:t>
            </a:r>
            <a:r>
              <a:rPr lang="en-US" altLang="zh-CN" cap="none" dirty="0" err="1" smtClean="0"/>
              <a:t>Gbsp</a:t>
            </a:r>
            <a:r>
              <a:rPr lang="en-US" altLang="zh-CN" cap="none" dirty="0" smtClean="0"/>
              <a:t>, no </a:t>
            </a:r>
            <a:r>
              <a:rPr lang="en-US" altLang="zh-CN" cap="none" dirty="0" err="1" smtClean="0"/>
              <a:t>ct</a:t>
            </a:r>
            <a:r>
              <a:rPr lang="en-US" altLang="zh-CN" cap="none" dirty="0" smtClean="0"/>
              <a:t>) </a:t>
            </a:r>
            <a:endParaRPr lang="zh-CN" cap="non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Sheet1!$A$41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Sheet1!$B$40:$C$40</c:f>
              <c:strCache>
                <c:ptCount val="2"/>
                <c:pt idx="0">
                  <c:v>TCP Performance</c:v>
                </c:pt>
                <c:pt idx="1">
                  <c:v>UDP Performance</c:v>
                </c:pt>
              </c:strCache>
            </c:strRef>
          </c:cat>
          <c:val>
            <c:numRef>
              <c:f>Sheet1!$B$41:$C$41</c:f>
              <c:numCache>
                <c:formatCode>General</c:formatCode>
                <c:ptCount val="2"/>
                <c:pt idx="0">
                  <c:v>8.08</c:v>
                </c:pt>
                <c:pt idx="1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Sheet1!$A$42</c:f>
              <c:strCache>
                <c:ptCount val="1"/>
                <c:pt idx="0">
                  <c:v>VXLAN TSO</c:v>
                </c:pt>
              </c:strCache>
            </c:strRef>
          </c:tx>
          <c:spPr>
            <a:solidFill>
              <a:schemeClr val="accent2">
                <a:alpha val="88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Sheet1!$B$40:$C$40</c:f>
              <c:strCache>
                <c:ptCount val="2"/>
                <c:pt idx="0">
                  <c:v>TCP Performance</c:v>
                </c:pt>
                <c:pt idx="1">
                  <c:v>UDP Performance</c:v>
                </c:pt>
              </c:strCache>
            </c:strRef>
          </c:cat>
          <c:val>
            <c:numRef>
              <c:f>Sheet1!$B$42:$C$42</c:f>
              <c:numCache>
                <c:formatCode>General</c:formatCode>
                <c:ptCount val="2"/>
                <c:pt idx="0">
                  <c:v>9.02</c:v>
                </c:pt>
                <c:pt idx="1">
                  <c:v>9.83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848489216"/>
        <c:axId val="848490848"/>
        <c:axId val="0"/>
      </c:bar3DChart>
      <c:catAx>
        <c:axId val="84848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8490848"/>
        <c:crosses val="autoZero"/>
        <c:auto val="1"/>
        <c:lblAlgn val="ctr"/>
        <c:lblOffset val="100"/>
        <c:noMultiLvlLbl val="0"/>
      </c:catAx>
      <c:valAx>
        <c:axId val="8484908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84848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cap="none" dirty="0" smtClean="0"/>
              <a:t>OVS DPDK </a:t>
            </a:r>
            <a:r>
              <a:rPr lang="en-US" altLang="zh-CN" cap="none" dirty="0" err="1" smtClean="0"/>
              <a:t>vm</a:t>
            </a:r>
            <a:r>
              <a:rPr lang="en-US" altLang="zh-CN" cap="none" dirty="0" smtClean="0"/>
              <a:t>-to-</a:t>
            </a:r>
            <a:r>
              <a:rPr lang="en-US" altLang="zh-CN" cap="none" dirty="0" err="1" smtClean="0"/>
              <a:t>vm</a:t>
            </a:r>
            <a:r>
              <a:rPr lang="en-US" altLang="zh-CN" cap="none" dirty="0" smtClean="0"/>
              <a:t> TCP Performance (</a:t>
            </a:r>
            <a:r>
              <a:rPr lang="en-US" altLang="zh-CN" cap="none" dirty="0" err="1" smtClean="0"/>
              <a:t>Gbps</a:t>
            </a:r>
            <a:r>
              <a:rPr lang="en-US" altLang="zh-CN" cap="none" dirty="0" smtClean="0"/>
              <a:t>) </a:t>
            </a:r>
            <a:r>
              <a:rPr lang="en-US" altLang="zh-CN" cap="none" baseline="0" dirty="0" smtClean="0"/>
              <a:t> </a:t>
            </a:r>
            <a:endParaRPr lang="zh-CN" cap="non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Sheet1!$A$85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Sheet1!$B$84:$C$84</c:f>
              <c:strCache>
                <c:ptCount val="2"/>
                <c:pt idx="0">
                  <c:v>TCP (no ct)</c:v>
                </c:pt>
                <c:pt idx="1">
                  <c:v>TCP (ct)</c:v>
                </c:pt>
              </c:strCache>
            </c:strRef>
          </c:cat>
          <c:val>
            <c:numRef>
              <c:f>Sheet1!$B$85:$C$85</c:f>
              <c:numCache>
                <c:formatCode>General</c:formatCode>
                <c:ptCount val="2"/>
                <c:pt idx="0">
                  <c:v>8.08</c:v>
                </c:pt>
                <c:pt idx="1">
                  <c:v>5.76</c:v>
                </c:pt>
              </c:numCache>
            </c:numRef>
          </c:val>
        </c:ser>
        <c:ser>
          <c:idx val="1"/>
          <c:order val="1"/>
          <c:tx>
            <c:strRef>
              <c:f>Sheet1!$A$86</c:f>
              <c:strCache>
                <c:ptCount val="1"/>
                <c:pt idx="0">
                  <c:v>VXLAN TSO</c:v>
                </c:pt>
              </c:strCache>
            </c:strRef>
          </c:tx>
          <c:spPr>
            <a:solidFill>
              <a:schemeClr val="accent2">
                <a:alpha val="88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Sheet1!$B$84:$C$84</c:f>
              <c:strCache>
                <c:ptCount val="2"/>
                <c:pt idx="0">
                  <c:v>TCP (no ct)</c:v>
                </c:pt>
                <c:pt idx="1">
                  <c:v>TCP (ct)</c:v>
                </c:pt>
              </c:strCache>
            </c:strRef>
          </c:cat>
          <c:val>
            <c:numRef>
              <c:f>Sheet1!$B$86:$C$86</c:f>
              <c:numCache>
                <c:formatCode>General</c:formatCode>
                <c:ptCount val="2"/>
                <c:pt idx="0">
                  <c:v>9.02</c:v>
                </c:pt>
                <c:pt idx="1">
                  <c:v>5.44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174246864"/>
        <c:axId val="1174244144"/>
        <c:axId val="0"/>
      </c:bar3DChart>
      <c:catAx>
        <c:axId val="117424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4244144"/>
        <c:crosses val="autoZero"/>
        <c:auto val="1"/>
        <c:lblAlgn val="ctr"/>
        <c:lblOffset val="100"/>
        <c:noMultiLvlLbl val="0"/>
      </c:catAx>
      <c:valAx>
        <c:axId val="11742441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174246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cap="none" dirty="0" smtClean="0"/>
              <a:t>OVS DPDK VM-to-VM Performance in </a:t>
            </a:r>
            <a:r>
              <a:rPr lang="en-US" cap="none" dirty="0" err="1" smtClean="0"/>
              <a:t>Openstack</a:t>
            </a:r>
            <a:r>
              <a:rPr lang="en-US" cap="none" dirty="0" smtClean="0"/>
              <a:t> (</a:t>
            </a:r>
            <a:r>
              <a:rPr lang="en-US" cap="none" dirty="0" err="1" smtClean="0"/>
              <a:t>Gbps</a:t>
            </a:r>
            <a:r>
              <a:rPr lang="en-US" cap="none" dirty="0" smtClean="0"/>
              <a:t>)</a:t>
            </a:r>
            <a:endParaRPr lang="zh-CN" cap="non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TCP Performance</c:v>
                </c:pt>
                <c:pt idx="1">
                  <c:v>UDP Performance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2.3199999999999998</c:v>
                </c:pt>
                <c:pt idx="1">
                  <c:v>2.4900000000000002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VXLAN TSO</c:v>
                </c:pt>
              </c:strCache>
            </c:strRef>
          </c:tx>
          <c:spPr>
            <a:solidFill>
              <a:schemeClr val="accent3">
                <a:alpha val="88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3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3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TCP Performance</c:v>
                </c:pt>
                <c:pt idx="1">
                  <c:v>UDP Performance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7.49</c:v>
                </c:pt>
                <c:pt idx="1">
                  <c:v>5.28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174249040"/>
        <c:axId val="1174248496"/>
        <c:axId val="0"/>
      </c:bar3DChart>
      <c:catAx>
        <c:axId val="117424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4248496"/>
        <c:crosses val="autoZero"/>
        <c:auto val="1"/>
        <c:lblAlgn val="ctr"/>
        <c:lblOffset val="100"/>
        <c:noMultiLvlLbl val="0"/>
      </c:catAx>
      <c:valAx>
        <c:axId val="11742484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17424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cap="none" dirty="0" smtClean="0"/>
              <a:t>VM-</a:t>
            </a:r>
            <a:r>
              <a:rPr lang="en-US" altLang="zh-CN" cap="none" dirty="0" smtClean="0"/>
              <a:t>to-VM</a:t>
            </a:r>
            <a:r>
              <a:rPr lang="en-US" altLang="zh-CN" cap="none" baseline="0" dirty="0" smtClean="0"/>
              <a:t> F</a:t>
            </a:r>
            <a:r>
              <a:rPr lang="en-US" cap="none" dirty="0" smtClean="0"/>
              <a:t>loating IP Performance in OVS DPDK in </a:t>
            </a:r>
            <a:r>
              <a:rPr lang="en-US" cap="none" dirty="0" err="1" smtClean="0"/>
              <a:t>Openstack</a:t>
            </a:r>
            <a:r>
              <a:rPr lang="en-US" cap="none" dirty="0" smtClean="0"/>
              <a:t> (</a:t>
            </a:r>
            <a:r>
              <a:rPr lang="en-US" cap="none" dirty="0" err="1" smtClean="0"/>
              <a:t>Gbps</a:t>
            </a:r>
            <a:r>
              <a:rPr lang="en-US" cap="none" dirty="0" smtClean="0"/>
              <a:t>)</a:t>
            </a:r>
            <a:endParaRPr lang="zh-CN" cap="non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Sheet1!$B$7:$C$7</c:f>
              <c:strCache>
                <c:ptCount val="2"/>
                <c:pt idx="0">
                  <c:v>TCP Performance</c:v>
                </c:pt>
                <c:pt idx="1">
                  <c:v>UDP Performance</c:v>
                </c:pt>
              </c:strCache>
            </c:strRef>
          </c:cat>
          <c:val>
            <c:numRef>
              <c:f>Sheet1!$B$8:$C$8</c:f>
              <c:numCache>
                <c:formatCode>General</c:formatCode>
                <c:ptCount val="2"/>
                <c:pt idx="0">
                  <c:v>0.13400000000000001</c:v>
                </c:pt>
                <c:pt idx="1">
                  <c:v>0.12</c:v>
                </c:pt>
              </c:numCache>
            </c:numRef>
          </c:val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VXLAN TSO</c:v>
                </c:pt>
              </c:strCache>
            </c:strRef>
          </c:tx>
          <c:spPr>
            <a:solidFill>
              <a:schemeClr val="accent2">
                <a:alpha val="88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Sheet1!$B$7:$C$7</c:f>
              <c:strCache>
                <c:ptCount val="2"/>
                <c:pt idx="0">
                  <c:v>TCP Performance</c:v>
                </c:pt>
                <c:pt idx="1">
                  <c:v>UDP Performance</c:v>
                </c:pt>
              </c:strCache>
            </c:strRef>
          </c:cat>
          <c:val>
            <c:numRef>
              <c:f>Sheet1!$B$9:$C$9</c:f>
              <c:numCache>
                <c:formatCode>General</c:formatCode>
                <c:ptCount val="2"/>
                <c:pt idx="0">
                  <c:v>5.0999999999999996</c:v>
                </c:pt>
                <c:pt idx="1">
                  <c:v>1.55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174241968"/>
        <c:axId val="1174243056"/>
        <c:axId val="0"/>
      </c:bar3DChart>
      <c:catAx>
        <c:axId val="117424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4243056"/>
        <c:crosses val="autoZero"/>
        <c:auto val="1"/>
        <c:lblAlgn val="ctr"/>
        <c:lblOffset val="100"/>
        <c:noMultiLvlLbl val="0"/>
      </c:catAx>
      <c:valAx>
        <c:axId val="11742430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17424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cap="none" dirty="0" err="1" smtClean="0"/>
              <a:t>veth</a:t>
            </a:r>
            <a:r>
              <a:rPr lang="en-US" altLang="zh-CN" cap="none" dirty="0" smtClean="0"/>
              <a:t>-to-</a:t>
            </a:r>
            <a:r>
              <a:rPr lang="en-US" altLang="zh-CN" cap="none" dirty="0" err="1" smtClean="0"/>
              <a:t>veth</a:t>
            </a:r>
            <a:r>
              <a:rPr lang="en-US" altLang="zh-CN" cap="none" dirty="0" smtClean="0"/>
              <a:t> Performance (</a:t>
            </a:r>
            <a:r>
              <a:rPr lang="en-US" altLang="zh-CN" cap="none" dirty="0" err="1" smtClean="0"/>
              <a:t>Gbps</a:t>
            </a:r>
            <a:r>
              <a:rPr lang="en-US" altLang="zh-CN" cap="none" dirty="0" smtClean="0"/>
              <a:t>)</a:t>
            </a:r>
            <a:endParaRPr lang="zh-CN" cap="non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Sheet1!$A$62</c:f>
              <c:strCache>
                <c:ptCount val="1"/>
                <c:pt idx="0">
                  <c:v>no PMD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Sheet1!$B$61:$C$61</c:f>
              <c:strCache>
                <c:ptCount val="2"/>
                <c:pt idx="0">
                  <c:v>TCP Performance</c:v>
                </c:pt>
                <c:pt idx="1">
                  <c:v>UDP Performance</c:v>
                </c:pt>
              </c:strCache>
            </c:strRef>
          </c:cat>
          <c:val>
            <c:numRef>
              <c:f>Sheet1!$B$62:$C$62</c:f>
              <c:numCache>
                <c:formatCode>General</c:formatCode>
                <c:ptCount val="2"/>
                <c:pt idx="0">
                  <c:v>6.28</c:v>
                </c:pt>
                <c:pt idx="1">
                  <c:v>1.59</c:v>
                </c:pt>
              </c:numCache>
            </c:numRef>
          </c:val>
        </c:ser>
        <c:ser>
          <c:idx val="1"/>
          <c:order val="1"/>
          <c:tx>
            <c:strRef>
              <c:f>Sheet1!$A$63</c:f>
              <c:strCache>
                <c:ptCount val="1"/>
                <c:pt idx="0">
                  <c:v>PMD</c:v>
                </c:pt>
              </c:strCache>
            </c:strRef>
          </c:tx>
          <c:spPr>
            <a:solidFill>
              <a:schemeClr val="accent2">
                <a:alpha val="88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Sheet1!$B$61:$C$61</c:f>
              <c:strCache>
                <c:ptCount val="2"/>
                <c:pt idx="0">
                  <c:v>TCP Performance</c:v>
                </c:pt>
                <c:pt idx="1">
                  <c:v>UDP Performance</c:v>
                </c:pt>
              </c:strCache>
            </c:strRef>
          </c:cat>
          <c:val>
            <c:numRef>
              <c:f>Sheet1!$B$63:$C$63</c:f>
              <c:numCache>
                <c:formatCode>General</c:formatCode>
                <c:ptCount val="2"/>
                <c:pt idx="0">
                  <c:v>22.2</c:v>
                </c:pt>
                <c:pt idx="1">
                  <c:v>3.5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174244688"/>
        <c:axId val="891188384"/>
        <c:axId val="0"/>
      </c:bar3DChart>
      <c:catAx>
        <c:axId val="117424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1188384"/>
        <c:crosses val="autoZero"/>
        <c:auto val="1"/>
        <c:lblAlgn val="ctr"/>
        <c:lblOffset val="100"/>
        <c:noMultiLvlLbl val="0"/>
      </c:catAx>
      <c:valAx>
        <c:axId val="8911883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17424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cap="none" dirty="0" smtClean="0"/>
              <a:t>tap-to-tap Performance (</a:t>
            </a:r>
            <a:r>
              <a:rPr lang="en-US" altLang="zh-CN" cap="none" dirty="0" err="1" smtClean="0"/>
              <a:t>Gbps</a:t>
            </a:r>
            <a:r>
              <a:rPr lang="en-US" altLang="zh-CN" cap="none" dirty="0" smtClean="0"/>
              <a:t>)</a:t>
            </a:r>
            <a:endParaRPr lang="zh-CN" cap="non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Sheet1!$A$42</c:f>
              <c:strCache>
                <c:ptCount val="1"/>
                <c:pt idx="0">
                  <c:v>No PMD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Sheet1!$B$41:$C$41</c:f>
              <c:strCache>
                <c:ptCount val="2"/>
                <c:pt idx="0">
                  <c:v>TCP Performance</c:v>
                </c:pt>
                <c:pt idx="1">
                  <c:v>UDP Performance</c:v>
                </c:pt>
              </c:strCache>
            </c:strRef>
          </c:cat>
          <c:val>
            <c:numRef>
              <c:f>Sheet1!$B$42:$C$42</c:f>
              <c:numCache>
                <c:formatCode>General</c:formatCode>
                <c:ptCount val="2"/>
                <c:pt idx="0">
                  <c:v>19.600000000000001</c:v>
                </c:pt>
                <c:pt idx="1">
                  <c:v>2.2000000000000002</c:v>
                </c:pt>
              </c:numCache>
            </c:numRef>
          </c:val>
        </c:ser>
        <c:ser>
          <c:idx val="1"/>
          <c:order val="1"/>
          <c:tx>
            <c:strRef>
              <c:f>Sheet1!$A$43</c:f>
              <c:strCache>
                <c:ptCount val="1"/>
                <c:pt idx="0">
                  <c:v>PMD</c:v>
                </c:pt>
              </c:strCache>
            </c:strRef>
          </c:tx>
          <c:spPr>
            <a:solidFill>
              <a:schemeClr val="accent2">
                <a:alpha val="88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Sheet1!$B$41:$C$41</c:f>
              <c:strCache>
                <c:ptCount val="2"/>
                <c:pt idx="0">
                  <c:v>TCP Performance</c:v>
                </c:pt>
                <c:pt idx="1">
                  <c:v>UDP Performance</c:v>
                </c:pt>
              </c:strCache>
            </c:strRef>
          </c:cat>
          <c:val>
            <c:numRef>
              <c:f>Sheet1!$B$43:$C$43</c:f>
              <c:numCache>
                <c:formatCode>General</c:formatCode>
                <c:ptCount val="2"/>
                <c:pt idx="0">
                  <c:v>27.3</c:v>
                </c:pt>
                <c:pt idx="1">
                  <c:v>3.7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245455600"/>
        <c:axId val="1245458320"/>
        <c:axId val="0"/>
      </c:bar3DChart>
      <c:catAx>
        <c:axId val="124545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458320"/>
        <c:crosses val="autoZero"/>
        <c:auto val="1"/>
        <c:lblAlgn val="ctr"/>
        <c:lblOffset val="100"/>
        <c:noMultiLvlLbl val="0"/>
      </c:catAx>
      <c:valAx>
        <c:axId val="12454583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45455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07699-DDF8-40AC-94ED-646291E09615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7B323-2453-4BD4-85E5-86B4F4674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12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789830" y="6377941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838200" y="6377941"/>
            <a:ext cx="2743200" cy="36512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899701" y="6377941"/>
            <a:ext cx="2743200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042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22795" y="1844797"/>
            <a:ext cx="7200000" cy="1800000"/>
          </a:xfrm>
        </p:spPr>
        <p:txBody>
          <a:bodyPr anchor="b">
            <a:normAutofit/>
          </a:bodyPr>
          <a:lstStyle>
            <a:lvl1pPr algn="r">
              <a:defRPr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22795" y="3707716"/>
            <a:ext cx="7200000" cy="504000"/>
          </a:xfrm>
        </p:spPr>
        <p:txBody>
          <a:bodyPr anchor="b" anchorCtr="0"/>
          <a:lstStyle>
            <a:lvl1pPr marL="0" indent="0" algn="r">
              <a:buNone/>
              <a:defRPr sz="24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cxnSp>
        <p:nvCxnSpPr>
          <p:cNvPr id="8" name="直接箭头连接符 7"/>
          <p:cNvCxnSpPr/>
          <p:nvPr userDrawn="1"/>
        </p:nvCxnSpPr>
        <p:spPr>
          <a:xfrm>
            <a:off x="4149807" y="3687555"/>
            <a:ext cx="7200000" cy="0"/>
          </a:xfrm>
          <a:prstGeom prst="straightConnector1">
            <a:avLst/>
          </a:prstGeom>
          <a:ln w="44450">
            <a:solidFill>
              <a:srgbClr val="66A559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957" y="4936922"/>
            <a:ext cx="2864762" cy="59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1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22795" y="1844797"/>
            <a:ext cx="7200000" cy="1800000"/>
          </a:xfrm>
        </p:spPr>
        <p:txBody>
          <a:bodyPr anchor="b">
            <a:normAutofit/>
          </a:bodyPr>
          <a:lstStyle>
            <a:lvl1pPr algn="r">
              <a:defRPr sz="4400">
                <a:solidFill>
                  <a:srgbClr val="0062A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22795" y="3707716"/>
            <a:ext cx="7200000" cy="504000"/>
          </a:xfrm>
        </p:spPr>
        <p:txBody>
          <a:bodyPr anchor="b" anchorCtr="0"/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cxnSp>
        <p:nvCxnSpPr>
          <p:cNvPr id="8" name="直接箭头连接符 7"/>
          <p:cNvCxnSpPr/>
          <p:nvPr userDrawn="1"/>
        </p:nvCxnSpPr>
        <p:spPr>
          <a:xfrm>
            <a:off x="4149807" y="3687555"/>
            <a:ext cx="7200000" cy="0"/>
          </a:xfrm>
          <a:prstGeom prst="straightConnector1">
            <a:avLst/>
          </a:prstGeom>
          <a:ln w="44450">
            <a:solidFill>
              <a:srgbClr val="66A559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10005604" y="5014985"/>
            <a:ext cx="0" cy="54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13181" y="5076548"/>
            <a:ext cx="1572313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20XX</a:t>
            </a:r>
            <a:r>
              <a:rPr lang="zh-CN" altLang="en-US" dirty="0"/>
              <a:t>年</a:t>
            </a:r>
            <a:r>
              <a:rPr lang="en-US" altLang="zh-CN" dirty="0"/>
              <a:t>X</a:t>
            </a:r>
            <a:r>
              <a:rPr lang="zh-CN" altLang="en-US" dirty="0"/>
              <a:t>月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81" y="5135535"/>
            <a:ext cx="2199143" cy="40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4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419100"/>
            <a:ext cx="2590800" cy="971550"/>
          </a:xfrm>
          <a:prstGeom prst="rect">
            <a:avLst/>
          </a:prstGeom>
          <a:solidFill>
            <a:srgbClr val="0062A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4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288" y="6513958"/>
            <a:ext cx="1171635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9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330820"/>
            <a:ext cx="12192000" cy="740440"/>
          </a:xfrm>
          <a:prstGeom prst="rect">
            <a:avLst/>
          </a:prstGeom>
          <a:solidFill>
            <a:schemeClr val="tx1">
              <a:lumMod val="50000"/>
              <a:lumOff val="50000"/>
              <a:alpha val="87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386840" cy="1071260"/>
          </a:xfrm>
          <a:prstGeom prst="rect">
            <a:avLst/>
          </a:prstGeom>
          <a:solidFill>
            <a:srgbClr val="0062A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0891" y="518095"/>
            <a:ext cx="8951262" cy="535531"/>
          </a:xfrm>
          <a:noFill/>
        </p:spPr>
        <p:txBody>
          <a:bodyPr wrap="square" rtlCol="0">
            <a:spAutoFit/>
          </a:bodyPr>
          <a:lstStyle>
            <a:lvl1pPr>
              <a:defRPr lang="zh-CN" altLang="en-US" sz="3200">
                <a:solidFill>
                  <a:schemeClr val="bg1"/>
                </a:solidFill>
                <a:latin typeface="Noto Sans S Chinese Black" panose="020B0A00000000000000" pitchFamily="34" charset="-122"/>
                <a:ea typeface="Noto Sans S Chinese Black" panose="020B0A00000000000000" pitchFamily="34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0" y="156860"/>
            <a:ext cx="1386840" cy="9144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algn="ctr"/>
            <a:endParaRPr lang="zh-CN" altLang="en-US" sz="16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8066787" y="531125"/>
            <a:ext cx="3600000" cy="480131"/>
          </a:xfrm>
          <a:noFill/>
        </p:spPr>
        <p:txBody>
          <a:bodyPr wrap="square" rtlCol="0">
            <a:spAutoFit/>
          </a:bodyPr>
          <a:lstStyle>
            <a:lvl1pPr marL="0" indent="0" algn="r">
              <a:buNone/>
              <a:defRPr lang="zh-CN" altLang="en-US" dirty="0">
                <a:solidFill>
                  <a:schemeClr val="bg1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defRPr>
            </a:lvl1pPr>
          </a:lstStyle>
          <a:p>
            <a:pPr marL="0" lvl="0"/>
            <a:r>
              <a:rPr lang="zh-CN" altLang="en-US" dirty="0"/>
              <a:t>二级标题</a:t>
            </a:r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695325" y="1636943"/>
            <a:ext cx="10801350" cy="4351338"/>
          </a:xfrm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0000"/>
              </a:lnSpc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288" y="6513958"/>
            <a:ext cx="1171635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3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330820"/>
            <a:ext cx="12192000" cy="740440"/>
          </a:xfrm>
          <a:prstGeom prst="rect">
            <a:avLst/>
          </a:prstGeom>
          <a:solidFill>
            <a:schemeClr val="tx1">
              <a:lumMod val="50000"/>
              <a:lumOff val="50000"/>
              <a:alpha val="87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386840" cy="1071260"/>
          </a:xfrm>
          <a:prstGeom prst="rect">
            <a:avLst/>
          </a:prstGeom>
          <a:solidFill>
            <a:srgbClr val="0062A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0891" y="518095"/>
            <a:ext cx="8951262" cy="535531"/>
          </a:xfrm>
          <a:noFill/>
        </p:spPr>
        <p:txBody>
          <a:bodyPr wrap="square" rtlCol="0">
            <a:spAutoFit/>
          </a:bodyPr>
          <a:lstStyle>
            <a:lvl1pPr>
              <a:defRPr lang="zh-CN" altLang="en-US" sz="3200">
                <a:solidFill>
                  <a:schemeClr val="bg1"/>
                </a:solidFill>
                <a:latin typeface="Noto Sans S Chinese Black" panose="020B0A00000000000000" pitchFamily="34" charset="-122"/>
                <a:ea typeface="Noto Sans S Chinese Black" panose="020B0A00000000000000" pitchFamily="34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288" y="6513958"/>
            <a:ext cx="1171635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4" y="-20638"/>
            <a:ext cx="12277727" cy="689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1084263"/>
            <a:ext cx="6172200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6"/>
          <p:cNvSpPr/>
          <p:nvPr userDrawn="1">
            <p:custDataLst>
              <p:tags r:id="rId1"/>
            </p:custDataLst>
          </p:nvPr>
        </p:nvSpPr>
        <p:spPr>
          <a:xfrm>
            <a:off x="1" y="4211638"/>
            <a:ext cx="12188825" cy="1223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Q&amp;A</a:t>
            </a:r>
            <a:endParaRPr lang="en-US" sz="8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90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37032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666D1FF-06E2-4934-9E3A-966CF48A1068}" type="datetime1">
              <a:rPr lang="zh-CN" altLang="en-US" smtClean="0">
                <a:solidFill>
                  <a:prstClr val="white">
                    <a:lumMod val="50000"/>
                  </a:prstClr>
                </a:solidFill>
              </a:rPr>
              <a:pPr/>
              <a:t>2020/11/23</a:t>
            </a:fld>
            <a:endParaRPr lang="zh-CN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99701" y="6437032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prstClr val="white">
                    <a:lumMod val="50000"/>
                  </a:prstClr>
                </a:solidFill>
              </a:rPr>
              <a:t>Page</a:t>
            </a:r>
            <a:fld id="{21B87BE8-92EA-4B29-B07D-105658B9214A}" type="slidenum">
              <a:rPr lang="zh-CN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2" name="Rectangle 60"/>
          <p:cNvSpPr>
            <a:spLocks noChangeArrowheads="1"/>
          </p:cNvSpPr>
          <p:nvPr userDrawn="1"/>
        </p:nvSpPr>
        <p:spPr bwMode="auto">
          <a:xfrm>
            <a:off x="12310128" y="3615087"/>
            <a:ext cx="1368000" cy="32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91425" tIns="45712" rIns="91425" bIns="45712" anchor="ctr">
            <a:spAutoFit/>
          </a:bodyPr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3" name="Rectangle 62"/>
          <p:cNvSpPr>
            <a:spLocks noChangeArrowheads="1"/>
          </p:cNvSpPr>
          <p:nvPr userDrawn="1"/>
        </p:nvSpPr>
        <p:spPr bwMode="auto">
          <a:xfrm>
            <a:off x="12206100" y="2624244"/>
            <a:ext cx="2115671" cy="940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98" tIns="43900" rIns="87798" bIns="43900"/>
          <a:lstStyle/>
          <a:p>
            <a:pPr defTabSz="87788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配色参考方案：</a:t>
            </a:r>
          </a:p>
          <a:p>
            <a:pPr defTabSz="87788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建议同一页面内不超过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种颜色，以下是几组配色方案，同一页面内只选择一组使用。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Rectangle 22"/>
          <p:cNvSpPr>
            <a:spLocks noChangeArrowheads="1"/>
          </p:cNvSpPr>
          <p:nvPr userDrawn="1"/>
        </p:nvSpPr>
        <p:spPr bwMode="auto">
          <a:xfrm>
            <a:off x="12206100" y="15456"/>
            <a:ext cx="2244436" cy="264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798" tIns="43900" rIns="87798" bIns="43900"/>
          <a:lstStyle/>
          <a:p>
            <a:pPr defTabSz="877888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标题及正文字体均为微软雅黑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77888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77888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内页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77888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一级标题：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44pt  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77888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颜色：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 G0 B0</a:t>
            </a:r>
          </a:p>
          <a:p>
            <a:pPr defTabSz="877888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二级标题：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32pt</a:t>
            </a:r>
          </a:p>
          <a:p>
            <a:pPr defTabSz="877888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颜色：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R127 G127 B127</a:t>
            </a:r>
          </a:p>
          <a:p>
            <a:pPr defTabSz="877888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77888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正文：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16-22pt</a:t>
            </a:r>
          </a:p>
          <a:p>
            <a:pPr defTabSz="877888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 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(2-5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:18~24pt  </a:t>
            </a:r>
          </a:p>
          <a:p>
            <a:pPr defTabSz="877888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</a:p>
        </p:txBody>
      </p:sp>
      <p:pic>
        <p:nvPicPr>
          <p:cNvPr id="67" name="图片 6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989" y="4136604"/>
            <a:ext cx="1080000" cy="338147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989" y="4515489"/>
            <a:ext cx="1080000" cy="337608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989" y="5273261"/>
            <a:ext cx="1080000" cy="338147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989" y="5652146"/>
            <a:ext cx="1080000" cy="336422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989" y="4893835"/>
            <a:ext cx="1080000" cy="338688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989" y="6029306"/>
            <a:ext cx="1080000" cy="338688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989" y="3757719"/>
            <a:ext cx="1080000" cy="338147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989" y="6408729"/>
            <a:ext cx="1080000" cy="33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4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63" r:id="rId2"/>
    <p:sldLayoutId id="2147483664" r:id="rId3"/>
    <p:sldLayoutId id="2147483665" r:id="rId4"/>
    <p:sldLayoutId id="2147483666" r:id="rId5"/>
    <p:sldLayoutId id="2147483685" r:id="rId6"/>
    <p:sldLayoutId id="2147483689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21024" y="1844797"/>
            <a:ext cx="8274795" cy="1800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OVS DPDK VXLAN &amp; VLAN TSO, GRO and GSO Implementation and Status Update</a:t>
            </a:r>
            <a:endParaRPr lang="zh-CN" altLang="en-US" b="1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561707" y="3707716"/>
            <a:ext cx="7200000" cy="504000"/>
          </a:xfrm>
        </p:spPr>
        <p:txBody>
          <a:bodyPr/>
          <a:lstStyle/>
          <a:p>
            <a:r>
              <a:rPr lang="en-US" altLang="zh-CN" dirty="0" smtClean="0"/>
              <a:t>Yi Yang @ Inspur Cloud</a:t>
            </a:r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>
            <a:off x="0" y="2279725"/>
            <a:ext cx="2134623" cy="2399852"/>
          </a:xfrm>
          <a:custGeom>
            <a:avLst/>
            <a:gdLst>
              <a:gd name="connsiteX0" fmla="*/ 0 w 2529840"/>
              <a:gd name="connsiteY0" fmla="*/ 541020 h 2171700"/>
              <a:gd name="connsiteX1" fmla="*/ 0 w 2529840"/>
              <a:gd name="connsiteY1" fmla="*/ 1638300 h 2171700"/>
              <a:gd name="connsiteX2" fmla="*/ 906780 w 2529840"/>
              <a:gd name="connsiteY2" fmla="*/ 2171700 h 2171700"/>
              <a:gd name="connsiteX3" fmla="*/ 2529840 w 2529840"/>
              <a:gd name="connsiteY3" fmla="*/ 1089660 h 2171700"/>
              <a:gd name="connsiteX4" fmla="*/ 899160 w 2529840"/>
              <a:gd name="connsiteY4" fmla="*/ 0 h 2171700"/>
              <a:gd name="connsiteX5" fmla="*/ 0 w 2529840"/>
              <a:gd name="connsiteY5" fmla="*/ 54102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9840" h="2171700">
                <a:moveTo>
                  <a:pt x="0" y="541020"/>
                </a:moveTo>
                <a:lnTo>
                  <a:pt x="0" y="1638300"/>
                </a:lnTo>
                <a:lnTo>
                  <a:pt x="906780" y="2171700"/>
                </a:lnTo>
                <a:lnTo>
                  <a:pt x="2529840" y="1089660"/>
                </a:lnTo>
                <a:lnTo>
                  <a:pt x="899160" y="0"/>
                </a:lnTo>
                <a:lnTo>
                  <a:pt x="0" y="54102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1585892" y="2523902"/>
            <a:ext cx="1097462" cy="955606"/>
          </a:xfrm>
          <a:prstGeom prst="diamond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1572445" y="3481913"/>
            <a:ext cx="1097462" cy="955606"/>
          </a:xfrm>
          <a:prstGeom prst="diamon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2121176" y="2717903"/>
            <a:ext cx="1768924" cy="1540276"/>
          </a:xfrm>
          <a:prstGeom prst="diamond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3535303" y="3470268"/>
            <a:ext cx="679113" cy="591332"/>
          </a:xfrm>
          <a:prstGeom prst="diamon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0890" y="518095"/>
            <a:ext cx="10641109" cy="535531"/>
          </a:xfrm>
        </p:spPr>
        <p:txBody>
          <a:bodyPr/>
          <a:lstStyle/>
          <a:p>
            <a:r>
              <a:rPr lang="en-US" altLang="zh-CN" dirty="0"/>
              <a:t>Implementation </a:t>
            </a:r>
            <a:r>
              <a:rPr lang="en-US" altLang="zh-CN" dirty="0" smtClean="0"/>
              <a:t>Status: </a:t>
            </a:r>
            <a:r>
              <a:rPr lang="en-US" altLang="zh-CN" dirty="0" smtClean="0"/>
              <a:t>TCP Performance with CT</a:t>
            </a:r>
            <a:endParaRPr lang="en-US" sz="10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0" y="156860"/>
            <a:ext cx="138684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800" dirty="0">
                <a:solidFill>
                  <a:schemeClr val="bg1"/>
                </a:solidFill>
              </a:rPr>
              <a:t>9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346094"/>
              </p:ext>
            </p:extLst>
          </p:nvPr>
        </p:nvGraphicFramePr>
        <p:xfrm>
          <a:off x="1922930" y="1280131"/>
          <a:ext cx="8673352" cy="5120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01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0891" y="518095"/>
            <a:ext cx="10349756" cy="535531"/>
          </a:xfrm>
        </p:spPr>
        <p:txBody>
          <a:bodyPr/>
          <a:lstStyle/>
          <a:p>
            <a:r>
              <a:rPr lang="en-US" altLang="zh-CN" dirty="0"/>
              <a:t>Implementation </a:t>
            </a:r>
            <a:r>
              <a:rPr lang="en-US" altLang="zh-CN" dirty="0" smtClean="0"/>
              <a:t>Status: </a:t>
            </a:r>
            <a:r>
              <a:rPr lang="en-US" altLang="zh-CN" dirty="0" smtClean="0"/>
              <a:t>TCP and UDP </a:t>
            </a:r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10</a:t>
            </a:r>
            <a:endParaRPr lang="zh-CN" altLang="en-US" sz="4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066786" y="531125"/>
            <a:ext cx="3997911" cy="48013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98500" y="1181100"/>
            <a:ext cx="1076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 smtClean="0"/>
              <a:t>Openstack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 smtClean="0"/>
              <a:t>Openstack</a:t>
            </a:r>
            <a:r>
              <a:rPr lang="en-US" altLang="zh-CN" sz="2400" dirty="0" smtClean="0"/>
              <a:t> floating IP: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                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999333"/>
              </p:ext>
            </p:extLst>
          </p:nvPr>
        </p:nvGraphicFramePr>
        <p:xfrm>
          <a:off x="2019300" y="211436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 (</a:t>
                      </a:r>
                      <a:r>
                        <a:rPr lang="en-US" dirty="0" err="1" smtClean="0"/>
                        <a:t>Gbps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UDP (</a:t>
                      </a:r>
                      <a:r>
                        <a:rPr lang="en-US" dirty="0" err="1" smtClean="0"/>
                        <a:t>Gbps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UDP (Other)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OVS 2.9.5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2.49 (no UFO)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VXLAN</a:t>
                      </a:r>
                      <a:r>
                        <a:rPr lang="en-US" baseline="0" dirty="0" smtClean="0"/>
                        <a:t> TSO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5.28 (UFO)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2.15 (no</a:t>
                      </a:r>
                      <a:r>
                        <a:rPr lang="en-US" baseline="0" dirty="0" smtClean="0"/>
                        <a:t> UFO)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896407"/>
              </p:ext>
            </p:extLst>
          </p:nvPr>
        </p:nvGraphicFramePr>
        <p:xfrm>
          <a:off x="3061149" y="459742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 (</a:t>
                      </a:r>
                      <a:r>
                        <a:rPr lang="en-US" dirty="0" err="1" smtClean="0"/>
                        <a:t>Gbps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UDP (</a:t>
                      </a:r>
                      <a:r>
                        <a:rPr lang="en-US" dirty="0" err="1" smtClean="0"/>
                        <a:t>Gbps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OVS 2.9.5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VXLAN</a:t>
                      </a:r>
                      <a:r>
                        <a:rPr lang="en-US" baseline="0" dirty="0" smtClean="0"/>
                        <a:t> TSO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84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0890" y="518095"/>
            <a:ext cx="10484228" cy="535531"/>
          </a:xfrm>
        </p:spPr>
        <p:txBody>
          <a:bodyPr/>
          <a:lstStyle/>
          <a:p>
            <a:r>
              <a:rPr lang="en-US" altLang="zh-CN" dirty="0"/>
              <a:t>Implementation </a:t>
            </a:r>
            <a:r>
              <a:rPr lang="en-US" altLang="zh-CN" dirty="0" smtClean="0"/>
              <a:t>Status: </a:t>
            </a:r>
            <a:r>
              <a:rPr lang="en-US" altLang="zh-CN" dirty="0" smtClean="0"/>
              <a:t>TCP </a:t>
            </a:r>
            <a:r>
              <a:rPr lang="en-US" altLang="zh-CN" dirty="0"/>
              <a:t>and </a:t>
            </a:r>
            <a:r>
              <a:rPr lang="en-US" altLang="zh-CN" dirty="0" smtClean="0"/>
              <a:t>UDP in </a:t>
            </a:r>
            <a:r>
              <a:rPr lang="en-US" altLang="zh-CN" dirty="0" err="1" smtClean="0"/>
              <a:t>Openstack</a:t>
            </a:r>
            <a:endParaRPr lang="en-US" dirty="0"/>
          </a:p>
        </p:txBody>
      </p:sp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5067225"/>
              </p:ext>
            </p:extLst>
          </p:nvPr>
        </p:nvGraphicFramePr>
        <p:xfrm>
          <a:off x="1165409" y="1425388"/>
          <a:ext cx="9722225" cy="4719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占位符 2"/>
          <p:cNvSpPr txBox="1">
            <a:spLocks/>
          </p:cNvSpPr>
          <p:nvPr/>
        </p:nvSpPr>
        <p:spPr>
          <a:xfrm>
            <a:off x="0" y="156860"/>
            <a:ext cx="138684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800" dirty="0" smtClean="0">
                <a:solidFill>
                  <a:schemeClr val="bg1"/>
                </a:solidFill>
              </a:rPr>
              <a:t>11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79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0891" y="518095"/>
            <a:ext cx="10174944" cy="535531"/>
          </a:xfrm>
        </p:spPr>
        <p:txBody>
          <a:bodyPr/>
          <a:lstStyle/>
          <a:p>
            <a:r>
              <a:rPr lang="en-US" altLang="zh-CN" dirty="0"/>
              <a:t>Implementation </a:t>
            </a:r>
            <a:r>
              <a:rPr lang="en-US" altLang="zh-CN" dirty="0" smtClean="0"/>
              <a:t>Status: </a:t>
            </a:r>
            <a:r>
              <a:rPr lang="en-US" altLang="zh-CN" dirty="0" smtClean="0"/>
              <a:t>floating IP Performance</a:t>
            </a:r>
            <a:endParaRPr lang="en-US" dirty="0"/>
          </a:p>
        </p:txBody>
      </p:sp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2200790"/>
              </p:ext>
            </p:extLst>
          </p:nvPr>
        </p:nvGraphicFramePr>
        <p:xfrm>
          <a:off x="578224" y="1214296"/>
          <a:ext cx="11147611" cy="5038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占位符 2"/>
          <p:cNvSpPr txBox="1">
            <a:spLocks/>
          </p:cNvSpPr>
          <p:nvPr/>
        </p:nvSpPr>
        <p:spPr>
          <a:xfrm>
            <a:off x="0" y="156860"/>
            <a:ext cx="138684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800" dirty="0" smtClean="0">
                <a:solidFill>
                  <a:schemeClr val="bg1"/>
                </a:solidFill>
              </a:rPr>
              <a:t>12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5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0891" y="518095"/>
            <a:ext cx="9481870" cy="535531"/>
          </a:xfrm>
        </p:spPr>
        <p:txBody>
          <a:bodyPr/>
          <a:lstStyle/>
          <a:p>
            <a:r>
              <a:rPr lang="en-US" altLang="zh-CN" dirty="0"/>
              <a:t>Implementation </a:t>
            </a:r>
            <a:r>
              <a:rPr lang="en-US" altLang="zh-CN" dirty="0" smtClean="0"/>
              <a:t>Status: </a:t>
            </a:r>
            <a:r>
              <a:rPr lang="en-US" altLang="zh-CN" dirty="0" smtClean="0"/>
              <a:t>tap/</a:t>
            </a:r>
            <a:r>
              <a:rPr lang="en-US" altLang="zh-CN" dirty="0" err="1" smtClean="0"/>
              <a:t>veth</a:t>
            </a:r>
            <a:r>
              <a:rPr lang="en-US" altLang="zh-CN" dirty="0" smtClean="0"/>
              <a:t> performance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13</a:t>
            </a:r>
            <a:endParaRPr lang="zh-CN" altLang="en-US" sz="4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862"/>
            <a:ext cx="12192000" cy="17508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31539" y="2887690"/>
            <a:ext cx="795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52789"/>
            <a:ext cx="12192000" cy="248236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37831" y="1611479"/>
            <a:ext cx="461665" cy="1101951"/>
          </a:xfrm>
          <a:prstGeom prst="rect">
            <a:avLst/>
          </a:prstGeom>
          <a:solidFill>
            <a:schemeClr val="tx1"/>
          </a:solidFill>
        </p:spPr>
        <p:txBody>
          <a:bodyPr vert="vert270"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 PMD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28867" y="5365375"/>
            <a:ext cx="461665" cy="700849"/>
          </a:xfrm>
          <a:prstGeom prst="rect">
            <a:avLst/>
          </a:prstGeom>
          <a:solidFill>
            <a:schemeClr val="tx1"/>
          </a:solidFill>
        </p:spPr>
        <p:txBody>
          <a:bodyPr vert="vert270"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MD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606695"/>
              </p:ext>
            </p:extLst>
          </p:nvPr>
        </p:nvGraphicFramePr>
        <p:xfrm>
          <a:off x="1823495" y="2924687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veth</a:t>
                      </a:r>
                      <a:r>
                        <a:rPr lang="en-US" dirty="0" smtClean="0"/>
                        <a:t>-to-</a:t>
                      </a:r>
                      <a:r>
                        <a:rPr lang="en-US" dirty="0" err="1" smtClean="0"/>
                        <a:t>veth</a:t>
                      </a:r>
                      <a:r>
                        <a:rPr lang="en-US" dirty="0" smtClean="0"/>
                        <a:t> TCP (</a:t>
                      </a:r>
                      <a:r>
                        <a:rPr lang="en-US" dirty="0" err="1" smtClean="0"/>
                        <a:t>Gbps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veth</a:t>
                      </a:r>
                      <a:r>
                        <a:rPr lang="en-US" dirty="0" smtClean="0"/>
                        <a:t>-to-</a:t>
                      </a:r>
                      <a:r>
                        <a:rPr lang="en-US" dirty="0" err="1" smtClean="0"/>
                        <a:t>veth</a:t>
                      </a:r>
                      <a:r>
                        <a:rPr lang="en-US" dirty="0" smtClean="0"/>
                        <a:t> UDP (</a:t>
                      </a:r>
                      <a:r>
                        <a:rPr lang="en-US" dirty="0" err="1" smtClean="0"/>
                        <a:t>Gbps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tap-to-tap </a:t>
                      </a:r>
                      <a:r>
                        <a:rPr lang="en-US" dirty="0" smtClean="0"/>
                        <a:t>TCP (</a:t>
                      </a:r>
                      <a:r>
                        <a:rPr lang="en-US" dirty="0" err="1" smtClean="0"/>
                        <a:t>Gbps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tap-to-tap </a:t>
                      </a:r>
                      <a:r>
                        <a:rPr lang="en-US" dirty="0" smtClean="0"/>
                        <a:t>UDP (</a:t>
                      </a:r>
                      <a:r>
                        <a:rPr lang="en-US" dirty="0" err="1" smtClean="0"/>
                        <a:t>Gbps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PMD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57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0891" y="518095"/>
            <a:ext cx="9435356" cy="535531"/>
          </a:xfrm>
        </p:spPr>
        <p:txBody>
          <a:bodyPr/>
          <a:lstStyle/>
          <a:p>
            <a:r>
              <a:rPr lang="en-US" altLang="zh-CN" dirty="0"/>
              <a:t>Implementation </a:t>
            </a:r>
            <a:r>
              <a:rPr lang="en-US" altLang="zh-CN" dirty="0" smtClean="0"/>
              <a:t>Status: </a:t>
            </a:r>
            <a:r>
              <a:rPr lang="en-US" altLang="zh-CN" dirty="0"/>
              <a:t>tap/</a:t>
            </a:r>
            <a:r>
              <a:rPr lang="en-US" altLang="zh-CN" dirty="0" err="1"/>
              <a:t>veth</a:t>
            </a:r>
            <a:r>
              <a:rPr lang="en-US" altLang="zh-CN" dirty="0"/>
              <a:t> performance</a:t>
            </a:r>
            <a:endParaRPr lang="en-US" dirty="0"/>
          </a:p>
        </p:txBody>
      </p:sp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2331003"/>
              </p:ext>
            </p:extLst>
          </p:nvPr>
        </p:nvGraphicFramePr>
        <p:xfrm>
          <a:off x="208427" y="1275223"/>
          <a:ext cx="5750859" cy="5179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占位符 2"/>
          <p:cNvSpPr txBox="1">
            <a:spLocks/>
          </p:cNvSpPr>
          <p:nvPr/>
        </p:nvSpPr>
        <p:spPr>
          <a:xfrm>
            <a:off x="0" y="156860"/>
            <a:ext cx="138684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800" dirty="0" smtClean="0">
                <a:solidFill>
                  <a:schemeClr val="bg1"/>
                </a:solidFill>
              </a:rPr>
              <a:t>14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2487005"/>
              </p:ext>
            </p:extLst>
          </p:nvPr>
        </p:nvGraphicFramePr>
        <p:xfrm>
          <a:off x="6268569" y="1275222"/>
          <a:ext cx="5752800" cy="5179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466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0890" y="518095"/>
            <a:ext cx="10641109" cy="535531"/>
          </a:xfrm>
        </p:spPr>
        <p:txBody>
          <a:bodyPr/>
          <a:lstStyle/>
          <a:p>
            <a:r>
              <a:rPr lang="en-US" altLang="zh-CN" dirty="0"/>
              <a:t>Implementation </a:t>
            </a:r>
            <a:r>
              <a:rPr lang="en-US" altLang="zh-CN" dirty="0" smtClean="0"/>
              <a:t>Status: </a:t>
            </a:r>
            <a:r>
              <a:rPr lang="en-US" altLang="zh-CN" dirty="0" smtClean="0"/>
              <a:t>interface stats and status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15</a:t>
            </a:r>
            <a:endParaRPr lang="zh-CN" altLang="en-US" sz="4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72" y="1275225"/>
            <a:ext cx="4476750" cy="5200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895" y="1277748"/>
            <a:ext cx="44958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</a:t>
            </a:r>
            <a:r>
              <a:rPr lang="en-US" altLang="zh-CN" dirty="0" smtClean="0"/>
              <a:t>Status: </a:t>
            </a:r>
            <a:r>
              <a:rPr lang="en-US" altLang="zh-CN" dirty="0" smtClean="0"/>
              <a:t>known issues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16</a:t>
            </a:r>
            <a:endParaRPr lang="zh-CN" altLang="en-US" sz="4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8500" y="1181100"/>
            <a:ext cx="107696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GRO can dramatically boost performance when </a:t>
            </a:r>
            <a:r>
              <a:rPr lang="en-US" altLang="zh-CN" sz="2400" dirty="0" err="1" smtClean="0"/>
              <a:t>conntrack</a:t>
            </a:r>
            <a:r>
              <a:rPr lang="en-US" altLang="zh-CN" sz="2400" dirty="0" smtClean="0"/>
              <a:t>/security group is used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GSO performance isn’t good, need to be optimized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BIG ISSUE: tap </a:t>
            </a:r>
            <a:r>
              <a:rPr lang="en-US" altLang="zh-CN" sz="2400" dirty="0" smtClean="0"/>
              <a:t>in namespace won’t work after </a:t>
            </a:r>
            <a:r>
              <a:rPr lang="en-US" altLang="zh-CN" sz="2400" dirty="0" err="1" smtClean="0"/>
              <a:t>ovs-vswitchd</a:t>
            </a:r>
            <a:r>
              <a:rPr lang="en-US" altLang="zh-CN" sz="2400" dirty="0" smtClean="0"/>
              <a:t> is restarted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 smtClean="0"/>
              <a:t>tap&amp;veth</a:t>
            </a:r>
            <a:r>
              <a:rPr lang="en-US" altLang="zh-CN" sz="2400" dirty="0" smtClean="0"/>
              <a:t> performance has big drop when PMD thread has many </a:t>
            </a:r>
            <a:r>
              <a:rPr lang="en-US" altLang="zh-CN" sz="2400" dirty="0" err="1" smtClean="0"/>
              <a:t>tap&amp;veth</a:t>
            </a:r>
            <a:r>
              <a:rPr lang="en-US" altLang="zh-CN" sz="2400" dirty="0" smtClean="0"/>
              <a:t> interfaces to handle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Multi-segmented </a:t>
            </a:r>
            <a:r>
              <a:rPr lang="en-US" altLang="zh-CN" sz="2400" dirty="0" err="1" smtClean="0"/>
              <a:t>mbuf</a:t>
            </a:r>
            <a:r>
              <a:rPr lang="en-US" altLang="zh-CN" sz="2400" dirty="0" smtClean="0"/>
              <a:t> support (rejected before because of crash)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 smtClean="0"/>
              <a:t>Userspace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conntrack</a:t>
            </a:r>
            <a:r>
              <a:rPr lang="en-US" altLang="zh-CN" sz="2400" dirty="0" smtClean="0"/>
              <a:t> and some other stuff have </a:t>
            </a:r>
            <a:r>
              <a:rPr lang="en-US" altLang="zh-CN" sz="2400" dirty="0" smtClean="0"/>
              <a:t>big impact on performance from </a:t>
            </a:r>
            <a:r>
              <a:rPr lang="en-US" altLang="zh-CN" sz="2400" dirty="0" err="1" smtClean="0"/>
              <a:t>openstack</a:t>
            </a:r>
            <a:r>
              <a:rPr lang="en-US" altLang="zh-CN" sz="2400" dirty="0" smtClean="0"/>
              <a:t> performance </a:t>
            </a:r>
            <a:r>
              <a:rPr lang="en-US" altLang="zh-CN" sz="2400" dirty="0" smtClean="0"/>
              <a:t>data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IPv6 GRO &amp; GSO (TBD)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9359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17</a:t>
            </a:r>
            <a:endParaRPr lang="zh-CN" altLang="en-US" sz="4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VXLAN TSO is very great feature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OVS DPDK is on the way to </a:t>
            </a:r>
            <a:r>
              <a:rPr lang="en-US" altLang="zh-CN" dirty="0" err="1" smtClean="0"/>
              <a:t>Openstack</a:t>
            </a:r>
            <a:r>
              <a:rPr lang="en-US" altLang="zh-CN" dirty="0" smtClean="0"/>
              <a:t> production </a:t>
            </a:r>
            <a:r>
              <a:rPr lang="en-US" altLang="zh-CN" dirty="0" smtClean="0"/>
              <a:t>environment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There </a:t>
            </a:r>
            <a:r>
              <a:rPr lang="en-US" altLang="zh-CN" dirty="0" smtClean="0"/>
              <a:t>are still some road blocks to be </a:t>
            </a:r>
            <a:r>
              <a:rPr lang="en-US" altLang="zh-CN" dirty="0" smtClean="0"/>
              <a:t>removed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Multi-segment </a:t>
            </a:r>
            <a:r>
              <a:rPr lang="en-US" altLang="zh-CN" dirty="0" err="1" smtClean="0"/>
              <a:t>mbuf</a:t>
            </a:r>
            <a:r>
              <a:rPr lang="en-US" altLang="zh-CN" dirty="0" smtClean="0"/>
              <a:t> </a:t>
            </a:r>
            <a:r>
              <a:rPr lang="en-US" altLang="zh-CN" dirty="0" smtClean="0"/>
              <a:t>support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GRO </a:t>
            </a:r>
            <a:r>
              <a:rPr lang="en-US" altLang="zh-CN" dirty="0" smtClean="0"/>
              <a:t>and </a:t>
            </a:r>
            <a:r>
              <a:rPr lang="en-US" altLang="zh-CN" dirty="0" smtClean="0"/>
              <a:t>GSO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PMD </a:t>
            </a:r>
            <a:r>
              <a:rPr lang="en-US" altLang="zh-CN" dirty="0" smtClean="0"/>
              <a:t>support for </a:t>
            </a:r>
            <a:r>
              <a:rPr lang="en-US" altLang="zh-CN" dirty="0" err="1" smtClean="0"/>
              <a:t>veth</a:t>
            </a:r>
            <a:r>
              <a:rPr lang="en-US" altLang="zh-CN" dirty="0" smtClean="0"/>
              <a:t> &amp; </a:t>
            </a:r>
            <a:r>
              <a:rPr lang="en-US" altLang="zh-CN" dirty="0" smtClean="0"/>
              <a:t>tap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restart </a:t>
            </a:r>
            <a:r>
              <a:rPr lang="en-US" altLang="zh-CN" dirty="0" smtClean="0"/>
              <a:t>issue for </a:t>
            </a:r>
            <a:r>
              <a:rPr lang="en-US" altLang="zh-CN" dirty="0" smtClean="0"/>
              <a:t>tap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84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0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 Achieve</a:t>
            </a:r>
            <a:endParaRPr lang="zh-CN" altLang="en-US" dirty="0"/>
          </a:p>
        </p:txBody>
      </p:sp>
      <p:sp>
        <p:nvSpPr>
          <p:cNvPr id="7" name="文本占位符 12"/>
          <p:cNvSpPr txBox="1">
            <a:spLocks/>
          </p:cNvSpPr>
          <p:nvPr/>
        </p:nvSpPr>
        <p:spPr>
          <a:xfrm>
            <a:off x="0" y="156860"/>
            <a:ext cx="1386840" cy="9144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dirty="0" smtClean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1</a:t>
            </a:r>
            <a:endParaRPr lang="zh-CN" altLang="en-US" sz="16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8500" y="1181100"/>
            <a:ext cx="1076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To run OVS DPDK in </a:t>
            </a:r>
            <a:r>
              <a:rPr lang="en-US" altLang="zh-CN" sz="2400" dirty="0" err="1"/>
              <a:t>Openstack</a:t>
            </a:r>
            <a:r>
              <a:rPr lang="en-US" altLang="zh-CN" sz="2400" dirty="0"/>
              <a:t> production environment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To support UFO (UDP Fragmentation Offload) for VM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To support GRO (Generic Receive Offload) and GSO(Generic Segment Offload) for VLAN and VXLAN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To support VXLAN TSO (TCP Segmentation Offload)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To support VXLAN </a:t>
            </a:r>
            <a:r>
              <a:rPr lang="en-US" altLang="zh-CN" sz="2400" dirty="0" smtClean="0"/>
              <a:t>UFO (some NICs can do this)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VM-to-VM TCP can reach line speed in VXLAN case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VM-to-VM UDP can reach  line speed in VXLAN case</a:t>
            </a:r>
          </a:p>
        </p:txBody>
      </p:sp>
    </p:spTree>
    <p:extLst>
      <p:ext uri="{BB962C8B-B14F-4D97-AF65-F5344CB8AC3E}">
        <p14:creationId xmlns:p14="http://schemas.microsoft.com/office/powerpoint/2010/main" val="24210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</a:t>
            </a:r>
            <a:r>
              <a:rPr lang="en-US" altLang="zh-CN" dirty="0" smtClean="0"/>
              <a:t>Status: </a:t>
            </a:r>
            <a:r>
              <a:rPr lang="en-US" altLang="zh-CN" dirty="0" smtClean="0"/>
              <a:t>UFO Done</a:t>
            </a:r>
            <a:endParaRPr lang="zh-CN" altLang="en-US" dirty="0"/>
          </a:p>
        </p:txBody>
      </p:sp>
      <p:sp>
        <p:nvSpPr>
          <p:cNvPr id="7" name="文本占位符 12"/>
          <p:cNvSpPr txBox="1">
            <a:spLocks/>
          </p:cNvSpPr>
          <p:nvPr/>
        </p:nvSpPr>
        <p:spPr>
          <a:xfrm>
            <a:off x="0" y="156860"/>
            <a:ext cx="1386840" cy="9144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dirty="0" smtClean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2</a:t>
            </a:r>
            <a:endParaRPr lang="zh-CN" altLang="en-US" sz="16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6686" y="2075543"/>
            <a:ext cx="461554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root@ubuntu:~# ethtool -k ens3 | grep udp</a:t>
            </a:r>
          </a:p>
          <a:p>
            <a:r>
              <a:rPr lang="en-US" dirty="0">
                <a:solidFill>
                  <a:schemeClr val="bg1"/>
                </a:solidFill>
              </a:rPr>
              <a:t>udp-fragmentation-offload: </a:t>
            </a:r>
            <a:r>
              <a:rPr lang="en-US" dirty="0">
                <a:solidFill>
                  <a:srgbClr val="FF0000"/>
                </a:solidFill>
              </a:rPr>
              <a:t>on</a:t>
            </a:r>
          </a:p>
          <a:p>
            <a:r>
              <a:rPr lang="en-US" dirty="0">
                <a:solidFill>
                  <a:schemeClr val="bg1"/>
                </a:solidFill>
              </a:rPr>
              <a:t>tx-udp_tnl-segmentation: off [fixed]</a:t>
            </a:r>
          </a:p>
          <a:p>
            <a:r>
              <a:rPr lang="en-US" dirty="0">
                <a:solidFill>
                  <a:schemeClr val="bg1"/>
                </a:solidFill>
              </a:rPr>
              <a:t>root@ubuntu:~#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96686" y="4176665"/>
            <a:ext cx="11010632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qemu-system-x86_64 -enable-kvm -nographic -m 4096 -cpu host -smp 2\</a:t>
            </a:r>
          </a:p>
          <a:p>
            <a:r>
              <a:rPr lang="en-US" dirty="0">
                <a:solidFill>
                  <a:schemeClr val="bg1"/>
                </a:solidFill>
              </a:rPr>
              <a:t>    -object memory-backend-file,id=mem0,size=4G,mem-path=/</a:t>
            </a:r>
            <a:r>
              <a:rPr lang="en-US" dirty="0" smtClean="0">
                <a:solidFill>
                  <a:schemeClr val="bg1"/>
                </a:solidFill>
              </a:rPr>
              <a:t>dev/hugepages,share=on \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-numa </a:t>
            </a:r>
            <a:r>
              <a:rPr lang="en-US" dirty="0">
                <a:solidFill>
                  <a:schemeClr val="bg1"/>
                </a:solidFill>
              </a:rPr>
              <a:t>node,memdev=mem0 \</a:t>
            </a:r>
          </a:p>
          <a:p>
            <a:r>
              <a:rPr lang="en-US" dirty="0">
                <a:solidFill>
                  <a:schemeClr val="bg1"/>
                </a:solidFill>
              </a:rPr>
              <a:t>    -netdev type=tap,id=tap1,ifname=tap1,script=no,downscript=no,vhost=on,queues=2 \</a:t>
            </a:r>
          </a:p>
          <a:p>
            <a:r>
              <a:rPr lang="en-US" dirty="0">
                <a:solidFill>
                  <a:schemeClr val="bg1"/>
                </a:solidFill>
              </a:rPr>
              <a:t>    -device virtio-net-pci,host_mtu=1450,mac=52:54:00:12:34:56,netdev=tap1</a:t>
            </a:r>
            <a:r>
              <a:rPr lang="en-US" dirty="0" smtClean="0">
                <a:solidFill>
                  <a:schemeClr val="bg1"/>
                </a:solidFill>
              </a:rPr>
              <a:t>,\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csum=on,guest_csum=on,guest_ecn=on,guest_tso4=on,guest_tso6=on,\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 gso=on,host_ufo=on,guest_ufo=on</a:t>
            </a:r>
            <a:r>
              <a:rPr lang="en-US" dirty="0" smtClean="0">
                <a:solidFill>
                  <a:schemeClr val="bg1"/>
                </a:solidFill>
              </a:rPr>
              <a:t>,mq=on,vectors=6,rx_queue_size=1024 </a:t>
            </a:r>
            <a:r>
              <a:rPr lang="en-US" dirty="0">
                <a:solidFill>
                  <a:schemeClr val="bg1"/>
                </a:solidFill>
              </a:rPr>
              <a:t>\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smtClean="0">
                <a:solidFill>
                  <a:schemeClr val="bg1"/>
                </a:solidFill>
              </a:rPr>
              <a:t>xenial-server-cloudimg-amd64-disk.img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6686" y="1663908"/>
            <a:ext cx="69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VM:</a:t>
            </a:r>
            <a:endParaRPr 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93419" y="3762363"/>
            <a:ext cx="23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</a:t>
            </a:r>
            <a:r>
              <a:rPr lang="en-US" b="1" dirty="0" smtClean="0"/>
              <a:t>emu parameters: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46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550890" y="518095"/>
            <a:ext cx="9917209" cy="535531"/>
          </a:xfrm>
        </p:spPr>
        <p:txBody>
          <a:bodyPr/>
          <a:lstStyle/>
          <a:p>
            <a:r>
              <a:rPr lang="en-US" altLang="zh-CN" dirty="0"/>
              <a:t>Implementation </a:t>
            </a:r>
            <a:r>
              <a:rPr lang="en-US" altLang="zh-CN" dirty="0" smtClean="0"/>
              <a:t>Status: </a:t>
            </a:r>
            <a:r>
              <a:rPr lang="en-US" altLang="zh-CN" dirty="0" smtClean="0"/>
              <a:t>IPv4 GRO and GSO </a:t>
            </a:r>
            <a:r>
              <a:rPr lang="en-US" altLang="zh-CN" dirty="0" smtClean="0"/>
              <a:t>Done</a:t>
            </a:r>
            <a:endParaRPr lang="zh-CN" altLang="en-US" dirty="0"/>
          </a:p>
        </p:txBody>
      </p:sp>
      <p:sp>
        <p:nvSpPr>
          <p:cNvPr id="7" name="文本占位符 12"/>
          <p:cNvSpPr txBox="1">
            <a:spLocks/>
          </p:cNvSpPr>
          <p:nvPr/>
        </p:nvSpPr>
        <p:spPr>
          <a:xfrm>
            <a:off x="0" y="156860"/>
            <a:ext cx="1386840" cy="9144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dirty="0" smtClean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3</a:t>
            </a:r>
            <a:endParaRPr lang="zh-CN" altLang="en-US" sz="48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8500" y="1181100"/>
            <a:ext cx="1076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VLAN TCP GRO (DPDK has supported since 17.11)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VXLAN TCP GRO (</a:t>
            </a:r>
            <a:r>
              <a:rPr lang="en-US" altLang="zh-CN" sz="2400" dirty="0"/>
              <a:t>DPDK has </a:t>
            </a:r>
            <a:r>
              <a:rPr lang="en-US" altLang="zh-CN" sz="2400" dirty="0" smtClean="0"/>
              <a:t>supported since 17.11)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VLAN </a:t>
            </a:r>
            <a:r>
              <a:rPr lang="en-US" altLang="zh-CN" sz="2000" dirty="0"/>
              <a:t>TCP </a:t>
            </a:r>
            <a:r>
              <a:rPr lang="en-US" altLang="zh-CN" sz="2000" dirty="0" smtClean="0"/>
              <a:t>GSO </a:t>
            </a:r>
            <a:r>
              <a:rPr lang="en-US" altLang="zh-CN" sz="2000" dirty="0"/>
              <a:t>(DPDK has supported since </a:t>
            </a:r>
            <a:r>
              <a:rPr lang="en-US" altLang="zh-CN" sz="2000" dirty="0" smtClean="0"/>
              <a:t>17.11)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VXLAN </a:t>
            </a:r>
            <a:r>
              <a:rPr lang="en-US" altLang="zh-CN" sz="2000" dirty="0"/>
              <a:t>TCP GSO (DPDK has supported since </a:t>
            </a:r>
            <a:r>
              <a:rPr lang="en-US" altLang="zh-CN" sz="2000" dirty="0" smtClean="0"/>
              <a:t>17.11)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VLAN </a:t>
            </a:r>
            <a:r>
              <a:rPr lang="en-US" altLang="zh-CN" sz="2000" dirty="0" smtClean="0"/>
              <a:t>UDP </a:t>
            </a:r>
            <a:r>
              <a:rPr lang="en-US" altLang="zh-CN" sz="2000" dirty="0"/>
              <a:t>GSO (DPDK has supported since </a:t>
            </a:r>
            <a:r>
              <a:rPr lang="en-US" altLang="zh-CN" sz="2000" dirty="0" smtClean="0"/>
              <a:t>17.11</a:t>
            </a:r>
            <a:r>
              <a:rPr lang="en-US" altLang="zh-CN" sz="20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VLAN UDP GRO (Done by me, 20.11)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VXLAN UDP GRO (Done by me, 20.11)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VXLAN </a:t>
            </a:r>
            <a:r>
              <a:rPr lang="en-US" altLang="zh-CN" sz="2000" dirty="0"/>
              <a:t>UDP GSO </a:t>
            </a:r>
            <a:r>
              <a:rPr lang="en-US" altLang="zh-CN" sz="2000" dirty="0" smtClean="0"/>
              <a:t>(Done by me, 20.11)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TBD: IPv6 GRO and GSO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746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0891" y="296496"/>
            <a:ext cx="10094262" cy="978729"/>
          </a:xfrm>
        </p:spPr>
        <p:txBody>
          <a:bodyPr/>
          <a:lstStyle/>
          <a:p>
            <a:r>
              <a:rPr lang="en-US" altLang="zh-CN" dirty="0"/>
              <a:t>Implementation </a:t>
            </a:r>
            <a:r>
              <a:rPr lang="en-US" altLang="zh-CN" dirty="0" smtClean="0"/>
              <a:t>Status: </a:t>
            </a:r>
            <a:r>
              <a:rPr lang="en-US" altLang="zh-CN" dirty="0" smtClean="0"/>
              <a:t>VXLAN TSO patch ready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4</a:t>
            </a:r>
            <a:endParaRPr lang="zh-CN" altLang="en-US" sz="48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8500" y="1181100"/>
            <a:ext cx="10769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Most important factor to achieve VM-to-VM TCP line speed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Many NICs can support VXLAN TSO: XL710 (i40e), E810 (ice), </a:t>
            </a:r>
            <a:r>
              <a:rPr lang="en-US" altLang="zh-CN" sz="2400" dirty="0" err="1" smtClean="0"/>
              <a:t>ConnectX</a:t>
            </a:r>
            <a:r>
              <a:rPr lang="en-US" altLang="zh-CN" sz="2400" dirty="0" smtClean="0"/>
              <a:t>(mlx4, mlx5), etc.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9505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0891" y="518095"/>
            <a:ext cx="8951262" cy="535531"/>
          </a:xfrm>
        </p:spPr>
        <p:txBody>
          <a:bodyPr/>
          <a:lstStyle/>
          <a:p>
            <a:r>
              <a:rPr lang="en-US" altLang="zh-CN" dirty="0"/>
              <a:t>Implementation </a:t>
            </a:r>
            <a:r>
              <a:rPr lang="en-US" altLang="zh-CN" dirty="0" smtClean="0"/>
              <a:t>Status: </a:t>
            </a:r>
            <a:r>
              <a:rPr lang="en-US" altLang="zh-CN" dirty="0"/>
              <a:t>VXLAN </a:t>
            </a:r>
            <a:r>
              <a:rPr lang="en-US" altLang="zh-CN" dirty="0" smtClean="0"/>
              <a:t>UFO (TBD)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ea typeface="Noto Sans S Chinese Black" panose="020B0A00000000000000"/>
              </a:rPr>
              <a:t>5</a:t>
            </a:r>
            <a:endParaRPr lang="zh-CN" altLang="en-US" sz="4800" dirty="0">
              <a:ea typeface="Noto Sans S Chinese Black" panose="020B0A0000000000000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8500" y="1181100"/>
            <a:ext cx="1076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Some NICs support UFO and VXLAN UFO (</a:t>
            </a:r>
            <a:r>
              <a:rPr lang="en-US" altLang="zh-CN" sz="2400" dirty="0" err="1" smtClean="0"/>
              <a:t>igc</a:t>
            </a:r>
            <a:r>
              <a:rPr lang="en-US" altLang="zh-CN" sz="2400" dirty="0" smtClean="0"/>
              <a:t>, e810, </a:t>
            </a:r>
            <a:r>
              <a:rPr lang="en-US" altLang="zh-CN" sz="2400" dirty="0" err="1" smtClean="0"/>
              <a:t>txgbe</a:t>
            </a:r>
            <a:r>
              <a:rPr lang="en-US" altLang="zh-CN" sz="24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UDP should have better performance than TCP, but not in fact,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The major reason is TCP can be offloaded but UDP can’t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7403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6318413" y="3254494"/>
            <a:ext cx="2546252" cy="28899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rgbClr val="4472C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host2</a:t>
            </a:r>
            <a:endParaRPr lang="en-US" dirty="0"/>
          </a:p>
        </p:txBody>
      </p:sp>
      <p:sp>
        <p:nvSpPr>
          <p:cNvPr id="25" name="矩形 24"/>
          <p:cNvSpPr/>
          <p:nvPr/>
        </p:nvSpPr>
        <p:spPr>
          <a:xfrm>
            <a:off x="3390314" y="3231616"/>
            <a:ext cx="2546252" cy="29256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host1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0890" y="296496"/>
            <a:ext cx="10416991" cy="978729"/>
          </a:xfrm>
        </p:spPr>
        <p:txBody>
          <a:bodyPr/>
          <a:lstStyle/>
          <a:p>
            <a:r>
              <a:rPr lang="en-US" altLang="zh-CN" dirty="0"/>
              <a:t>Implementation </a:t>
            </a:r>
            <a:r>
              <a:rPr lang="en-US" altLang="zh-CN" dirty="0" smtClean="0"/>
              <a:t>Status: </a:t>
            </a:r>
            <a:r>
              <a:rPr lang="en-US" altLang="zh-CN" dirty="0" smtClean="0"/>
              <a:t>TCP and UDP performance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ea typeface="Noto Sans S Chinese Black" panose="020B0A00000000000000"/>
              </a:rPr>
              <a:t>6</a:t>
            </a:r>
            <a:endParaRPr lang="zh-CN" altLang="en-US" sz="4800" dirty="0">
              <a:ea typeface="Noto Sans S Chinese Black" panose="020B0A0000000000000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8500" y="1181100"/>
            <a:ext cx="1076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Non-</a:t>
            </a:r>
            <a:r>
              <a:rPr lang="en-US" altLang="zh-CN" sz="2400" dirty="0" err="1" smtClean="0"/>
              <a:t>openstack</a:t>
            </a:r>
            <a:r>
              <a:rPr lang="en-US" altLang="zh-CN" sz="2400" dirty="0" smtClean="0"/>
              <a:t>, no </a:t>
            </a:r>
            <a:r>
              <a:rPr lang="en-US" altLang="zh-CN" sz="2400" dirty="0" err="1" smtClean="0"/>
              <a:t>conntrack</a:t>
            </a:r>
            <a:r>
              <a:rPr lang="en-US" altLang="zh-CN" sz="2400" dirty="0" smtClean="0"/>
              <a:t>, no other </a:t>
            </a:r>
            <a:r>
              <a:rPr lang="en-US" altLang="zh-CN" sz="2400" dirty="0" err="1" smtClean="0"/>
              <a:t>openflow</a:t>
            </a:r>
            <a:r>
              <a:rPr lang="en-US" altLang="zh-CN" sz="2400" dirty="0" smtClean="0"/>
              <a:t> entry except default entry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97521"/>
              </p:ext>
            </p:extLst>
          </p:nvPr>
        </p:nvGraphicFramePr>
        <p:xfrm>
          <a:off x="1399990" y="1945024"/>
          <a:ext cx="94248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224"/>
                <a:gridCol w="2356224"/>
                <a:gridCol w="2356224"/>
                <a:gridCol w="235622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 (</a:t>
                      </a:r>
                      <a:r>
                        <a:rPr lang="en-US" dirty="0" err="1" smtClean="0"/>
                        <a:t>Gbps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UDP (</a:t>
                      </a:r>
                      <a:r>
                        <a:rPr lang="en-US" dirty="0" err="1" smtClean="0"/>
                        <a:t>Gbps</a:t>
                      </a:r>
                      <a:r>
                        <a:rPr lang="en-US" dirty="0" smtClean="0"/>
                        <a:t>, -l 8192)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UDP (Other)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 (-l 1478)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VXLAN TSO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9.83 (UFO)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(non-UFO, -l 8192)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989225" y="3639402"/>
            <a:ext cx="1385047" cy="87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VM1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6899016" y="3639401"/>
            <a:ext cx="1385047" cy="865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VM2</a:t>
            </a:r>
            <a:endParaRPr lang="en-US" dirty="0"/>
          </a:p>
        </p:txBody>
      </p:sp>
      <p:sp>
        <p:nvSpPr>
          <p:cNvPr id="7" name="椭圆 6"/>
          <p:cNvSpPr/>
          <p:nvPr/>
        </p:nvSpPr>
        <p:spPr>
          <a:xfrm>
            <a:off x="3579089" y="4882665"/>
            <a:ext cx="2205317" cy="7720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OVS DPDK </a:t>
            </a:r>
          </a:p>
          <a:p>
            <a:pPr algn="ctr"/>
            <a:r>
              <a:rPr lang="en-US" dirty="0" err="1" smtClean="0"/>
              <a:t>br-int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4554002" y="4278134"/>
            <a:ext cx="242047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7470515" y="4298141"/>
            <a:ext cx="242047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6488879" y="4810544"/>
            <a:ext cx="2205317" cy="7954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OVS DPDK </a:t>
            </a:r>
          </a:p>
          <a:p>
            <a:pPr algn="ctr"/>
            <a:r>
              <a:rPr lang="en-US" dirty="0" err="1" smtClean="0"/>
              <a:t>br-int</a:t>
            </a:r>
            <a:endParaRPr lang="en-US" dirty="0"/>
          </a:p>
        </p:txBody>
      </p:sp>
      <p:cxnSp>
        <p:nvCxnSpPr>
          <p:cNvPr id="14" name="直接连接符 13"/>
          <p:cNvCxnSpPr>
            <a:stCxn id="10" idx="2"/>
            <a:endCxn id="7" idx="0"/>
          </p:cNvCxnSpPr>
          <p:nvPr/>
        </p:nvCxnSpPr>
        <p:spPr>
          <a:xfrm>
            <a:off x="4675026" y="4566134"/>
            <a:ext cx="6722" cy="31653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1" idx="2"/>
            <a:endCxn id="12" idx="0"/>
          </p:cNvCxnSpPr>
          <p:nvPr/>
        </p:nvCxnSpPr>
        <p:spPr>
          <a:xfrm flipH="1">
            <a:off x="7591538" y="4586141"/>
            <a:ext cx="1" cy="22440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3895096" y="6636848"/>
            <a:ext cx="4585447" cy="537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2" idx="4"/>
          </p:cNvCxnSpPr>
          <p:nvPr/>
        </p:nvCxnSpPr>
        <p:spPr>
          <a:xfrm flipH="1" flipV="1">
            <a:off x="7591538" y="5606033"/>
            <a:ext cx="2" cy="5384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7" idx="4"/>
          </p:cNvCxnSpPr>
          <p:nvPr/>
        </p:nvCxnSpPr>
        <p:spPr>
          <a:xfrm flipV="1">
            <a:off x="4681748" y="5654701"/>
            <a:ext cx="0" cy="50259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551656" y="5922426"/>
            <a:ext cx="242047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7504137" y="5873368"/>
            <a:ext cx="242047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椭圆 30"/>
          <p:cNvSpPr/>
          <p:nvPr/>
        </p:nvSpPr>
        <p:spPr>
          <a:xfrm>
            <a:off x="7477003" y="5465353"/>
            <a:ext cx="212909" cy="2692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椭圆 31"/>
          <p:cNvSpPr/>
          <p:nvPr/>
        </p:nvSpPr>
        <p:spPr>
          <a:xfrm>
            <a:off x="7477002" y="4688767"/>
            <a:ext cx="212909" cy="2692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文本框 32"/>
          <p:cNvSpPr txBox="1"/>
          <p:nvPr/>
        </p:nvSpPr>
        <p:spPr>
          <a:xfrm>
            <a:off x="7610619" y="4545126"/>
            <a:ext cx="225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dpdkvhostuserclient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431470" y="4612734"/>
            <a:ext cx="225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dpdkvhostuserclient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561225" y="4745359"/>
            <a:ext cx="212909" cy="2692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35"/>
          <p:cNvSpPr/>
          <p:nvPr/>
        </p:nvSpPr>
        <p:spPr>
          <a:xfrm>
            <a:off x="4583140" y="5530611"/>
            <a:ext cx="212909" cy="2692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本框 36"/>
          <p:cNvSpPr txBox="1"/>
          <p:nvPr/>
        </p:nvSpPr>
        <p:spPr>
          <a:xfrm>
            <a:off x="4735338" y="5582237"/>
            <a:ext cx="93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VXLAN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627380" y="5549971"/>
            <a:ext cx="93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VXLAN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031429" y="5844623"/>
            <a:ext cx="63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eth1</a:t>
            </a:r>
            <a:endParaRPr 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7683492" y="5828293"/>
            <a:ext cx="63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eth1</a:t>
            </a:r>
            <a:endParaRPr lang="en-US" dirty="0"/>
          </a:p>
        </p:txBody>
      </p:sp>
      <p:cxnSp>
        <p:nvCxnSpPr>
          <p:cNvPr id="47" name="直接连接符 46"/>
          <p:cNvCxnSpPr>
            <a:endCxn id="26" idx="2"/>
          </p:cNvCxnSpPr>
          <p:nvPr/>
        </p:nvCxnSpPr>
        <p:spPr>
          <a:xfrm flipV="1">
            <a:off x="4672680" y="6393073"/>
            <a:ext cx="0" cy="31163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27" idx="2"/>
          </p:cNvCxnSpPr>
          <p:nvPr/>
        </p:nvCxnSpPr>
        <p:spPr>
          <a:xfrm>
            <a:off x="7625161" y="6344015"/>
            <a:ext cx="2219" cy="34662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5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0890" y="296496"/>
            <a:ext cx="10443885" cy="978729"/>
          </a:xfrm>
        </p:spPr>
        <p:txBody>
          <a:bodyPr/>
          <a:lstStyle/>
          <a:p>
            <a:r>
              <a:rPr lang="en-US" altLang="zh-CN" dirty="0"/>
              <a:t>Implementation </a:t>
            </a:r>
            <a:r>
              <a:rPr lang="en-US" altLang="zh-CN" dirty="0" smtClean="0"/>
              <a:t>Status: </a:t>
            </a:r>
            <a:r>
              <a:rPr lang="en-US" altLang="zh-CN" dirty="0" smtClean="0"/>
              <a:t>TCP and UDP performance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ea typeface="Noto Sans S Chinese Black" panose="020B0A00000000000000"/>
              </a:rPr>
              <a:t>7</a:t>
            </a:r>
            <a:endParaRPr lang="zh-CN" altLang="en-US" sz="4800" dirty="0">
              <a:ea typeface="Noto Sans S Chinese Black" panose="020B0A0000000000000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8500" y="1181100"/>
            <a:ext cx="1076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Non-</a:t>
            </a:r>
            <a:r>
              <a:rPr lang="en-US" altLang="zh-CN" sz="2400" dirty="0" err="1" smtClean="0"/>
              <a:t>openstack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conntrack</a:t>
            </a:r>
            <a:endParaRPr lang="en-US" altLang="zh-CN" sz="24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341257"/>
              </p:ext>
            </p:extLst>
          </p:nvPr>
        </p:nvGraphicFramePr>
        <p:xfrm>
          <a:off x="1076433" y="2212310"/>
          <a:ext cx="102667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266"/>
                <a:gridCol w="3422266"/>
                <a:gridCol w="342226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 (</a:t>
                      </a:r>
                      <a:r>
                        <a:rPr lang="en-US" dirty="0" err="1" smtClean="0"/>
                        <a:t>Gbps</a:t>
                      </a:r>
                      <a:r>
                        <a:rPr lang="zh-CN" altLang="en-US" dirty="0" smtClean="0"/>
                        <a:t>， </a:t>
                      </a:r>
                      <a:r>
                        <a:rPr lang="en-US" altLang="zh-CN" dirty="0" smtClean="0"/>
                        <a:t>no </a:t>
                      </a:r>
                      <a:r>
                        <a:rPr lang="en-US" altLang="zh-CN" dirty="0" err="1" smtClean="0"/>
                        <a:t>conntrack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TCP (</a:t>
                      </a:r>
                      <a:r>
                        <a:rPr lang="en-US" dirty="0" err="1" smtClean="0"/>
                        <a:t>Gbps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err="1" smtClean="0"/>
                        <a:t>conntrack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VXLAN TSO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5.44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691571" y="3751729"/>
            <a:ext cx="880334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table=0, priority=10,ct_state=-</a:t>
            </a:r>
            <a:r>
              <a:rPr lang="en-US" dirty="0" err="1">
                <a:solidFill>
                  <a:schemeClr val="bg1"/>
                </a:solidFill>
              </a:rPr>
              <a:t>trk,ip,nw_src</a:t>
            </a:r>
            <a:r>
              <a:rPr lang="en-US" dirty="0">
                <a:solidFill>
                  <a:schemeClr val="bg1"/>
                </a:solidFill>
              </a:rPr>
              <a:t>=10.15.2.0/24 actions=</a:t>
            </a:r>
            <a:r>
              <a:rPr lang="en-US" dirty="0" err="1">
                <a:solidFill>
                  <a:schemeClr val="bg1"/>
                </a:solidFill>
              </a:rPr>
              <a:t>ct</a:t>
            </a:r>
            <a:r>
              <a:rPr lang="en-US" dirty="0">
                <a:solidFill>
                  <a:schemeClr val="bg1"/>
                </a:solidFill>
              </a:rPr>
              <a:t>(table=0)</a:t>
            </a:r>
          </a:p>
          <a:p>
            <a:r>
              <a:rPr lang="en-US" dirty="0">
                <a:solidFill>
                  <a:schemeClr val="bg1"/>
                </a:solidFill>
              </a:rPr>
              <a:t>table=0, priority=10,ct_state=+</a:t>
            </a:r>
            <a:r>
              <a:rPr lang="en-US" dirty="0" err="1">
                <a:solidFill>
                  <a:schemeClr val="bg1"/>
                </a:solidFill>
              </a:rPr>
              <a:t>new+trk,ip,nw_dst</a:t>
            </a:r>
            <a:r>
              <a:rPr lang="en-US" dirty="0">
                <a:solidFill>
                  <a:schemeClr val="bg1"/>
                </a:solidFill>
              </a:rPr>
              <a:t>=10.15.2.9 actions=</a:t>
            </a:r>
            <a:r>
              <a:rPr lang="en-US" dirty="0" err="1">
                <a:solidFill>
                  <a:schemeClr val="bg1"/>
                </a:solidFill>
              </a:rPr>
              <a:t>ct</a:t>
            </a:r>
            <a:r>
              <a:rPr lang="en-US" dirty="0">
                <a:solidFill>
                  <a:schemeClr val="bg1"/>
                </a:solidFill>
              </a:rPr>
              <a:t>(commit),output:1</a:t>
            </a:r>
          </a:p>
          <a:p>
            <a:r>
              <a:rPr lang="en-US" dirty="0">
                <a:solidFill>
                  <a:schemeClr val="bg1"/>
                </a:solidFill>
              </a:rPr>
              <a:t>table=0, priority=10,ct_state=+</a:t>
            </a:r>
            <a:r>
              <a:rPr lang="en-US" dirty="0" err="1">
                <a:solidFill>
                  <a:schemeClr val="bg1"/>
                </a:solidFill>
              </a:rPr>
              <a:t>est+trk,ip,nw_dst</a:t>
            </a:r>
            <a:r>
              <a:rPr lang="en-US" dirty="0">
                <a:solidFill>
                  <a:schemeClr val="bg1"/>
                </a:solidFill>
              </a:rPr>
              <a:t>=10.15.2.9 actions=output:1</a:t>
            </a:r>
          </a:p>
          <a:p>
            <a:r>
              <a:rPr lang="en-US" dirty="0">
                <a:solidFill>
                  <a:schemeClr val="bg1"/>
                </a:solidFill>
              </a:rPr>
              <a:t>table=0, priority=10,ct_state=+</a:t>
            </a:r>
            <a:r>
              <a:rPr lang="en-US" dirty="0" err="1">
                <a:solidFill>
                  <a:schemeClr val="bg1"/>
                </a:solidFill>
              </a:rPr>
              <a:t>new+trk,ip,nw_src</a:t>
            </a:r>
            <a:r>
              <a:rPr lang="en-US" dirty="0">
                <a:solidFill>
                  <a:schemeClr val="bg1"/>
                </a:solidFill>
              </a:rPr>
              <a:t>=10.15.2.9 actions=drop</a:t>
            </a:r>
          </a:p>
          <a:p>
            <a:r>
              <a:rPr lang="en-US" dirty="0">
                <a:solidFill>
                  <a:schemeClr val="bg1"/>
                </a:solidFill>
              </a:rPr>
              <a:t>table=0, priority=10,ct_state=+</a:t>
            </a:r>
            <a:r>
              <a:rPr lang="en-US" dirty="0" err="1">
                <a:solidFill>
                  <a:schemeClr val="bg1"/>
                </a:solidFill>
              </a:rPr>
              <a:t>est+trk,ip,nw_src</a:t>
            </a:r>
            <a:r>
              <a:rPr lang="en-US" dirty="0">
                <a:solidFill>
                  <a:schemeClr val="bg1"/>
                </a:solidFill>
              </a:rPr>
              <a:t>=10.15.2.9 actions=output:vxlan0</a:t>
            </a:r>
          </a:p>
          <a:p>
            <a:r>
              <a:rPr lang="en-US" dirty="0">
                <a:solidFill>
                  <a:schemeClr val="bg1"/>
                </a:solidFill>
              </a:rPr>
              <a:t>table=0, priority=1,ct_state=-</a:t>
            </a:r>
            <a:r>
              <a:rPr lang="en-US" dirty="0" err="1">
                <a:solidFill>
                  <a:schemeClr val="bg1"/>
                </a:solidFill>
              </a:rPr>
              <a:t>new-est+trk,ip,nw_dst</a:t>
            </a:r>
            <a:r>
              <a:rPr lang="en-US" dirty="0">
                <a:solidFill>
                  <a:schemeClr val="bg1"/>
                </a:solidFill>
              </a:rPr>
              <a:t>=10.15.2.9 actions=drop</a:t>
            </a:r>
          </a:p>
          <a:p>
            <a:r>
              <a:rPr lang="en-US" dirty="0">
                <a:solidFill>
                  <a:schemeClr val="bg1"/>
                </a:solidFill>
              </a:rPr>
              <a:t>table=0, priority=0 actions=NORMAL</a:t>
            </a:r>
          </a:p>
        </p:txBody>
      </p:sp>
    </p:spTree>
    <p:extLst>
      <p:ext uri="{BB962C8B-B14F-4D97-AF65-F5344CB8AC3E}">
        <p14:creationId xmlns:p14="http://schemas.microsoft.com/office/powerpoint/2010/main" val="25739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0890" y="448845"/>
            <a:ext cx="10753169" cy="674031"/>
          </a:xfrm>
        </p:spPr>
        <p:txBody>
          <a:bodyPr/>
          <a:lstStyle/>
          <a:p>
            <a:r>
              <a:rPr lang="en-US" altLang="zh-CN" dirty="0"/>
              <a:t>Implementation </a:t>
            </a:r>
            <a:r>
              <a:rPr lang="en-US" altLang="zh-CN" dirty="0" smtClean="0"/>
              <a:t>Status: </a:t>
            </a:r>
            <a:r>
              <a:rPr lang="en-US" altLang="zh-CN" dirty="0" smtClean="0"/>
              <a:t>line speed TCP and UDP </a:t>
            </a:r>
            <a:r>
              <a:rPr lang="en-US" altLang="zh-CN" sz="1000" dirty="0" smtClean="0"/>
              <a:t>(almost done) </a:t>
            </a:r>
            <a:endParaRPr lang="en-US" sz="1000" dirty="0"/>
          </a:p>
        </p:txBody>
      </p:sp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3958509"/>
              </p:ext>
            </p:extLst>
          </p:nvPr>
        </p:nvGraphicFramePr>
        <p:xfrm>
          <a:off x="1549490" y="1546412"/>
          <a:ext cx="8887105" cy="4479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占位符 2"/>
          <p:cNvSpPr txBox="1">
            <a:spLocks/>
          </p:cNvSpPr>
          <p:nvPr/>
        </p:nvSpPr>
        <p:spPr>
          <a:xfrm>
            <a:off x="0" y="156860"/>
            <a:ext cx="138684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800" dirty="0" smtClean="0">
                <a:solidFill>
                  <a:schemeClr val="bg1"/>
                </a:solidFill>
              </a:rPr>
              <a:t>8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91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rRTcE_EEmX0HYUaSG_.w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+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78946</TotalTime>
  <Words>832</Words>
  <Application>Microsoft Office PowerPoint</Application>
  <PresentationFormat>宽屏</PresentationFormat>
  <Paragraphs>174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Noto Sans S Chinese Black</vt:lpstr>
      <vt:lpstr>Noto Sans S Chinese Bold</vt:lpstr>
      <vt:lpstr>宋体</vt:lpstr>
      <vt:lpstr>微软雅黑</vt:lpstr>
      <vt:lpstr>Arial</vt:lpstr>
      <vt:lpstr>Calibri</vt:lpstr>
      <vt:lpstr>Wingdings</vt:lpstr>
      <vt:lpstr>1_Office 主题</vt:lpstr>
      <vt:lpstr>OVS DPDK VXLAN &amp; VLAN TSO, GRO and GSO Implementation and Status Update</vt:lpstr>
      <vt:lpstr>Goals To Achieve</vt:lpstr>
      <vt:lpstr>Implementation Status: UFO Done</vt:lpstr>
      <vt:lpstr>Implementation Status: IPv4 GRO and GSO Done</vt:lpstr>
      <vt:lpstr>Implementation Status: VXLAN TSO patch ready</vt:lpstr>
      <vt:lpstr>Implementation Status: VXLAN UFO (TBD)</vt:lpstr>
      <vt:lpstr>Implementation Status: TCP and UDP performance</vt:lpstr>
      <vt:lpstr>Implementation Status: TCP and UDP performance</vt:lpstr>
      <vt:lpstr>Implementation Status: line speed TCP and UDP (almost done) </vt:lpstr>
      <vt:lpstr>Implementation Status: TCP Performance with CT</vt:lpstr>
      <vt:lpstr>Implementation Status: TCP and UDP performance</vt:lpstr>
      <vt:lpstr>Implementation Status: TCP and UDP in Openstack</vt:lpstr>
      <vt:lpstr>Implementation Status: floating IP Performance</vt:lpstr>
      <vt:lpstr>Implementation Status: tap/veth performance</vt:lpstr>
      <vt:lpstr>Implementation Status: tap/veth performance</vt:lpstr>
      <vt:lpstr>Implementation Status: interface stats and status</vt:lpstr>
      <vt:lpstr>Implementation Status: known issues</vt:lpstr>
      <vt:lpstr>Summary</vt:lpstr>
      <vt:lpstr>PowerPoint 演示文稿</vt:lpstr>
    </vt:vector>
  </TitlesOfParts>
  <Company>浪潮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 Yang (杨燚)-云服务集团</dc:creator>
  <cp:lastModifiedBy>Yi Yang (杨燚)-云服务集团</cp:lastModifiedBy>
  <cp:revision>1663</cp:revision>
  <cp:lastPrinted>2019-12-06T08:28:34Z</cp:lastPrinted>
  <dcterms:created xsi:type="dcterms:W3CDTF">2015-02-06T03:25:55Z</dcterms:created>
  <dcterms:modified xsi:type="dcterms:W3CDTF">2020-11-23T14:53:10Z</dcterms:modified>
</cp:coreProperties>
</file>