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21488400" cy="43434000"/>
  <p:defaultTextStyle>
    <a:defPPr>
      <a:defRPr lang="en-US"/>
    </a:defPPr>
    <a:lvl1pPr marL="0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80410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760824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641234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521638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402053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1282462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3162872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5043282" algn="l" defTabSz="3760824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955" y="-43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1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2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3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41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760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64123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163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05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24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287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328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2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7"/>
            <a:ext cx="19392902" cy="3070858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880410" indent="0">
              <a:buNone/>
              <a:defRPr sz="8200" b="1"/>
            </a:lvl2pPr>
            <a:lvl3pPr marL="3760824" indent="0">
              <a:buNone/>
              <a:defRPr sz="7200" b="1"/>
            </a:lvl3pPr>
            <a:lvl4pPr marL="5641234" indent="0">
              <a:buNone/>
              <a:defRPr sz="6700" b="1"/>
            </a:lvl4pPr>
            <a:lvl5pPr marL="7521638" indent="0">
              <a:buNone/>
              <a:defRPr sz="6700" b="1"/>
            </a:lvl5pPr>
            <a:lvl6pPr marL="9402053" indent="0">
              <a:buNone/>
              <a:defRPr sz="6700" b="1"/>
            </a:lvl6pPr>
            <a:lvl7pPr marL="11282462" indent="0">
              <a:buNone/>
              <a:defRPr sz="6700" b="1"/>
            </a:lvl7pPr>
            <a:lvl8pPr marL="13162872" indent="0">
              <a:buNone/>
              <a:defRPr sz="6700" b="1"/>
            </a:lvl8pPr>
            <a:lvl9pPr marL="15043282" indent="0">
              <a:buNone/>
              <a:defRPr sz="6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5"/>
            <a:ext cx="19392902" cy="18966182"/>
          </a:xfrm>
        </p:spPr>
        <p:txBody>
          <a:bodyPr/>
          <a:lstStyle>
            <a:lvl1pPr>
              <a:defRPr sz="10100"/>
            </a:lvl1pPr>
            <a:lvl2pPr>
              <a:defRPr sz="8200"/>
            </a:lvl2pPr>
            <a:lvl3pPr>
              <a:defRPr sz="72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7"/>
            <a:ext cx="19400520" cy="3070858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880410" indent="0">
              <a:buNone/>
              <a:defRPr sz="8200" b="1"/>
            </a:lvl2pPr>
            <a:lvl3pPr marL="3760824" indent="0">
              <a:buNone/>
              <a:defRPr sz="7200" b="1"/>
            </a:lvl3pPr>
            <a:lvl4pPr marL="5641234" indent="0">
              <a:buNone/>
              <a:defRPr sz="6700" b="1"/>
            </a:lvl4pPr>
            <a:lvl5pPr marL="7521638" indent="0">
              <a:buNone/>
              <a:defRPr sz="6700" b="1"/>
            </a:lvl5pPr>
            <a:lvl6pPr marL="9402053" indent="0">
              <a:buNone/>
              <a:defRPr sz="6700" b="1"/>
            </a:lvl6pPr>
            <a:lvl7pPr marL="11282462" indent="0">
              <a:buNone/>
              <a:defRPr sz="6700" b="1"/>
            </a:lvl7pPr>
            <a:lvl8pPr marL="13162872" indent="0">
              <a:buNone/>
              <a:defRPr sz="6700" b="1"/>
            </a:lvl8pPr>
            <a:lvl9pPr marL="15043282" indent="0">
              <a:buNone/>
              <a:defRPr sz="6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5"/>
            <a:ext cx="19400520" cy="18966182"/>
          </a:xfrm>
        </p:spPr>
        <p:txBody>
          <a:bodyPr/>
          <a:lstStyle>
            <a:lvl1pPr>
              <a:defRPr sz="10100"/>
            </a:lvl1pPr>
            <a:lvl2pPr>
              <a:defRPr sz="8200"/>
            </a:lvl2pPr>
            <a:lvl3pPr>
              <a:defRPr sz="72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76080" tIns="188040" rIns="376080" bIns="1880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376080" tIns="188040" rIns="376080" bIns="1880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7"/>
            <a:ext cx="10241280" cy="1752600"/>
          </a:xfrm>
          <a:prstGeom prst="rect">
            <a:avLst/>
          </a:prstGeom>
        </p:spPr>
        <p:txBody>
          <a:bodyPr vert="horz" lIns="376080" tIns="188040" rIns="376080" bIns="18804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576B-8532-4D42-91C6-B919FCDCB16C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7"/>
            <a:ext cx="13898880" cy="1752600"/>
          </a:xfrm>
          <a:prstGeom prst="rect">
            <a:avLst/>
          </a:prstGeom>
        </p:spPr>
        <p:txBody>
          <a:bodyPr vert="horz" lIns="376080" tIns="188040" rIns="376080" bIns="18804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7"/>
            <a:ext cx="10241280" cy="1752600"/>
          </a:xfrm>
          <a:prstGeom prst="rect">
            <a:avLst/>
          </a:prstGeom>
        </p:spPr>
        <p:txBody>
          <a:bodyPr vert="horz" lIns="376080" tIns="188040" rIns="376080" bIns="18804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1D9B-96F9-4DEA-8E81-7472D43E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3760824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307" indent="-1410307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666" indent="-1175256" algn="l" defTabSz="3760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024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438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1848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258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2672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3077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3486" indent="-940205" algn="l" defTabSz="37608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410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760824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234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521638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053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2462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2872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3282" algn="l" defTabSz="376082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06200" y="1250561"/>
            <a:ext cx="21945600" cy="156966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9600" dirty="0"/>
              <a:t>JavaScript Learning – the basic skills</a:t>
            </a:r>
            <a:endParaRPr 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327261"/>
            <a:ext cx="8877302" cy="529375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b="1" dirty="0" smtClean="0"/>
              <a:t>Motivation:</a:t>
            </a:r>
          </a:p>
          <a:p>
            <a:pPr marL="742709" indent="-742709">
              <a:buFont typeface="+mj-lt"/>
              <a:buAutoNum type="arabicPeriod"/>
            </a:pPr>
            <a:r>
              <a:rPr lang="en-US" sz="4300" dirty="0"/>
              <a:t>Growing need of JavaScript (web app) developer</a:t>
            </a:r>
          </a:p>
          <a:p>
            <a:pPr marL="742709" indent="-742709">
              <a:buFont typeface="+mj-lt"/>
              <a:buAutoNum type="arabicPeriod"/>
            </a:pPr>
            <a:r>
              <a:rPr lang="en-US" sz="4300" dirty="0"/>
              <a:t>Available </a:t>
            </a:r>
            <a:r>
              <a:rPr lang="en-US" sz="4300" dirty="0"/>
              <a:t>to deal with different requests</a:t>
            </a:r>
          </a:p>
          <a:p>
            <a:pPr marL="742709" indent="-742709">
              <a:buFont typeface="+mj-lt"/>
              <a:buAutoNum type="arabicPeriod"/>
            </a:pPr>
            <a:r>
              <a:rPr lang="en-US" sz="4300" dirty="0"/>
              <a:t>A lot of open sources libraries and variations </a:t>
            </a:r>
            <a:endParaRPr lang="en-US" sz="4300" dirty="0"/>
          </a:p>
        </p:txBody>
      </p:sp>
      <p:sp>
        <p:nvSpPr>
          <p:cNvPr id="6" name="TextBox 5"/>
          <p:cNvSpPr txBox="1"/>
          <p:nvPr/>
        </p:nvSpPr>
        <p:spPr>
          <a:xfrm>
            <a:off x="1333502" y="12016747"/>
            <a:ext cx="8991600" cy="597086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b="1" dirty="0" smtClean="0"/>
              <a:t>Materials:</a:t>
            </a:r>
          </a:p>
          <a:p>
            <a:pPr marL="1371158" indent="-1371158">
              <a:buAutoNum type="arabicPeriod"/>
            </a:pPr>
            <a:r>
              <a:rPr lang="en-US" sz="4300" dirty="0"/>
              <a:t>FreeCodeCamp.com</a:t>
            </a:r>
          </a:p>
          <a:p>
            <a:pPr lvl="1"/>
            <a:r>
              <a:rPr lang="en-US" altLang="zh-CN" sz="4300" dirty="0"/>
              <a:t>- A coding tutorial website and form for JavaScript only</a:t>
            </a:r>
            <a:endParaRPr lang="en-US" sz="4300" dirty="0"/>
          </a:p>
          <a:p>
            <a:pPr marL="1371158" indent="-1371158">
              <a:buAutoNum type="arabicPeriod"/>
            </a:pPr>
            <a:r>
              <a:rPr lang="en-US" sz="4300" dirty="0"/>
              <a:t>You don’t know JS </a:t>
            </a:r>
            <a:r>
              <a:rPr lang="en-US" sz="3400" dirty="0"/>
              <a:t>by Kyle Simpson</a:t>
            </a:r>
          </a:p>
          <a:p>
            <a:pPr marL="2451725" lvl="1" indent="-571315">
              <a:buFontTx/>
              <a:buChar char="-"/>
            </a:pPr>
            <a:r>
              <a:rPr lang="en-US" sz="4300" dirty="0"/>
              <a:t>A series of books about JavaScript that is free on </a:t>
            </a:r>
            <a:r>
              <a:rPr lang="en-US" sz="4300" dirty="0" err="1"/>
              <a:t>Github</a:t>
            </a:r>
            <a:endParaRPr lang="en-US" sz="4300" dirty="0"/>
          </a:p>
        </p:txBody>
      </p:sp>
      <p:sp>
        <p:nvSpPr>
          <p:cNvPr id="7" name="TextBox 6"/>
          <p:cNvSpPr txBox="1"/>
          <p:nvPr/>
        </p:nvSpPr>
        <p:spPr>
          <a:xfrm>
            <a:off x="12477749" y="10046984"/>
            <a:ext cx="19792954" cy="319470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lIns="91411" tIns="45701" rIns="91411" bIns="45701" rtlCol="0">
            <a:spAutoFit/>
          </a:bodyPr>
          <a:lstStyle/>
          <a:p>
            <a:r>
              <a:rPr lang="en-US" b="1" dirty="0" smtClean="0"/>
              <a:t>Project:</a:t>
            </a:r>
          </a:p>
          <a:p>
            <a:r>
              <a:rPr lang="en-US" sz="4300" dirty="0"/>
              <a:t>To convert a console-based </a:t>
            </a:r>
            <a:r>
              <a:rPr lang="en-US" sz="4300" dirty="0" err="1"/>
              <a:t>pentago</a:t>
            </a:r>
            <a:r>
              <a:rPr lang="en-US" sz="4300" dirty="0"/>
              <a:t> game with AI into JavaScript based to study coding in JavaScript  and the object-oriented JavaScript. If there is more time try to implement GUI interface, linked it with database, and use React.js to turn it into a mobile app.</a:t>
            </a:r>
            <a:endParaRPr lang="en-US" sz="4300" dirty="0"/>
          </a:p>
        </p:txBody>
      </p:sp>
      <p:sp>
        <p:nvSpPr>
          <p:cNvPr id="8" name="TextBox 7"/>
          <p:cNvSpPr txBox="1"/>
          <p:nvPr/>
        </p:nvSpPr>
        <p:spPr>
          <a:xfrm>
            <a:off x="12515846" y="14943651"/>
            <a:ext cx="19792954" cy="126188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b="1" dirty="0" smtClean="0"/>
              <a:t>User Cases:</a:t>
            </a:r>
          </a:p>
          <a:p>
            <a:pPr marL="742709" indent="-742709">
              <a:buAutoNum type="arabicPeriod"/>
            </a:pPr>
            <a:r>
              <a:rPr lang="en-US" sz="4300" dirty="0"/>
              <a:t>To choose stones (black/White)</a:t>
            </a:r>
          </a:p>
          <a:p>
            <a:pPr marL="974414" lvl="1"/>
            <a:r>
              <a:rPr lang="en-US" sz="4300" dirty="0"/>
              <a:t> a. </a:t>
            </a:r>
            <a:r>
              <a:rPr lang="en-US" sz="3400" dirty="0"/>
              <a:t>select the stone the user wants to play</a:t>
            </a:r>
          </a:p>
          <a:p>
            <a:pPr marL="1082328" lvl="1"/>
            <a:r>
              <a:rPr lang="en-US" sz="3400" dirty="0"/>
              <a:t>b. Click submit button</a:t>
            </a:r>
          </a:p>
          <a:p>
            <a:pPr lvl="1"/>
            <a:endParaRPr lang="en-US" sz="4300" dirty="0"/>
          </a:p>
          <a:p>
            <a:pPr marL="742709" indent="-742709">
              <a:buAutoNum type="arabicPeriod"/>
            </a:pPr>
            <a:r>
              <a:rPr lang="en-US" sz="4300" dirty="0"/>
              <a:t>To input the user’s move</a:t>
            </a:r>
          </a:p>
          <a:p>
            <a:pPr lvl="1"/>
            <a:endParaRPr lang="en-US" sz="4300" dirty="0"/>
          </a:p>
          <a:p>
            <a:pPr lvl="1"/>
            <a:endParaRPr lang="en-US" sz="4300" dirty="0"/>
          </a:p>
          <a:p>
            <a:pPr marL="1825042" lvl="1" indent="-742709">
              <a:buAutoNum type="alphaLcPeriod"/>
            </a:pPr>
            <a:r>
              <a:rPr lang="en-US" sz="4300" dirty="0"/>
              <a:t>Enter 4 values for step and rotation respectively</a:t>
            </a:r>
          </a:p>
          <a:p>
            <a:pPr marL="1825042" lvl="1" indent="-742709">
              <a:buAutoNum type="alphaLcPeriod"/>
            </a:pPr>
            <a:r>
              <a:rPr lang="en-US" sz="4300" dirty="0"/>
              <a:t>Click on submit</a:t>
            </a:r>
          </a:p>
          <a:p>
            <a:pPr marL="1825042" lvl="1" indent="-742709">
              <a:buAutoNum type="alphaLcPeriod"/>
            </a:pPr>
            <a:r>
              <a:rPr lang="en-US" sz="4300" dirty="0"/>
              <a:t>Detect if the user win</a:t>
            </a:r>
          </a:p>
          <a:p>
            <a:pPr marL="1825042" lvl="1" indent="-742709">
              <a:buAutoNum type="alphaLcPeriod"/>
            </a:pPr>
            <a:r>
              <a:rPr lang="en-US" sz="4300" dirty="0"/>
              <a:t>If the user wins, end the game</a:t>
            </a:r>
          </a:p>
          <a:p>
            <a:pPr marL="1825042" lvl="1" indent="-742709">
              <a:buAutoNum type="alphaLcPeriod"/>
            </a:pPr>
            <a:r>
              <a:rPr lang="en-US" sz="4300" dirty="0"/>
              <a:t>If not, continue to the AI step</a:t>
            </a:r>
          </a:p>
          <a:p>
            <a:pPr marL="742709" indent="-742709">
              <a:buAutoNum type="arabicPeriod"/>
            </a:pPr>
            <a:r>
              <a:rPr lang="en-US" sz="4300" dirty="0"/>
              <a:t>To generate AI’s step</a:t>
            </a:r>
          </a:p>
          <a:p>
            <a:r>
              <a:rPr lang="en-US" sz="4300" dirty="0"/>
              <a:t>         a.  After the user move is done, AI takes in the current state</a:t>
            </a:r>
          </a:p>
          <a:p>
            <a:r>
              <a:rPr lang="en-US" sz="4300" dirty="0"/>
              <a:t>         b. AI generate all the  possible steps to choose the best result</a:t>
            </a:r>
          </a:p>
          <a:p>
            <a:pPr lvl="1"/>
            <a:r>
              <a:rPr lang="en-US" sz="4300" dirty="0"/>
              <a:t>(due to the scoring system)</a:t>
            </a:r>
          </a:p>
          <a:p>
            <a:pPr marL="1878998" lvl="1" indent="-736363"/>
            <a:r>
              <a:rPr lang="en-US" sz="4300" dirty="0"/>
              <a:t>c. AI output the result onto the website.</a:t>
            </a:r>
            <a:endParaRPr lang="en-US" sz="4300" dirty="0"/>
          </a:p>
        </p:txBody>
      </p:sp>
      <p:sp>
        <p:nvSpPr>
          <p:cNvPr id="9" name="TextBox 8"/>
          <p:cNvSpPr txBox="1"/>
          <p:nvPr/>
        </p:nvSpPr>
        <p:spPr>
          <a:xfrm>
            <a:off x="34366202" y="3937646"/>
            <a:ext cx="8153400" cy="762668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dirty="0" smtClean="0"/>
              <a:t>Future steps might happen:</a:t>
            </a:r>
          </a:p>
          <a:p>
            <a:pPr marL="1371158" indent="-1371158">
              <a:buFont typeface="+mj-lt"/>
              <a:buAutoNum type="arabicPeriod"/>
            </a:pPr>
            <a:r>
              <a:rPr lang="en-US" sz="4300" dirty="0"/>
              <a:t>Link the app to MySQL database to store user and each game</a:t>
            </a:r>
          </a:p>
          <a:p>
            <a:pPr marL="1371158" indent="-1371158">
              <a:buFont typeface="+mj-lt"/>
              <a:buAutoNum type="arabicPeriod"/>
            </a:pPr>
            <a:r>
              <a:rPr lang="en-US" sz="4300" dirty="0"/>
              <a:t>Change the game from word-base and word-input to GUI base and mouse input</a:t>
            </a:r>
          </a:p>
          <a:p>
            <a:pPr marL="1371158" indent="-1371158">
              <a:buFont typeface="+mj-lt"/>
              <a:buAutoNum type="arabicPeriod"/>
            </a:pPr>
            <a:r>
              <a:rPr lang="en-US" sz="4300" dirty="0"/>
              <a:t>Use react.js to turn it into a mobile app</a:t>
            </a:r>
            <a:endParaRPr lang="en-US" sz="4300" dirty="0"/>
          </a:p>
        </p:txBody>
      </p:sp>
      <p:sp>
        <p:nvSpPr>
          <p:cNvPr id="10" name="TextBox 9"/>
          <p:cNvSpPr txBox="1"/>
          <p:nvPr/>
        </p:nvSpPr>
        <p:spPr>
          <a:xfrm>
            <a:off x="34366202" y="15069375"/>
            <a:ext cx="8153400" cy="113877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dirty="0" smtClean="0"/>
              <a:t>Summary:</a:t>
            </a:r>
          </a:p>
          <a:p>
            <a:r>
              <a:rPr lang="en-US" sz="4300" dirty="0"/>
              <a:t>JavaScript is a modern scripting language which is easy to use (need just JavaScript engine which is implemented in any modern web browser),  cross-platform (base on the browser not the system), and powerful to use (with different variations and libraries to increase its power). However, it is just a starting point of the whole JavaScript series. As a scripting language, it is </a:t>
            </a:r>
            <a:r>
              <a:rPr lang="en-US" sz="4300" dirty="0"/>
              <a:t> </a:t>
            </a:r>
            <a:r>
              <a:rPr lang="en-US" sz="4300" dirty="0"/>
              <a:t>embedded in all areas: MongoDB, Unity, Chrome extensions and many other programs.  Thus, JavaScript is 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284" y="15998976"/>
            <a:ext cx="7639051" cy="1988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5" y="18363096"/>
            <a:ext cx="16078200" cy="1345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0" y="20806815"/>
            <a:ext cx="2590800" cy="46202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859" y="3937654"/>
            <a:ext cx="6797678" cy="5045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595" y="3937654"/>
            <a:ext cx="5014910" cy="5045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9220285"/>
            <a:ext cx="8877302" cy="1071062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1" tIns="45701" rIns="91411" bIns="45701" rtlCol="0">
            <a:spAutoFit/>
          </a:bodyPr>
          <a:lstStyle/>
          <a:p>
            <a:r>
              <a:rPr lang="en-US" dirty="0" smtClean="0"/>
              <a:t>An important point:</a:t>
            </a:r>
          </a:p>
          <a:p>
            <a:r>
              <a:rPr lang="en-US" sz="4300" dirty="0"/>
              <a:t>There are 6 ways to create an object in JavaScript: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Object Constructor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variable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Literal constructor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variable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Function constructor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constructor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Prototype constructor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constructor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Function/prototype combination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Constructor</a:t>
            </a:r>
          </a:p>
          <a:p>
            <a:pPr marL="742709" indent="-742709">
              <a:buFont typeface="+mj-lt"/>
              <a:buAutoNum type="alphaLcParenR"/>
            </a:pPr>
            <a:r>
              <a:rPr lang="en-US" sz="4300" dirty="0"/>
              <a:t>Singleton </a:t>
            </a:r>
          </a:p>
          <a:p>
            <a:pPr marL="2623123" lvl="1" indent="-742709">
              <a:buFont typeface="Arial" panose="020B0604020202020204" pitchFamily="34" charset="0"/>
              <a:buChar char="•"/>
            </a:pPr>
            <a:r>
              <a:rPr lang="en-US" sz="4300" dirty="0"/>
              <a:t>creates a variable, </a:t>
            </a:r>
          </a:p>
        </p:txBody>
      </p:sp>
    </p:spTree>
    <p:extLst>
      <p:ext uri="{BB962C8B-B14F-4D97-AF65-F5344CB8AC3E}">
        <p14:creationId xmlns:p14="http://schemas.microsoft.com/office/powerpoint/2010/main" val="25429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393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YICONG YANG</dc:creator>
  <cp:lastModifiedBy>YICONG YANG</cp:lastModifiedBy>
  <cp:revision>17</cp:revision>
  <dcterms:created xsi:type="dcterms:W3CDTF">2016-11-28T01:06:00Z</dcterms:created>
  <dcterms:modified xsi:type="dcterms:W3CDTF">2016-12-01T20:16:41Z</dcterms:modified>
</cp:coreProperties>
</file>