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71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686"/>
    <a:srgbClr val="A8A8A8"/>
    <a:srgbClr val="0099CC"/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27.04.2019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Akad. Grad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4A75E36B-C573-415E-B9B3-1638580CF907}" type="datetime1">
              <a:rPr lang="de-DE" smtClean="0"/>
              <a:t>27.04.2019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Titel Rubrik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/>
              <a:t>Titel Rubrik</a:t>
            </a:r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/>
              <a:t>PROGRAMMREDNER (anpassen unter Einfügen -&gt; Kopf- und Fußzeile)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Structured Query Language (SQL)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</a:t>
            </a:r>
            <a:r>
              <a:rPr lang="de-DE" dirty="0" err="1"/>
              <a:t>Jandt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36B-C573-415E-B9B3-1638580CF907}" type="datetime1">
              <a:rPr lang="de-DE" smtClean="0"/>
              <a:t>27.04.2019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 mit </a:t>
            </a:r>
            <a:r>
              <a:rPr lang="de-DE" dirty="0" err="1"/>
              <a:t>inhalt</a:t>
            </a:r>
            <a:r>
              <a:rPr lang="de-DE" dirty="0"/>
              <a:t> verschieben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1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Anordnung der Spalten verändern wenn bereits Inhalt geladen wurde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ALTER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TABLE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CHANGE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(alt)</a:t>
            </a:r>
            <a:br>
              <a:rPr lang="de-DE" sz="1500" dirty="0"/>
            </a:b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(neu) </a:t>
            </a:r>
            <a:r>
              <a:rPr lang="de-DE" sz="1500" dirty="0">
                <a:solidFill>
                  <a:srgbClr val="3A8686"/>
                </a:solidFill>
              </a:rPr>
              <a:t>datentyp</a:t>
            </a:r>
            <a:r>
              <a:rPr lang="de-DE" sz="1500" dirty="0"/>
              <a:t> (neu) POSITION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67572"/>
            <a:ext cx="7129808" cy="22577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A16F8DD-91D3-4551-9114-0A74B862D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0"/>
          <a:stretch/>
        </p:blipFill>
        <p:spPr>
          <a:xfrm>
            <a:off x="539552" y="1923059"/>
            <a:ext cx="7129807" cy="186598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D1AA9C3-7289-42A9-92EF-F69939ECF4C3}"/>
              </a:ext>
            </a:extLst>
          </p:cNvPr>
          <p:cNvSpPr/>
          <p:nvPr/>
        </p:nvSpPr>
        <p:spPr>
          <a:xfrm>
            <a:off x="6932488" y="2106566"/>
            <a:ext cx="591840" cy="15384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9F6AFC1-1C93-4AF4-8205-5BB79EA83C4D}"/>
              </a:ext>
            </a:extLst>
          </p:cNvPr>
          <p:cNvSpPr/>
          <p:nvPr/>
        </p:nvSpPr>
        <p:spPr>
          <a:xfrm>
            <a:off x="2555776" y="4869160"/>
            <a:ext cx="591840" cy="14401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455E639-0FB9-4A84-B946-43127BF15E22}"/>
              </a:ext>
            </a:extLst>
          </p:cNvPr>
          <p:cNvCxnSpPr>
            <a:cxnSpLocks/>
          </p:cNvCxnSpPr>
          <p:nvPr/>
        </p:nvCxnSpPr>
        <p:spPr>
          <a:xfrm flipH="1">
            <a:off x="3275856" y="2931171"/>
            <a:ext cx="3528392" cy="18659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9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Sortieren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254361"/>
            <a:ext cx="8064896" cy="115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Datenset einfügen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INSERT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INTO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1,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2, …) </a:t>
            </a:r>
            <a:br>
              <a:rPr lang="de-DE" sz="1500" dirty="0"/>
            </a:br>
            <a:r>
              <a:rPr lang="de-DE" sz="1500" dirty="0">
                <a:solidFill>
                  <a:srgbClr val="00B0F0"/>
                </a:solidFill>
              </a:rPr>
              <a:t>VALUES</a:t>
            </a:r>
            <a:r>
              <a:rPr lang="de-DE" sz="1500" dirty="0"/>
              <a:t> (</a:t>
            </a:r>
            <a:r>
              <a:rPr lang="de-DE" sz="18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1, </a:t>
            </a:r>
            <a:r>
              <a:rPr lang="de-DE" sz="1800" dirty="0">
                <a:solidFill>
                  <a:srgbClr val="92D050"/>
                </a:solidFill>
                <a:latin typeface="+mn-lt"/>
              </a:rPr>
              <a:t>wer</a:t>
            </a:r>
            <a:r>
              <a:rPr lang="de-DE" sz="1500" dirty="0"/>
              <a:t>t2, …) 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2" y="2410658"/>
            <a:ext cx="7405810" cy="1882438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11F077E-2D47-4EF3-9134-F375BF3EB96A}"/>
              </a:ext>
            </a:extLst>
          </p:cNvPr>
          <p:cNvSpPr/>
          <p:nvPr/>
        </p:nvSpPr>
        <p:spPr>
          <a:xfrm>
            <a:off x="854224" y="3423885"/>
            <a:ext cx="7606208" cy="13890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99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Sortieren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Sortierung ändern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ORDER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1705275"/>
            <a:ext cx="6768752" cy="1753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74" y="4551570"/>
            <a:ext cx="6768754" cy="175775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3784871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Sortierung nach zwei Spalten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ORDER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1,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2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050651-2CCF-4940-8F6A-9BE1126AC976}"/>
              </a:ext>
            </a:extLst>
          </p:cNvPr>
          <p:cNvCxnSpPr>
            <a:cxnSpLocks/>
          </p:cNvCxnSpPr>
          <p:nvPr/>
        </p:nvCxnSpPr>
        <p:spPr>
          <a:xfrm>
            <a:off x="3275856" y="1844824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5069B91-BD74-4F40-8A93-745771BFA7B3}"/>
              </a:ext>
            </a:extLst>
          </p:cNvPr>
          <p:cNvCxnSpPr>
            <a:cxnSpLocks/>
          </p:cNvCxnSpPr>
          <p:nvPr/>
        </p:nvCxnSpPr>
        <p:spPr>
          <a:xfrm>
            <a:off x="3275856" y="4695586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6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filtern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335282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Zeile löschen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DELETE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sz="1800" dirty="0">
                <a:solidFill>
                  <a:srgbClr val="7030A0"/>
                </a:solidFill>
              </a:rPr>
              <a:t>spaltenname  = ‘ </a:t>
            </a:r>
            <a:r>
              <a:rPr lang="de-DE" sz="1800" dirty="0">
                <a:solidFill>
                  <a:srgbClr val="92D050"/>
                </a:solidFill>
              </a:rPr>
              <a:t>wert </a:t>
            </a:r>
            <a:r>
              <a:rPr lang="de-DE" sz="1800" dirty="0"/>
              <a:t>‘ ;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3" y="4005064"/>
            <a:ext cx="7289771" cy="22340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3" y="1922872"/>
            <a:ext cx="7257434" cy="1106040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539552" y="1239807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Filtern 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 = ‘ </a:t>
            </a:r>
            <a:r>
              <a:rPr lang="de-DE" dirty="0">
                <a:solidFill>
                  <a:srgbClr val="92D050"/>
                </a:solidFill>
              </a:rPr>
              <a:t>wert </a:t>
            </a:r>
            <a:r>
              <a:rPr lang="de-DE" dirty="0"/>
              <a:t>‘ 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4C16CB-1BD5-4E11-848F-5A6A9069B388}"/>
              </a:ext>
            </a:extLst>
          </p:cNvPr>
          <p:cNvCxnSpPr>
            <a:cxnSpLocks/>
          </p:cNvCxnSpPr>
          <p:nvPr/>
        </p:nvCxnSpPr>
        <p:spPr>
          <a:xfrm>
            <a:off x="3275856" y="2060848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Tabelle Filtern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52736"/>
            <a:ext cx="806489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Filtern nach zwei Suchkriterien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br>
              <a:rPr lang="de-DE" sz="1500" dirty="0"/>
            </a:b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1,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2</a:t>
            </a:r>
            <a:r>
              <a:rPr lang="de-DE" sz="1500" dirty="0">
                <a:solidFill>
                  <a:srgbClr val="7030A0"/>
                </a:solidFill>
              </a:rPr>
              <a:t>)  = (‘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1</a:t>
            </a:r>
            <a:r>
              <a:rPr lang="de-DE" sz="1500" dirty="0">
                <a:solidFill>
                  <a:srgbClr val="92D050"/>
                </a:solidFill>
              </a:rPr>
              <a:t> </a:t>
            </a:r>
            <a:r>
              <a:rPr lang="de-DE" sz="1500" dirty="0"/>
              <a:t>‘, ‘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2 ‘) ;</a:t>
            </a:r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048672" cy="21296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97152"/>
            <a:ext cx="6056922" cy="1578968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539552" y="4189033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Filtern nach ähnlichen Inhalten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LIKE</a:t>
            </a:r>
            <a:r>
              <a:rPr lang="de-DE" sz="1500" dirty="0"/>
              <a:t> ´ </a:t>
            </a:r>
            <a:r>
              <a:rPr lang="de-DE" sz="1500" dirty="0">
                <a:solidFill>
                  <a:srgbClr val="92D050"/>
                </a:solidFill>
              </a:rPr>
              <a:t>wert</a:t>
            </a:r>
            <a:r>
              <a:rPr lang="de-DE" sz="1500" dirty="0"/>
              <a:t> ´;</a:t>
            </a:r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078D001-B1ED-4E25-9F3C-4F9CF6D6CE90}"/>
              </a:ext>
            </a:extLst>
          </p:cNvPr>
          <p:cNvCxnSpPr>
            <a:cxnSpLocks/>
          </p:cNvCxnSpPr>
          <p:nvPr/>
        </p:nvCxnSpPr>
        <p:spPr>
          <a:xfrm>
            <a:off x="2915816" y="2012269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4CB544-B79C-4C57-8362-0E9A79D433FD}"/>
              </a:ext>
            </a:extLst>
          </p:cNvPr>
          <p:cNvCxnSpPr>
            <a:cxnSpLocks/>
          </p:cNvCxnSpPr>
          <p:nvPr/>
        </p:nvCxnSpPr>
        <p:spPr>
          <a:xfrm>
            <a:off x="3923928" y="2014977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120575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Zählen bestimmter Inhalte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COUNT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>
                <a:solidFill>
                  <a:srgbClr val="00B0F0"/>
                </a:solidFill>
              </a:rPr>
              <a:t>)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´name´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WHERE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= ‘ </a:t>
            </a:r>
            <a:r>
              <a:rPr lang="de-DE" dirty="0">
                <a:solidFill>
                  <a:srgbClr val="92D050"/>
                </a:solidFill>
              </a:rPr>
              <a:t>wert</a:t>
            </a:r>
            <a:r>
              <a:rPr lang="de-DE" dirty="0"/>
              <a:t> ‘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7" y="1772816"/>
            <a:ext cx="7231971" cy="1800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7" y="4653136"/>
            <a:ext cx="5184554" cy="1868039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11560" y="393305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Zählen des Auftretens unterschiedlicher Spezies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, </a:t>
            </a:r>
            <a:r>
              <a:rPr lang="de-DE" dirty="0">
                <a:solidFill>
                  <a:srgbClr val="00B0F0"/>
                </a:solidFill>
              </a:rPr>
              <a:t>COUNT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GROUP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;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3AF0DA0-C186-4006-A2AD-28D094EF5185}"/>
              </a:ext>
            </a:extLst>
          </p:cNvPr>
          <p:cNvCxnSpPr>
            <a:cxnSpLocks/>
          </p:cNvCxnSpPr>
          <p:nvPr/>
        </p:nvCxnSpPr>
        <p:spPr>
          <a:xfrm>
            <a:off x="4788024" y="1916832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C262E4-DAB9-4DE1-8C65-32CE2B2A580C}"/>
              </a:ext>
            </a:extLst>
          </p:cNvPr>
          <p:cNvCxnSpPr>
            <a:cxnSpLocks/>
          </p:cNvCxnSpPr>
          <p:nvPr/>
        </p:nvCxnSpPr>
        <p:spPr>
          <a:xfrm>
            <a:off x="2483768" y="1916832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31E03A-7D33-498B-84BD-F2F97074DE21}"/>
              </a:ext>
            </a:extLst>
          </p:cNvPr>
          <p:cNvCxnSpPr>
            <a:cxnSpLocks/>
          </p:cNvCxnSpPr>
          <p:nvPr/>
        </p:nvCxnSpPr>
        <p:spPr>
          <a:xfrm>
            <a:off x="2483768" y="28529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9268D79-954D-4FF4-9702-CCFB1FB21FAB}"/>
              </a:ext>
            </a:extLst>
          </p:cNvPr>
          <p:cNvCxnSpPr>
            <a:cxnSpLocks/>
          </p:cNvCxnSpPr>
          <p:nvPr/>
        </p:nvCxnSpPr>
        <p:spPr>
          <a:xfrm flipV="1">
            <a:off x="5580112" y="2852936"/>
            <a:ext cx="2592288" cy="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924885A-460B-4714-AE44-B220A14DEA91}"/>
              </a:ext>
            </a:extLst>
          </p:cNvPr>
          <p:cNvCxnSpPr>
            <a:cxnSpLocks/>
          </p:cNvCxnSpPr>
          <p:nvPr/>
        </p:nvCxnSpPr>
        <p:spPr>
          <a:xfrm>
            <a:off x="2123728" y="4869160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2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39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Minimum, Maximum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MIN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MAX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27" y="4762300"/>
            <a:ext cx="7610554" cy="12499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91813"/>
            <a:ext cx="4040864" cy="1866262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83568" y="4042219"/>
            <a:ext cx="8064896" cy="89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Spanne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SELECT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MAX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– </a:t>
            </a:r>
            <a:r>
              <a:rPr lang="de-DE" dirty="0">
                <a:solidFill>
                  <a:srgbClr val="00B0F0"/>
                </a:solidFill>
              </a:rPr>
              <a:t>MIN</a:t>
            </a:r>
            <a:r>
              <a:rPr lang="de-DE" dirty="0"/>
              <a:t>(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) </a:t>
            </a:r>
            <a:r>
              <a:rPr lang="de-DE" dirty="0">
                <a:solidFill>
                  <a:srgbClr val="00B0F0"/>
                </a:solidFill>
              </a:rPr>
              <a:t>AS</a:t>
            </a:r>
            <a:r>
              <a:rPr lang="de-DE" dirty="0"/>
              <a:t> ´ name ´ </a:t>
            </a:r>
            <a:r>
              <a:rPr lang="de-DE" dirty="0">
                <a:solidFill>
                  <a:srgbClr val="00B0F0"/>
                </a:solidFill>
              </a:rPr>
              <a:t>FROM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D94EEA-613F-4857-9861-9271E3FB222E}"/>
              </a:ext>
            </a:extLst>
          </p:cNvPr>
          <p:cNvCxnSpPr>
            <a:cxnSpLocks/>
          </p:cNvCxnSpPr>
          <p:nvPr/>
        </p:nvCxnSpPr>
        <p:spPr>
          <a:xfrm>
            <a:off x="334786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496790F-1572-481B-8F85-BE6B64732902}"/>
              </a:ext>
            </a:extLst>
          </p:cNvPr>
          <p:cNvCxnSpPr>
            <a:cxnSpLocks/>
          </p:cNvCxnSpPr>
          <p:nvPr/>
        </p:nvCxnSpPr>
        <p:spPr>
          <a:xfrm>
            <a:off x="3347864" y="314096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Durchschnitt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AVG</a:t>
            </a:r>
            <a:r>
              <a:rPr lang="de-DE" sz="1500" dirty="0"/>
              <a:t>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) </a:t>
            </a:r>
            <a:r>
              <a:rPr lang="de-DE" sz="1500" dirty="0">
                <a:solidFill>
                  <a:srgbClr val="00B0F0"/>
                </a:solidFill>
              </a:rPr>
              <a:t>AS</a:t>
            </a:r>
            <a:r>
              <a:rPr lang="de-DE" sz="1500" dirty="0"/>
              <a:t> ´ name ´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;</a:t>
            </a:r>
          </a:p>
          <a:p>
            <a:pPr marL="457200" lvl="1" indent="0">
              <a:buNone/>
            </a:pPr>
            <a:endParaRPr lang="de-DE" sz="1500" dirty="0"/>
          </a:p>
          <a:p>
            <a:r>
              <a:rPr lang="de-DE" sz="1500" dirty="0"/>
              <a:t>Standardabweichung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STD</a:t>
            </a:r>
            <a:r>
              <a:rPr lang="de-DE" sz="1500" dirty="0"/>
              <a:t>(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) </a:t>
            </a:r>
            <a:r>
              <a:rPr lang="de-DE" sz="1500" dirty="0">
                <a:solidFill>
                  <a:srgbClr val="00B0F0"/>
                </a:solidFill>
              </a:rPr>
              <a:t>AS</a:t>
            </a:r>
            <a:r>
              <a:rPr lang="de-DE" sz="1500" dirty="0"/>
              <a:t> ´ name ´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;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8495608" cy="115212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D2DCBCC-A197-4B34-A16A-F8918CC54910}"/>
              </a:ext>
            </a:extLst>
          </p:cNvPr>
          <p:cNvCxnSpPr>
            <a:cxnSpLocks/>
          </p:cNvCxnSpPr>
          <p:nvPr/>
        </p:nvCxnSpPr>
        <p:spPr>
          <a:xfrm>
            <a:off x="1763688" y="2780928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CC87706-54D4-423A-B02A-547709963072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1683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in </a:t>
            </a:r>
            <a:r>
              <a:rPr lang="de-DE" dirty="0" err="1"/>
              <a:t>datei</a:t>
            </a:r>
            <a:r>
              <a:rPr lang="de-DE" dirty="0"/>
              <a:t> speichern</a:t>
            </a:r>
          </a:p>
          <a:p>
            <a:r>
              <a:rPr lang="de-DE" dirty="0"/>
              <a:t>Spalte hinzufügen</a:t>
            </a:r>
          </a:p>
          <a:p>
            <a:r>
              <a:rPr lang="de-DE" dirty="0" err="1"/>
              <a:t>drop</a:t>
            </a:r>
            <a:r>
              <a:rPr lang="de-DE" dirty="0"/>
              <a:t> Tabelle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 in R laden</a:t>
            </a:r>
          </a:p>
          <a:p>
            <a:r>
              <a:rPr lang="de-DE" dirty="0"/>
              <a:t>Diagramme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PROGRAMMREDNER (anpassen unter Einfügen -&gt; Kopf- und Fußzeile)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E03D9-7EE0-4399-987D-19C499F2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652" y="1585569"/>
            <a:ext cx="4518620" cy="44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539552" y="1484785"/>
            <a:ext cx="806489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5" y="3041342"/>
            <a:ext cx="8355697" cy="3339986"/>
          </a:xfrm>
        </p:spPr>
      </p:pic>
      <p:sp>
        <p:nvSpPr>
          <p:cNvPr id="15" name="Inhaltsplatzhalter 2"/>
          <p:cNvSpPr txBox="1">
            <a:spLocks/>
          </p:cNvSpPr>
          <p:nvPr/>
        </p:nvSpPr>
        <p:spPr>
          <a:xfrm>
            <a:off x="539552" y="1268760"/>
            <a:ext cx="8064896" cy="198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Eichen in Großbritannien</a:t>
            </a:r>
          </a:p>
          <a:p>
            <a:r>
              <a:rPr lang="de-DE" dirty="0"/>
              <a:t>Latitude, </a:t>
            </a:r>
            <a:r>
              <a:rPr lang="de-DE" dirty="0" err="1"/>
              <a:t>Longitude</a:t>
            </a:r>
            <a:r>
              <a:rPr lang="de-DE" dirty="0"/>
              <a:t> (</a:t>
            </a:r>
            <a:r>
              <a:rPr lang="de-DE" dirty="0" err="1"/>
              <a:t>float</a:t>
            </a:r>
            <a:r>
              <a:rPr lang="de-DE" dirty="0"/>
              <a:t> 3 Nachkommastellen)</a:t>
            </a:r>
          </a:p>
          <a:p>
            <a:r>
              <a:rPr lang="de-DE" dirty="0" err="1"/>
              <a:t>Altitude</a:t>
            </a:r>
            <a:r>
              <a:rPr lang="de-DE" dirty="0"/>
              <a:t> </a:t>
            </a:r>
          </a:p>
          <a:p>
            <a:r>
              <a:rPr lang="de-DE" dirty="0" err="1"/>
              <a:t>Haplotype</a:t>
            </a:r>
            <a:r>
              <a:rPr lang="de-DE" dirty="0"/>
              <a:t> = Colour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BE9276D-ACF1-49B3-9F1C-29DF95EF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959" y="1061124"/>
            <a:ext cx="1451538" cy="18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2"/>
          <a:stretch/>
        </p:blipFill>
        <p:spPr>
          <a:xfrm>
            <a:off x="1101737" y="1971450"/>
            <a:ext cx="6379183" cy="160669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308297"/>
            <a:ext cx="8064896" cy="590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 Datenbank verbinden: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Mysql</a:t>
            </a:r>
            <a:r>
              <a:rPr lang="de-DE" dirty="0">
                <a:sym typeface="Wingdings" panose="05000000000000000000" pitchFamily="2" charset="2"/>
              </a:rPr>
              <a:t> --host=wdb2.hs-mittweida.de --user=</a:t>
            </a:r>
            <a:r>
              <a:rPr lang="de-DE" dirty="0" err="1">
                <a:sym typeface="Wingdings" panose="05000000000000000000" pitchFamily="2" charset="2"/>
              </a:rPr>
              <a:t>username</a:t>
            </a:r>
            <a:r>
              <a:rPr lang="de-DE" dirty="0">
                <a:sym typeface="Wingdings" panose="05000000000000000000" pitchFamily="2" charset="2"/>
              </a:rPr>
              <a:t> --password=</a:t>
            </a:r>
            <a:r>
              <a:rPr lang="de-DE" dirty="0" err="1">
                <a:sym typeface="Wingdings" panose="05000000000000000000" pitchFamily="2" charset="2"/>
              </a:rPr>
              <a:t>password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6"/>
          <a:stretch/>
        </p:blipFill>
        <p:spPr>
          <a:xfrm>
            <a:off x="4572000" y="3861516"/>
            <a:ext cx="4226646" cy="2544724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720919" y="4221088"/>
            <a:ext cx="8064896" cy="178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Datenbank auswählen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USE</a:t>
            </a:r>
            <a:r>
              <a:rPr lang="de-DE" dirty="0"/>
              <a:t> </a:t>
            </a:r>
            <a:r>
              <a:rPr lang="de-DE" dirty="0" err="1"/>
              <a:t>datenbankname</a:t>
            </a:r>
            <a:r>
              <a:rPr lang="de-DE" dirty="0"/>
              <a:t> 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Datenbanken und Tabellen anzeigen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SHOW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DATABASES </a:t>
            </a:r>
            <a:r>
              <a:rPr lang="de-DE" dirty="0"/>
              <a:t>;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SHOW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TABLES </a:t>
            </a:r>
            <a:r>
              <a:rPr lang="de-DE" dirty="0"/>
              <a:t>;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1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erstellen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1275142" y="2913580"/>
            <a:ext cx="6593716" cy="3396484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196752"/>
            <a:ext cx="8064896" cy="1759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erstellen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CREATE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(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1 </a:t>
            </a:r>
            <a:r>
              <a:rPr lang="de-DE" sz="1800" dirty="0">
                <a:solidFill>
                  <a:srgbClr val="3A8686"/>
                </a:solidFill>
                <a:latin typeface="+mn-lt"/>
              </a:rPr>
              <a:t>datentyp</a:t>
            </a:r>
            <a:r>
              <a:rPr lang="de-DE" sz="1800" dirty="0">
                <a:latin typeface="+mn-lt"/>
              </a:rPr>
              <a:t>1</a:t>
            </a:r>
            <a:r>
              <a:rPr lang="de-DE" dirty="0"/>
              <a:t>, </a:t>
            </a:r>
            <a:r>
              <a:rPr lang="de-DE" dirty="0">
                <a:solidFill>
                  <a:srgbClr val="7030A0"/>
                </a:solidFill>
              </a:rPr>
              <a:t>spaltenname </a:t>
            </a:r>
            <a:r>
              <a:rPr lang="de-DE" dirty="0"/>
              <a:t>2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2 …) 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Tabelle beschreiben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DESCRIBE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 </a:t>
            </a:r>
            <a:r>
              <a:rPr lang="de-DE" dirty="0"/>
              <a:t>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4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Editieren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91952" y="3829738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 umbenennen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CHANGE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(alt),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(neu)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 (neu) ;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2" r="3508"/>
          <a:stretch/>
        </p:blipFill>
        <p:spPr>
          <a:xfrm>
            <a:off x="4788024" y="1972334"/>
            <a:ext cx="4104456" cy="1346127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91952" y="1173826"/>
            <a:ext cx="8064896" cy="6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 löschen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 TABLE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tabellenname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DROP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COLUMN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;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1" r="16654"/>
          <a:stretch/>
        </p:blipFill>
        <p:spPr>
          <a:xfrm>
            <a:off x="5093983" y="4544252"/>
            <a:ext cx="3662865" cy="1698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D47B4A-25C2-43A0-AB94-F9DE106FF2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311592" y="1824632"/>
            <a:ext cx="3324304" cy="171238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C9F8F4-CAD6-4C6B-A4B5-3C767448E0C0}"/>
              </a:ext>
            </a:extLst>
          </p:cNvPr>
          <p:cNvSpPr/>
          <p:nvPr/>
        </p:nvSpPr>
        <p:spPr>
          <a:xfrm>
            <a:off x="292840" y="2895108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FCC40B0-93CE-4E53-961A-518AA78DDBD9}"/>
              </a:ext>
            </a:extLst>
          </p:cNvPr>
          <p:cNvSpPr/>
          <p:nvPr/>
        </p:nvSpPr>
        <p:spPr>
          <a:xfrm>
            <a:off x="3963510" y="246479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E2904-6DB3-47DC-B580-D0BB733CD4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8" r="7573"/>
          <a:stretch/>
        </p:blipFill>
        <p:spPr>
          <a:xfrm>
            <a:off x="326473" y="4517042"/>
            <a:ext cx="3324304" cy="1712380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E91E3E6-9D49-4BF2-8DF5-DD7576FB1D1C}"/>
              </a:ext>
            </a:extLst>
          </p:cNvPr>
          <p:cNvSpPr/>
          <p:nvPr/>
        </p:nvSpPr>
        <p:spPr>
          <a:xfrm>
            <a:off x="309694" y="5708679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AD8B7A6-46B2-414F-823C-EC36A7BE0622}"/>
              </a:ext>
            </a:extLst>
          </p:cNvPr>
          <p:cNvSpPr/>
          <p:nvPr/>
        </p:nvSpPr>
        <p:spPr>
          <a:xfrm>
            <a:off x="5148064" y="5736607"/>
            <a:ext cx="1584176" cy="1738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5226A8F-45B5-424C-89F2-68A10255C5E3}"/>
              </a:ext>
            </a:extLst>
          </p:cNvPr>
          <p:cNvSpPr/>
          <p:nvPr/>
        </p:nvSpPr>
        <p:spPr>
          <a:xfrm>
            <a:off x="4016778" y="517748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7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Editieren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237450"/>
            <a:ext cx="8064896" cy="125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Spalten verschieben</a:t>
            </a:r>
          </a:p>
          <a:p>
            <a:pPr lvl="1"/>
            <a:r>
              <a:rPr lang="de-DE" dirty="0">
                <a:solidFill>
                  <a:srgbClr val="00B0F0"/>
                </a:solidFill>
              </a:rPr>
              <a:t>ALTER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TABLE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CHANGE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(alt),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r>
              <a:rPr lang="de-DE" dirty="0"/>
              <a:t> (neu) </a:t>
            </a:r>
            <a:r>
              <a:rPr lang="de-DE" dirty="0">
                <a:solidFill>
                  <a:srgbClr val="3A8686"/>
                </a:solidFill>
              </a:rPr>
              <a:t>datentyp</a:t>
            </a:r>
            <a:r>
              <a:rPr lang="de-DE" dirty="0"/>
              <a:t> (neu) POSITION</a:t>
            </a:r>
          </a:p>
          <a:p>
            <a:pPr lvl="2"/>
            <a:r>
              <a:rPr lang="de-DE" dirty="0"/>
              <a:t>Position z.B.: </a:t>
            </a:r>
            <a:r>
              <a:rPr lang="de-DE" dirty="0">
                <a:solidFill>
                  <a:srgbClr val="00B0F0"/>
                </a:solidFill>
              </a:rPr>
              <a:t>FIRST </a:t>
            </a:r>
            <a:r>
              <a:rPr lang="de-DE" dirty="0"/>
              <a:t>/ </a:t>
            </a:r>
            <a:r>
              <a:rPr lang="de-DE" dirty="0">
                <a:solidFill>
                  <a:srgbClr val="00B0F0"/>
                </a:solidFill>
              </a:rPr>
              <a:t>AFTER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spaltenname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r="26659"/>
          <a:stretch/>
        </p:blipFill>
        <p:spPr>
          <a:xfrm>
            <a:off x="4270156" y="2699323"/>
            <a:ext cx="4752517" cy="23163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2421BF0-4A63-4825-ADF3-0C3FDA706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1" r="61322"/>
          <a:stretch/>
        </p:blipFill>
        <p:spPr>
          <a:xfrm>
            <a:off x="179512" y="2641629"/>
            <a:ext cx="2318075" cy="231630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72E7CF-7F4A-462E-A020-54D269FB75EA}"/>
              </a:ext>
            </a:extLst>
          </p:cNvPr>
          <p:cNvSpPr/>
          <p:nvPr/>
        </p:nvSpPr>
        <p:spPr>
          <a:xfrm>
            <a:off x="114413" y="3970186"/>
            <a:ext cx="2448272" cy="2088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C884D71-895E-40D9-A447-3EE88EEC5A15}"/>
              </a:ext>
            </a:extLst>
          </p:cNvPr>
          <p:cNvSpPr/>
          <p:nvPr/>
        </p:nvSpPr>
        <p:spPr>
          <a:xfrm>
            <a:off x="4266201" y="3429000"/>
            <a:ext cx="2160241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4A42DEE-857A-49A1-B4A9-2A704F8BB446}"/>
              </a:ext>
            </a:extLst>
          </p:cNvPr>
          <p:cNvSpPr/>
          <p:nvPr/>
        </p:nvSpPr>
        <p:spPr>
          <a:xfrm>
            <a:off x="2699792" y="3573016"/>
            <a:ext cx="1368152" cy="56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6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Tabellenausschnitt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0214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91952" y="1173826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Tabellenausschnitt anzeigen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97166"/>
            <a:ext cx="4490286" cy="18125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1079"/>
            <a:ext cx="6768752" cy="181075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691952" y="3856879"/>
            <a:ext cx="8064896" cy="65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Tabellenausschnitt anzeigen, der bestimmte Bedingung erfüllt</a:t>
            </a:r>
          </a:p>
          <a:p>
            <a:pPr lvl="1"/>
            <a:r>
              <a:rPr lang="de-DE" sz="1500" dirty="0">
                <a:solidFill>
                  <a:srgbClr val="00B0F0"/>
                </a:solidFill>
              </a:rPr>
              <a:t>SELECT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FROM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FF0000"/>
                </a:solidFill>
              </a:rPr>
              <a:t>tabellenname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B0F0"/>
                </a:solidFill>
              </a:rPr>
              <a:t>WHERE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7030A0"/>
                </a:solidFill>
              </a:rPr>
              <a:t>spaltenname</a:t>
            </a:r>
            <a:r>
              <a:rPr lang="de-DE" sz="1500" dirty="0"/>
              <a:t> = ‘ </a:t>
            </a:r>
            <a:r>
              <a:rPr lang="de-DE" sz="1500" dirty="0">
                <a:solidFill>
                  <a:srgbClr val="92D050"/>
                </a:solidFill>
                <a:latin typeface="+mn-lt"/>
              </a:rPr>
              <a:t>wert</a:t>
            </a:r>
            <a:r>
              <a:rPr lang="de-DE" sz="1500" dirty="0"/>
              <a:t> ‘ ;</a:t>
            </a:r>
          </a:p>
          <a:p>
            <a:pPr lvl="1"/>
            <a:endParaRPr lang="de-DE" sz="1500" dirty="0"/>
          </a:p>
          <a:p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endParaRPr lang="de-DE" sz="15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0E91A3-0432-41EE-9BB5-36A1A6702141}"/>
              </a:ext>
            </a:extLst>
          </p:cNvPr>
          <p:cNvCxnSpPr>
            <a:cxnSpLocks/>
          </p:cNvCxnSpPr>
          <p:nvPr/>
        </p:nvCxnSpPr>
        <p:spPr>
          <a:xfrm>
            <a:off x="1979712" y="1916832"/>
            <a:ext cx="216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mit Inhalt aus CSV Datei füllen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Jens </a:t>
            </a:r>
            <a:r>
              <a:rPr lang="de-DE" dirty="0" err="1"/>
              <a:t>Gruhne</a:t>
            </a:r>
            <a:r>
              <a:rPr lang="de-DE" dirty="0"/>
              <a:t>, Tom Jandt, MO18, Hochschule Mittweida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39552" y="1309458"/>
            <a:ext cx="8064896" cy="197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97817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Laden Daten aus </a:t>
            </a:r>
            <a:r>
              <a:rPr lang="de-DE" dirty="0" err="1"/>
              <a:t>csv</a:t>
            </a:r>
            <a:r>
              <a:rPr lang="de-DE" dirty="0"/>
              <a:t>-Datei in Tabelle</a:t>
            </a:r>
          </a:p>
          <a:p>
            <a:pPr lvl="1"/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LOAD DATA LOCAL INFILE </a:t>
            </a:r>
            <a:r>
              <a:rPr lang="de-DE" dirty="0">
                <a:latin typeface="Calibri" panose="020F0502020204030204" pitchFamily="34" charset="0"/>
              </a:rPr>
              <a:t>‘Dateipfad‘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INTO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TABLE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alibri" panose="020F0502020204030204" pitchFamily="34" charset="0"/>
              </a:rPr>
              <a:t>tabellenname</a:t>
            </a:r>
            <a:r>
              <a:rPr lang="de-DE" dirty="0">
                <a:latin typeface="Calibri" panose="020F0502020204030204" pitchFamily="34" charset="0"/>
              </a:rPr>
              <a:t>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FIELD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TERMINATED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,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OPTIONALLY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ENCLOSED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\“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LINES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TERMINATED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BY</a:t>
            </a:r>
            <a:r>
              <a:rPr lang="de-DE" dirty="0">
                <a:latin typeface="Calibri" panose="020F0502020204030204" pitchFamily="34" charset="0"/>
              </a:rPr>
              <a:t> ‘ \r\n ‘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latin typeface="Calibri" panose="020F0502020204030204" pitchFamily="34" charset="0"/>
              </a:rPr>
              <a:t>(@dummy, </a:t>
            </a:r>
            <a:r>
              <a:rPr lang="de-DE" dirty="0">
                <a:solidFill>
                  <a:srgbClr val="7030A0"/>
                </a:solidFill>
                <a:latin typeface="Calibri" panose="020F0502020204030204" pitchFamily="34" charset="0"/>
              </a:rPr>
              <a:t>spaltenname, …</a:t>
            </a:r>
            <a:r>
              <a:rPr lang="de-DE" dirty="0">
                <a:latin typeface="Calibri" panose="020F0502020204030204" pitchFamily="34" charset="0"/>
              </a:rPr>
              <a:t>) </a:t>
            </a:r>
            <a:br>
              <a:rPr lang="de-DE" dirty="0">
                <a:latin typeface="Calibri" panose="020F0502020204030204" pitchFamily="34" charset="0"/>
              </a:rPr>
            </a:br>
            <a:r>
              <a:rPr lang="de-DE" dirty="0">
                <a:solidFill>
                  <a:srgbClr val="00B0F0"/>
                </a:solidFill>
                <a:latin typeface="Calibri" panose="020F0502020204030204" pitchFamily="34" charset="0"/>
              </a:rPr>
              <a:t>IGNORE</a:t>
            </a:r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>
                <a:latin typeface="Calibri" panose="020F0502020204030204" pitchFamily="34" charset="0"/>
              </a:rPr>
              <a:t>1 </a:t>
            </a:r>
            <a:r>
              <a:rPr lang="de-DE">
                <a:solidFill>
                  <a:srgbClr val="00B0F0"/>
                </a:solidFill>
                <a:latin typeface="Calibri" panose="020F0502020204030204" pitchFamily="34" charset="0"/>
              </a:rPr>
              <a:t>LINES </a:t>
            </a:r>
            <a:r>
              <a:rPr lang="de-DE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0"/>
          <a:stretch/>
        </p:blipFill>
        <p:spPr>
          <a:xfrm>
            <a:off x="149532" y="3233685"/>
            <a:ext cx="8844936" cy="231485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DB57568-8863-4E8F-A5BE-6014E57E9376}"/>
              </a:ext>
            </a:extLst>
          </p:cNvPr>
          <p:cNvCxnSpPr/>
          <p:nvPr/>
        </p:nvCxnSpPr>
        <p:spPr>
          <a:xfrm>
            <a:off x="2411760" y="3424315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Bildschirmpräsentation (4:3)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Century Gothic</vt:lpstr>
      <vt:lpstr>Wingdings</vt:lpstr>
      <vt:lpstr>Larissa</vt:lpstr>
      <vt:lpstr>Structured Query Language (SQL)</vt:lpstr>
      <vt:lpstr>Datentypen</vt:lpstr>
      <vt:lpstr>Datenset</vt:lpstr>
      <vt:lpstr>Übersicht</vt:lpstr>
      <vt:lpstr>Tabelle erstellen</vt:lpstr>
      <vt:lpstr>Tabelle Editieren</vt:lpstr>
      <vt:lpstr>Tabelle Editieren</vt:lpstr>
      <vt:lpstr>Tabellenausschnitt</vt:lpstr>
      <vt:lpstr>Tabelle mit Inhalt aus CSV Datei füllen</vt:lpstr>
      <vt:lpstr>Spalten mit inhalt verschieben</vt:lpstr>
      <vt:lpstr>Tabelle Sortieren</vt:lpstr>
      <vt:lpstr>Tabelle Sortieren</vt:lpstr>
      <vt:lpstr>Tabelle filtern</vt:lpstr>
      <vt:lpstr>Tabelle Filtern</vt:lpstr>
      <vt:lpstr>Mathematische Operationen</vt:lpstr>
      <vt:lpstr>Mathematische Operationen</vt:lpstr>
      <vt:lpstr>Mathematische Operationen</vt:lpstr>
      <vt:lpstr>PowerPoint-Präsentation</vt:lpstr>
    </vt:vector>
  </TitlesOfParts>
  <Company>Hochschule Mittweida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Bretschneider, Saskia</dc:creator>
  <cp:lastModifiedBy>Jens</cp:lastModifiedBy>
  <cp:revision>55</cp:revision>
  <dcterms:created xsi:type="dcterms:W3CDTF">2015-10-29T15:34:02Z</dcterms:created>
  <dcterms:modified xsi:type="dcterms:W3CDTF">2019-04-27T08:03:51Z</dcterms:modified>
</cp:coreProperties>
</file>