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15" r:id="rId2"/>
    <p:sldId id="3474" r:id="rId3"/>
    <p:sldId id="3476" r:id="rId4"/>
    <p:sldId id="3477" r:id="rId5"/>
    <p:sldId id="3478" r:id="rId6"/>
    <p:sldId id="3475" r:id="rId7"/>
    <p:sldId id="3479" r:id="rId8"/>
    <p:sldId id="3480" r:id="rId9"/>
    <p:sldId id="3481" r:id="rId10"/>
    <p:sldId id="3482" r:id="rId11"/>
    <p:sldId id="3483" r:id="rId12"/>
    <p:sldId id="3484" r:id="rId13"/>
    <p:sldId id="348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384" userDrawn="1">
          <p15:clr>
            <a:srgbClr val="A4A3A4"/>
          </p15:clr>
        </p15:guide>
        <p15:guide id="3" orient="horz" pos="1560" userDrawn="1">
          <p15:clr>
            <a:srgbClr val="A4A3A4"/>
          </p15:clr>
        </p15:guide>
        <p15:guide id="4" orient="horz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aka Thillaiampalam" initials="MT" lastIdx="4" clrIdx="0">
    <p:extLst>
      <p:ext uri="{19B8F6BF-5375-455C-9EA6-DF929625EA0E}">
        <p15:presenceInfo xmlns:p15="http://schemas.microsoft.com/office/powerpoint/2012/main" userId="99c63bdd4426ba4e" providerId="Windows Live"/>
      </p:ext>
    </p:extLst>
  </p:cmAuthor>
  <p:cmAuthor id="2" name="Scott Conklin" initials="SC" lastIdx="2" clrIdx="1">
    <p:extLst>
      <p:ext uri="{19B8F6BF-5375-455C-9EA6-DF929625EA0E}">
        <p15:presenceInfo xmlns:p15="http://schemas.microsoft.com/office/powerpoint/2012/main" userId="22032cbca1139f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F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5473"/>
  </p:normalViewPr>
  <p:slideViewPr>
    <p:cSldViewPr snapToGrid="0" snapToObjects="1">
      <p:cViewPr varScale="1">
        <p:scale>
          <a:sx n="63" d="100"/>
          <a:sy n="63" d="100"/>
        </p:scale>
        <p:origin x="1036" y="64"/>
      </p:cViewPr>
      <p:guideLst>
        <p:guide orient="horz" pos="2640"/>
        <p:guide pos="3384"/>
        <p:guide orient="horz" pos="1560"/>
        <p:guide orient="horz" pos="34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94A72-4AD0-2B48-89E0-026687EE8241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9888D-B878-6748-BF42-E21384FC3F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88D-B878-6748-BF42-E21384FC3F2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7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888D-B878-6748-BF42-E21384FC3F2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7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8CA2-423E-4847-A226-D5FDC8262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415DD-A800-B94D-A795-067825F3C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F277-8B2E-2E4C-A548-ED71A80C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C4FD-0963-CE47-9A5E-CD72114EB55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9FD36-8F02-AF45-A45C-A951C560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978C-919D-2B49-9982-3C9EE038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A1C6-FDB9-6245-97DC-5D85E1F191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296C-86DF-B044-AC07-0E1924D6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AB1F9-8DA3-0A49-8369-EF22EFFDD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D602-19CA-6C41-BC19-7E6E9498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C4FD-0963-CE47-9A5E-CD72114EB55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7A299-603A-E64E-AC2F-EA9A917B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107E5-F72F-244B-9E1A-969E5E59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A1C6-FDB9-6245-97DC-5D85E1F191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17564-56B0-1145-9016-2611C6333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A7B30-36B7-C14C-A889-09F5CAC0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A6FE9-9BBC-EF42-AE46-6461172F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C4FD-0963-CE47-9A5E-CD72114EB55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872C-A7F2-9948-9778-1A6C1220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F057A-870C-494D-8062-B8497F5A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A1C6-FDB9-6245-97DC-5D85E1F191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9087A3-A3D2-AE49-BA26-46609C538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2840" y="0"/>
            <a:ext cx="12214840" cy="821933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CBB2D8-AFB8-204C-A632-E60EE0DEE2BA}"/>
              </a:ext>
            </a:extLst>
          </p:cNvPr>
          <p:cNvSpPr txBox="1"/>
          <p:nvPr userDrawn="1"/>
        </p:nvSpPr>
        <p:spPr>
          <a:xfrm>
            <a:off x="180622" y="6474921"/>
            <a:ext cx="35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22F3E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®</a:t>
            </a:r>
            <a:endParaRPr lang="en-US" b="0" i="0" dirty="0">
              <a:solidFill>
                <a:srgbClr val="222F3E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A8C02-6C4F-3849-B08F-372EB1CBEEBE}"/>
              </a:ext>
            </a:extLst>
          </p:cNvPr>
          <p:cNvSpPr txBox="1"/>
          <p:nvPr userDrawn="1"/>
        </p:nvSpPr>
        <p:spPr>
          <a:xfrm>
            <a:off x="349955" y="6511246"/>
            <a:ext cx="37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rgbClr val="222F3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2020 Amazon Web Services Inc. or its Affiliates. All rights reserved.</a:t>
            </a:r>
          </a:p>
          <a:p>
            <a:endParaRPr lang="en-US" sz="900" b="0" i="0" dirty="0">
              <a:solidFill>
                <a:srgbClr val="222F3E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5BA7A3-4CFD-C644-82EC-09C8C6AEA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797" y="251585"/>
            <a:ext cx="10515600" cy="480131"/>
          </a:xfrm>
          <a:noFill/>
        </p:spPr>
        <p:txBody>
          <a:bodyPr wrap="square" rtlCol="0">
            <a:spAutoFit/>
          </a:bodyPr>
          <a:lstStyle>
            <a:lvl1pPr>
              <a:defRPr lang="en-US" sz="2800" b="0" kern="12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lvl="0"/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99985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DB67FE-489B-C94A-8B7A-AE587FE990BE}"/>
              </a:ext>
            </a:extLst>
          </p:cNvPr>
          <p:cNvSpPr txBox="1"/>
          <p:nvPr userDrawn="1"/>
        </p:nvSpPr>
        <p:spPr>
          <a:xfrm>
            <a:off x="180622" y="6474921"/>
            <a:ext cx="35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22F3E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®</a:t>
            </a:r>
            <a:endParaRPr lang="en-US" b="0" i="0" dirty="0">
              <a:solidFill>
                <a:srgbClr val="222F3E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BE468-B1CC-7A45-B817-CA57101A53EE}"/>
              </a:ext>
            </a:extLst>
          </p:cNvPr>
          <p:cNvSpPr txBox="1"/>
          <p:nvPr userDrawn="1"/>
        </p:nvSpPr>
        <p:spPr>
          <a:xfrm>
            <a:off x="349955" y="6511246"/>
            <a:ext cx="37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rgbClr val="222F3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2020 Amazon Web Services Inc. or its Affiliates. All rights reserved.</a:t>
            </a:r>
          </a:p>
          <a:p>
            <a:endParaRPr lang="en-US" sz="900" b="0" i="0" dirty="0">
              <a:solidFill>
                <a:srgbClr val="222F3E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9087A3-A3D2-AE49-BA26-46609C538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219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429" y="6161370"/>
            <a:ext cx="1644116" cy="4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4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4D63-9B41-C74D-AE88-F3059FF7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E4F3-47B5-D240-B7B3-86008C9F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8553-E4AF-6743-A9D5-5749608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C4FD-0963-CE47-9A5E-CD72114EB55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B799B-8FEE-B74F-9F27-B510580A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20B1-6D22-8540-8167-1662458D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A1C6-FDB9-6245-97DC-5D85E1F191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9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8907-8FBA-324C-B068-93E748F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D8AE-3B48-5542-8D2A-148F612D4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A752B-5A15-3545-9AA9-1B969ACB1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5451F-50F0-B447-8438-870A3DA9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C4FD-0963-CE47-9A5E-CD72114EB55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BF0C-7F75-8545-AEAC-094755AC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A1E48-52D1-B04F-B155-0812A26C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A1C6-FDB9-6245-97DC-5D85E1F191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7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299F-8BB6-1D41-8C76-C6F3BBB5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0D62E-A98D-194A-85C4-6426D452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2AF07-3934-3C40-8837-099C515CF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ADC65-E44E-C745-B07C-997B52FA1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16BE0-C10C-2D49-BA66-A44EDC491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BC975-A900-7143-9B4B-4950CD9C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C4FD-0963-CE47-9A5E-CD72114EB55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825F6-5AE8-DB42-8EEF-555F8F6B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6444B-D36E-CA4E-A192-D90411E4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A1C6-FDB9-6245-97DC-5D85E1F191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701A-F193-AC40-93F5-800E7C8E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C55DB-3571-2B42-8A01-69E0F842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C4FD-0963-CE47-9A5E-CD72114EB55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9EEB3-D8B3-AD4B-AFA7-268D98A0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3C2B3-5F03-FA41-966C-C8FCE8D5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A1C6-FDB9-6245-97DC-5D85E1F191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1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9B844-EBED-4949-B040-AD8140A7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C4FD-0963-CE47-9A5E-CD72114EB55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3C898-1E44-244C-9BEC-C79EED88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57C84-EDD3-1549-AEEF-82EF0839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A1C6-FDB9-6245-97DC-5D85E1F191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9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66D3-2242-1C47-B61E-1283CD08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9523-A78F-C74C-A2CC-DEF5B76F1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010FB-F6DD-0D40-AD4C-7145A8E7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10D36-D799-1F4B-8454-AF4CE915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C4FD-0963-CE47-9A5E-CD72114EB55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38C5A-D52D-7A49-94BD-DA426545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997F8-DFAE-9F45-A434-41DE9ACB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A1C6-FDB9-6245-97DC-5D85E1F191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A373-2CE0-DB46-8050-C9C905D6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56810-5102-2547-82B1-F22161C70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C71C0-4158-BB4B-B8D1-026449C09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55CD-CC4C-774C-871D-6771E15C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C4FD-0963-CE47-9A5E-CD72114EB55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3EAB2-2BA1-E146-8495-5ABA949F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B0B4D-AC90-0645-A488-E8D3D605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A1C6-FDB9-6245-97DC-5D85E1F191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5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EB32E-CB72-9C45-8CC0-CC25028F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0CA4D-688F-7648-B57D-8F2F8C32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2D76-4C36-B14A-9481-FE20A6D26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C4FD-0963-CE47-9A5E-CD72114EB554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7175-345C-1148-AB04-5A81822D3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2B77E-DD85-5940-8A1D-50A4979E5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A1C6-FDB9-6245-97DC-5D85E1F191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2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048524-6AF5-5B47-AE15-4BA01B154E81}"/>
              </a:ext>
            </a:extLst>
          </p:cNvPr>
          <p:cNvSpPr txBox="1"/>
          <p:nvPr/>
        </p:nvSpPr>
        <p:spPr>
          <a:xfrm>
            <a:off x="608512" y="4373496"/>
            <a:ext cx="5762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000" dirty="0">
                <a:solidFill>
                  <a:srgbClr val="F79646"/>
                </a:solidFill>
              </a:rPr>
              <a:t>Yang </a:t>
            </a:r>
            <a:r>
              <a:rPr lang="en-US" sz="2000" dirty="0" err="1">
                <a:solidFill>
                  <a:srgbClr val="F79646"/>
                </a:solidFill>
              </a:rPr>
              <a:t>Yang</a:t>
            </a:r>
            <a:r>
              <a:rPr lang="en-US" sz="2000" dirty="0">
                <a:solidFill>
                  <a:srgbClr val="F79646"/>
                </a:solidFill>
              </a:rPr>
              <a:t> </a:t>
            </a:r>
          </a:p>
          <a:p>
            <a:pPr defTabSz="1219170"/>
            <a:r>
              <a:rPr lang="en-US" sz="2000" dirty="0">
                <a:solidFill>
                  <a:srgbClr val="F79646"/>
                </a:solidFill>
              </a:rPr>
              <a:t>login </a:t>
            </a:r>
            <a:r>
              <a:rPr lang="en-US" sz="2000" dirty="0" err="1">
                <a:solidFill>
                  <a:srgbClr val="F79646"/>
                </a:solidFill>
              </a:rPr>
              <a:t>yyangna</a:t>
            </a:r>
            <a:endParaRPr lang="en-US" sz="2000" dirty="0">
              <a:solidFill>
                <a:srgbClr val="F79646"/>
              </a:solidFill>
            </a:endParaRPr>
          </a:p>
          <a:p>
            <a:pPr defTabSz="1219170"/>
            <a:r>
              <a:rPr lang="en-US" sz="2000" dirty="0">
                <a:solidFill>
                  <a:srgbClr val="F79646"/>
                </a:solidFill>
              </a:rPr>
              <a:t>GCR IoT Consultant</a:t>
            </a:r>
          </a:p>
          <a:p>
            <a:pPr defTabSz="1219170"/>
            <a:r>
              <a:rPr lang="en-US" sz="2000" dirty="0">
                <a:solidFill>
                  <a:srgbClr val="F79646"/>
                </a:solidFill>
              </a:rPr>
              <a:t>Dec, 2021</a:t>
            </a:r>
            <a:endParaRPr lang="en-US" sz="1100" dirty="0">
              <a:solidFill>
                <a:srgbClr val="F7964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129F7-9F34-E34E-9A83-C49D123B543E}"/>
              </a:ext>
            </a:extLst>
          </p:cNvPr>
          <p:cNvSpPr txBox="1"/>
          <p:nvPr/>
        </p:nvSpPr>
        <p:spPr>
          <a:xfrm>
            <a:off x="608512" y="6314247"/>
            <a:ext cx="552406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2" y="5389159"/>
            <a:ext cx="2085013" cy="603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8F060-2B3A-524B-A431-615538071B17}"/>
              </a:ext>
            </a:extLst>
          </p:cNvPr>
          <p:cNvSpPr txBox="1"/>
          <p:nvPr/>
        </p:nvSpPr>
        <p:spPr>
          <a:xfrm>
            <a:off x="361814" y="225716"/>
            <a:ext cx="1105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2021 AWS Security AOD Artifacts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BBD1E-C775-4DC5-B772-0555C5A9FE23}"/>
              </a:ext>
            </a:extLst>
          </p:cNvPr>
          <p:cNvSpPr txBox="1"/>
          <p:nvPr/>
        </p:nvSpPr>
        <p:spPr>
          <a:xfrm>
            <a:off x="843280" y="2509759"/>
            <a:ext cx="1085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IoT device metrics and logs monitoring and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90775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26833C-2CBE-4446-9D26-67A5894A9AD5}"/>
              </a:ext>
            </a:extLst>
          </p:cNvPr>
          <p:cNvSpPr txBox="1">
            <a:spLocks/>
          </p:cNvSpPr>
          <p:nvPr/>
        </p:nvSpPr>
        <p:spPr>
          <a:xfrm>
            <a:off x="58964" y="143212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3200" b="1" dirty="0"/>
              <a:t>IoT Core and Device Defender metrics in CloudWatch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FC9DF-0DD8-49E2-B7A2-6A679A4D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764"/>
            <a:ext cx="12192000" cy="4038552"/>
          </a:xfrm>
          <a:prstGeom prst="rect">
            <a:avLst/>
          </a:prstGeom>
        </p:spPr>
      </p:pic>
      <p:pic>
        <p:nvPicPr>
          <p:cNvPr id="5" name="Graphic 10">
            <a:extLst>
              <a:ext uri="{FF2B5EF4-FFF2-40B4-BE49-F238E27FC236}">
                <a16:creationId xmlns:a16="http://schemas.microsoft.com/office/drawing/2014/main" id="{66C7D2F4-FB28-4A58-AA87-54BF2955B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258" y="50464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F481E731-A2CF-4BAE-9E42-1596A342D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433" y="5806907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7F502EB7-D8D5-457C-A6C1-C16E9B81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" y="50449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E3998D90-A8E3-4AB5-BDDE-2835E69B3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3520" y="5806907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9" name="Graphic 24">
            <a:extLst>
              <a:ext uri="{FF2B5EF4-FFF2-40B4-BE49-F238E27FC236}">
                <a16:creationId xmlns:a16="http://schemas.microsoft.com/office/drawing/2014/main" id="{5211A17B-6510-4686-81D6-37182D4CE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1" y="50449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68E49C-D942-4B15-BBD7-518807A8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721" y="5808494"/>
            <a:ext cx="2268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</a:p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B0473417-DFD1-458D-97DE-3E57AEA97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095" y="5751537"/>
            <a:ext cx="1993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Elasticsearch Service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7">
            <a:extLst>
              <a:ext uri="{FF2B5EF4-FFF2-40B4-BE49-F238E27FC236}">
                <a16:creationId xmlns:a16="http://schemas.microsoft.com/office/drawing/2014/main" id="{25160A08-A645-4A57-A1C6-4D7BABAC5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445" y="5046495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870835-0389-4BF7-8507-4DA0F0CD073B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278255" y="5425907"/>
            <a:ext cx="1249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846CC0-647D-4EBE-9FFF-907DAAF98F1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90071" y="5425907"/>
            <a:ext cx="1119187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555E9C-FFFF-4C81-B1D9-1D42DB86F379}"/>
              </a:ext>
            </a:extLst>
          </p:cNvPr>
          <p:cNvCxnSpPr>
            <a:cxnSpLocks/>
          </p:cNvCxnSpPr>
          <p:nvPr/>
        </p:nvCxnSpPr>
        <p:spPr>
          <a:xfrm>
            <a:off x="5171258" y="5425907"/>
            <a:ext cx="1119187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462564-F7EF-4063-83BF-2B84BB0A2CA7}"/>
              </a:ext>
            </a:extLst>
          </p:cNvPr>
          <p:cNvSpPr txBox="1"/>
          <p:nvPr/>
        </p:nvSpPr>
        <p:spPr>
          <a:xfrm>
            <a:off x="323124" y="6070431"/>
            <a:ext cx="130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Metric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5FB6F7-8AEA-448C-AFEC-726892B77EF3}"/>
              </a:ext>
            </a:extLst>
          </p:cNvPr>
          <p:cNvSpPr/>
          <p:nvPr/>
        </p:nvSpPr>
        <p:spPr>
          <a:xfrm>
            <a:off x="7104221" y="5123496"/>
            <a:ext cx="511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SiteWise_failure_count_5mins_average_above_200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F1EE4-8E37-4923-A0D4-CF6827B9F274}"/>
              </a:ext>
            </a:extLst>
          </p:cNvPr>
          <p:cNvSpPr txBox="1"/>
          <p:nvPr/>
        </p:nvSpPr>
        <p:spPr>
          <a:xfrm>
            <a:off x="7642995" y="5751537"/>
            <a:ext cx="485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 : Average datapoints &gt;= 200 within 5 mins</a:t>
            </a:r>
          </a:p>
        </p:txBody>
      </p:sp>
      <p:pic>
        <p:nvPicPr>
          <p:cNvPr id="19" name="Graphic 17">
            <a:extLst>
              <a:ext uri="{FF2B5EF4-FFF2-40B4-BE49-F238E27FC236}">
                <a16:creationId xmlns:a16="http://schemas.microsoft.com/office/drawing/2014/main" id="{CA2FB2EA-0A6A-451E-9DDA-6F26395E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258" y="606720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2ACDD046-C500-4B68-8DF4-FA5419D1A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654" y="638086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166993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7073B27-BC3D-43F3-B407-87DE7519AA0F}"/>
              </a:ext>
            </a:extLst>
          </p:cNvPr>
          <p:cNvSpPr txBox="1">
            <a:spLocks/>
          </p:cNvSpPr>
          <p:nvPr/>
        </p:nvSpPr>
        <p:spPr>
          <a:xfrm>
            <a:off x="84317" y="136219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3200" b="1" dirty="0"/>
              <a:t>IoT Core and Device Defender metrics in CloudWatch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58906-B78B-429C-85D0-01B620CBE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548"/>
            <a:ext cx="8757920" cy="2922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54F0F-BCF4-4D0C-9F19-087029CBE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1923"/>
            <a:ext cx="8757920" cy="2970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006009-221F-4FF5-9602-9A6E4EC3F650}"/>
              </a:ext>
            </a:extLst>
          </p:cNvPr>
          <p:cNvSpPr/>
          <p:nvPr/>
        </p:nvSpPr>
        <p:spPr>
          <a:xfrm>
            <a:off x="5123021" y="2000336"/>
            <a:ext cx="6785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SiteWise_failure_count_5mins_average_above_200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84994-170C-4210-BDF0-71084F4501EF}"/>
              </a:ext>
            </a:extLst>
          </p:cNvPr>
          <p:cNvSpPr/>
          <p:nvPr/>
        </p:nvSpPr>
        <p:spPr>
          <a:xfrm>
            <a:off x="7422155" y="5434171"/>
            <a:ext cx="3922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IoT policies overly permissive</a:t>
            </a:r>
          </a:p>
        </p:txBody>
      </p:sp>
    </p:spTree>
    <p:extLst>
      <p:ext uri="{BB962C8B-B14F-4D97-AF65-F5344CB8AC3E}">
        <p14:creationId xmlns:p14="http://schemas.microsoft.com/office/powerpoint/2010/main" val="112424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FAA0-9958-4826-9920-6BCBE20D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292"/>
            <a:ext cx="10515600" cy="535531"/>
          </a:xfrm>
        </p:spPr>
        <p:txBody>
          <a:bodyPr/>
          <a:lstStyle/>
          <a:p>
            <a:r>
              <a:rPr lang="en-US" sz="3200" b="1" dirty="0"/>
              <a:t>OpenSearch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FCD57-0E49-488D-9463-3DBD25902DB2}"/>
              </a:ext>
            </a:extLst>
          </p:cNvPr>
          <p:cNvSpPr txBox="1"/>
          <p:nvPr/>
        </p:nvSpPr>
        <p:spPr>
          <a:xfrm>
            <a:off x="8277247" y="3345312"/>
            <a:ext cx="345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dashboard w</a:t>
            </a:r>
            <a:r>
              <a:rPr lang="en-US" altLang="zh-CN" sz="2400" dirty="0"/>
              <a:t>idgets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85C55-3A40-449D-B799-96AE68CD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634"/>
            <a:ext cx="7388772" cy="58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1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574" y="5767532"/>
            <a:ext cx="2085013" cy="6035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ACAB68-694C-467E-84EF-4258A2BC4D91}"/>
              </a:ext>
            </a:extLst>
          </p:cNvPr>
          <p:cNvSpPr txBox="1"/>
          <p:nvPr/>
        </p:nvSpPr>
        <p:spPr>
          <a:xfrm>
            <a:off x="609600" y="253994"/>
            <a:ext cx="392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Amazon Ember Light" panose="020B0403020204020204" pitchFamily="34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37372-2A49-4755-99F9-3719E03C855A}"/>
              </a:ext>
            </a:extLst>
          </p:cNvPr>
          <p:cNvSpPr txBox="1"/>
          <p:nvPr/>
        </p:nvSpPr>
        <p:spPr>
          <a:xfrm>
            <a:off x="1320800" y="2133600"/>
            <a:ext cx="904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Main IoT log and security related information monitoring and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Real-time monitoring to find issue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friendly view with OpenSearch dashboard to check the status anytime and anywhere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AWS OpenSearch service to filter any log and security information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6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BDF5DF-EA3E-CE42-A4F8-DB9A52E8784C}"/>
              </a:ext>
            </a:extLst>
          </p:cNvPr>
          <p:cNvSpPr txBox="1"/>
          <p:nvPr/>
        </p:nvSpPr>
        <p:spPr>
          <a:xfrm>
            <a:off x="2309446" y="2041797"/>
            <a:ext cx="933101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0"/>
              </a:spcAft>
            </a:pPr>
            <a:r>
              <a:rPr lang="en-US" sz="4600" dirty="0">
                <a:solidFill>
                  <a:schemeClr val="bg1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Thank you! - Q&amp;A</a:t>
            </a:r>
          </a:p>
          <a:p>
            <a:pPr algn="r"/>
            <a:endParaRPr lang="en-US" sz="3000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574" y="5767532"/>
            <a:ext cx="2085013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4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FC78-3B7D-A344-B4DD-624C7A5B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120830"/>
            <a:ext cx="10515600" cy="535531"/>
          </a:xfrm>
        </p:spPr>
        <p:txBody>
          <a:bodyPr/>
          <a:lstStyle/>
          <a:p>
            <a:r>
              <a:rPr lang="en-US" sz="3200" b="1" dirty="0"/>
              <a:t>Back</a:t>
            </a:r>
            <a:r>
              <a:rPr lang="en-US" altLang="zh-CN" sz="3200" b="1" dirty="0"/>
              <a:t>g</a:t>
            </a:r>
            <a:r>
              <a:rPr lang="en-US" sz="3200" b="1" dirty="0"/>
              <a:t>round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F15D49-347D-8446-89DC-2984A01102F5}"/>
              </a:ext>
            </a:extLst>
          </p:cNvPr>
          <p:cNvSpPr/>
          <p:nvPr/>
        </p:nvSpPr>
        <p:spPr>
          <a:xfrm>
            <a:off x="459213" y="1803018"/>
            <a:ext cx="3791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EEA230"/>
                </a:solidFill>
              </a:rPr>
              <a:t>IoT Security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83FA0-8833-48B6-A2B5-4BB387A2B39B}"/>
              </a:ext>
            </a:extLst>
          </p:cNvPr>
          <p:cNvSpPr txBox="1"/>
          <p:nvPr/>
        </p:nvSpPr>
        <p:spPr>
          <a:xfrm>
            <a:off x="1018012" y="3022873"/>
            <a:ext cx="44683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Device </a:t>
            </a:r>
            <a:r>
              <a:rPr lang="en-US" sz="2000" dirty="0"/>
              <a:t>generated logs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Amazon IoT Core logs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AWS IoT Device Defender </a:t>
            </a:r>
            <a:r>
              <a:rPr lang="en-US" altLang="zh-CN" sz="2000" dirty="0"/>
              <a:t>audit </a:t>
            </a:r>
            <a:r>
              <a:rPr lang="en-US" sz="2000" dirty="0"/>
              <a:t>logs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……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0973C0-B938-448F-B122-D66A4CB08AF8}"/>
              </a:ext>
            </a:extLst>
          </p:cNvPr>
          <p:cNvSpPr txBox="1"/>
          <p:nvPr/>
        </p:nvSpPr>
        <p:spPr>
          <a:xfrm>
            <a:off x="5803372" y="1893366"/>
            <a:ext cx="6256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EEA230"/>
                </a:solidFill>
              </a:rPr>
              <a:t>Important insight from different log resources for device security and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EEA23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EEA230"/>
                </a:solidFill>
              </a:rPr>
              <a:t>Customer pay less attention to these logs because of less user friendly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EEA23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EEA230"/>
                </a:solidFill>
              </a:rPr>
              <a:t>No real-time notification mech</a:t>
            </a:r>
            <a:r>
              <a:rPr lang="en-US" altLang="zh-CN" sz="2000" b="1" dirty="0">
                <a:solidFill>
                  <a:srgbClr val="EEA230"/>
                </a:solidFill>
              </a:rPr>
              <a:t>anism when security issue happen</a:t>
            </a:r>
            <a:endParaRPr lang="en-US" sz="2000" b="1" dirty="0">
              <a:solidFill>
                <a:srgbClr val="EEA23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EEA23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1FFFA0-1F8B-47A6-B416-19A72B887DA3}"/>
              </a:ext>
            </a:extLst>
          </p:cNvPr>
          <p:cNvSpPr/>
          <p:nvPr/>
        </p:nvSpPr>
        <p:spPr>
          <a:xfrm>
            <a:off x="2014118" y="5306814"/>
            <a:ext cx="29327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Real-time 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74F7347-2FB3-41C4-B8EA-17585BDFBF52}"/>
              </a:ext>
            </a:extLst>
          </p:cNvPr>
          <p:cNvSpPr/>
          <p:nvPr/>
        </p:nvSpPr>
        <p:spPr>
          <a:xfrm>
            <a:off x="6167120" y="5306814"/>
            <a:ext cx="35957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Visualization 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2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4455-4B46-48E2-87CF-A96F0075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17" y="142605"/>
            <a:ext cx="6905763" cy="535531"/>
          </a:xfrm>
        </p:spPr>
        <p:txBody>
          <a:bodyPr/>
          <a:lstStyle/>
          <a:p>
            <a:r>
              <a:rPr lang="en-US" sz="3200" b="1" dirty="0"/>
              <a:t>IoT Security information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DD152-AC67-4E30-9F47-18F94DE6AF03}"/>
              </a:ext>
            </a:extLst>
          </p:cNvPr>
          <p:cNvSpPr/>
          <p:nvPr/>
        </p:nvSpPr>
        <p:spPr>
          <a:xfrm>
            <a:off x="589280" y="1649214"/>
            <a:ext cx="3841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Device generated logs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571E7E-A045-46EF-A98D-2394CE29FF2B}"/>
              </a:ext>
            </a:extLst>
          </p:cNvPr>
          <p:cNvSpPr/>
          <p:nvPr/>
        </p:nvSpPr>
        <p:spPr>
          <a:xfrm>
            <a:off x="711200" y="4284982"/>
            <a:ext cx="10825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[2021-05-16T10:54:26.319Z][DEBUG]-Routed message.	{    "subject": "hello/world",    "</a:t>
            </a:r>
            <a:r>
              <a:rPr lang="en-US" dirty="0" err="1"/>
              <a:t>src</a:t>
            </a:r>
            <a:r>
              <a:rPr lang="en-US" dirty="0"/>
              <a:t>": "arn:aws-cn:lambda:cn-north-1:502454306654:function:ChinaDemo:1",    "destinations": "cloud"}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B24CD-9BBB-4CCA-9D14-5EE7BA25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3113850"/>
            <a:ext cx="7019925" cy="42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2E9C66-8CDE-4B04-97BD-558F1E088423}"/>
              </a:ext>
            </a:extLst>
          </p:cNvPr>
          <p:cNvSpPr txBox="1"/>
          <p:nvPr/>
        </p:nvSpPr>
        <p:spPr>
          <a:xfrm>
            <a:off x="711200" y="5547360"/>
            <a:ext cx="896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I</a:t>
            </a:r>
            <a:r>
              <a:rPr lang="en-US" altLang="zh-CN" b="1" u="sng" dirty="0">
                <a:solidFill>
                  <a:schemeClr val="accent2"/>
                </a:solidFill>
              </a:rPr>
              <a:t>nformation generated from local device which indicate what happen in device side.</a:t>
            </a:r>
            <a:endParaRPr lang="en-US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2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4455-4B46-48E2-87CF-A96F0075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7" y="142605"/>
            <a:ext cx="4579123" cy="535531"/>
          </a:xfrm>
        </p:spPr>
        <p:txBody>
          <a:bodyPr/>
          <a:lstStyle/>
          <a:p>
            <a:r>
              <a:rPr lang="en-US" sz="3200" b="1" dirty="0"/>
              <a:t>IoT Security information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DD152-AC67-4E30-9F47-18F94DE6AF03}"/>
              </a:ext>
            </a:extLst>
          </p:cNvPr>
          <p:cNvSpPr/>
          <p:nvPr/>
        </p:nvSpPr>
        <p:spPr>
          <a:xfrm>
            <a:off x="786384" y="1220802"/>
            <a:ext cx="3781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Amazon IoT Core logs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7DF23-EDB2-4470-9864-56B3E933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88" y="2029300"/>
            <a:ext cx="4162425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351499-068A-4A2D-A017-8BB78C6B1D6F}"/>
              </a:ext>
            </a:extLst>
          </p:cNvPr>
          <p:cNvSpPr/>
          <p:nvPr/>
        </p:nvSpPr>
        <p:spPr>
          <a:xfrm>
            <a:off x="786384" y="2996907"/>
            <a:ext cx="6278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   "timestamp": "2021-12-10 06:21:29.936",    "</a:t>
            </a:r>
            <a:r>
              <a:rPr lang="en-US" dirty="0" err="1"/>
              <a:t>logLevel</a:t>
            </a:r>
            <a:r>
              <a:rPr lang="en-US" dirty="0"/>
              <a:t>": "INFO",    "</a:t>
            </a:r>
            <a:r>
              <a:rPr lang="en-US" dirty="0" err="1"/>
              <a:t>traceId</a:t>
            </a:r>
            <a:r>
              <a:rPr lang="en-US" dirty="0"/>
              <a:t>": "647e5701-b0d0-eab0-fde5-dd6b6eccaeab",    "</a:t>
            </a:r>
            <a:r>
              <a:rPr lang="en-US" dirty="0" err="1"/>
              <a:t>accountId</a:t>
            </a:r>
            <a:r>
              <a:rPr lang="en-US" dirty="0"/>
              <a:t>": "502454306654",    "status": "Success",    "</a:t>
            </a:r>
            <a:r>
              <a:rPr lang="en-US" dirty="0" err="1"/>
              <a:t>eventType</a:t>
            </a:r>
            <a:r>
              <a:rPr lang="en-US" dirty="0"/>
              <a:t>": "Publish-In",    "protocol": "MQTT",    "</a:t>
            </a:r>
            <a:r>
              <a:rPr lang="en-US" dirty="0" err="1"/>
              <a:t>topicName</a:t>
            </a:r>
            <a:r>
              <a:rPr lang="en-US" dirty="0"/>
              <a:t>": "$</a:t>
            </a:r>
            <a:r>
              <a:rPr lang="en-US" dirty="0" err="1"/>
              <a:t>aws</a:t>
            </a:r>
            <a:r>
              <a:rPr lang="en-US" dirty="0"/>
              <a:t>/</a:t>
            </a:r>
            <a:r>
              <a:rPr lang="en-US" dirty="0" err="1"/>
              <a:t>sitewise</a:t>
            </a:r>
            <a:r>
              <a:rPr lang="en-US" dirty="0"/>
              <a:t>/gateways/MyGreengrassCore3/diagnostics",    "</a:t>
            </a:r>
            <a:r>
              <a:rPr lang="en-US" dirty="0" err="1"/>
              <a:t>clientId</a:t>
            </a:r>
            <a:r>
              <a:rPr lang="en-US" dirty="0"/>
              <a:t>": "MyGreengrassCore3",    "</a:t>
            </a:r>
            <a:r>
              <a:rPr lang="en-US" dirty="0" err="1"/>
              <a:t>principalId</a:t>
            </a:r>
            <a:r>
              <a:rPr lang="en-US" dirty="0"/>
              <a:t>": "f95cdfb74a62e263b38131fd5819000c1ffe31164fad866c196795f9a9740377",    "</a:t>
            </a:r>
            <a:r>
              <a:rPr lang="en-US" dirty="0" err="1"/>
              <a:t>sourceIp</a:t>
            </a:r>
            <a:r>
              <a:rPr lang="en-US" dirty="0"/>
              <a:t>": "52.81.34.199",    "</a:t>
            </a:r>
            <a:r>
              <a:rPr lang="en-US" dirty="0" err="1"/>
              <a:t>sourcePort</a:t>
            </a:r>
            <a:r>
              <a:rPr lang="en-US" dirty="0"/>
              <a:t>": 48910 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874C29-FFC0-4A9D-AB29-152FED1BAD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06308" y="2029300"/>
            <a:ext cx="3617595" cy="31245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16B486-ECD4-4148-9C0E-8331264B0E3D}"/>
              </a:ext>
            </a:extLst>
          </p:cNvPr>
          <p:cNvSpPr/>
          <p:nvPr/>
        </p:nvSpPr>
        <p:spPr>
          <a:xfrm>
            <a:off x="786384" y="5769471"/>
            <a:ext cx="11060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I</a:t>
            </a:r>
            <a:r>
              <a:rPr lang="en-US" altLang="zh-CN" b="1" u="sng" dirty="0">
                <a:solidFill>
                  <a:schemeClr val="accent2"/>
                </a:solidFill>
              </a:rPr>
              <a:t>nformation generated from Amazon IoT Core which indicate what happen in cloud side.</a:t>
            </a:r>
            <a:endParaRPr lang="en-US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2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4455-4B46-48E2-87CF-A96F0075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7" y="142605"/>
            <a:ext cx="4579123" cy="535531"/>
          </a:xfrm>
        </p:spPr>
        <p:txBody>
          <a:bodyPr/>
          <a:lstStyle/>
          <a:p>
            <a:r>
              <a:rPr lang="en-US" sz="3200" b="1" dirty="0"/>
              <a:t>IoT Security information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DD152-AC67-4E30-9F47-18F94DE6AF03}"/>
              </a:ext>
            </a:extLst>
          </p:cNvPr>
          <p:cNvSpPr/>
          <p:nvPr/>
        </p:nvSpPr>
        <p:spPr>
          <a:xfrm>
            <a:off x="406400" y="1214874"/>
            <a:ext cx="5844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AWS IoT Device Defender </a:t>
            </a:r>
            <a:r>
              <a:rPr lang="en-US" altLang="zh-CN" sz="2800" dirty="0"/>
              <a:t>audit </a:t>
            </a:r>
            <a:r>
              <a:rPr lang="en-US" sz="2800" dirty="0"/>
              <a:t>logs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4BD53-B3D5-47F5-96A4-025747AF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320" y="935453"/>
            <a:ext cx="3881120" cy="57671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8E697-AC32-4E1F-92ED-C753C5667523}"/>
              </a:ext>
            </a:extLst>
          </p:cNvPr>
          <p:cNvSpPr txBox="1"/>
          <p:nvPr/>
        </p:nvSpPr>
        <p:spPr>
          <a:xfrm>
            <a:off x="1026160" y="3143944"/>
            <a:ext cx="5577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EEA230"/>
                </a:solidFill>
                <a:latin typeface="Amazon Ember Light" panose="020B0403020204020204" pitchFamily="34" charset="0"/>
              </a:rPr>
              <a:t>C</a:t>
            </a:r>
            <a:r>
              <a:rPr lang="en-US" altLang="zh-CN" sz="2800" b="1" u="sng" dirty="0">
                <a:solidFill>
                  <a:srgbClr val="EEA230"/>
                </a:solidFill>
                <a:latin typeface="Amazon Ember Light" panose="020B0403020204020204" pitchFamily="34" charset="0"/>
              </a:rPr>
              <a:t>loudWatch Metric integrated</a:t>
            </a:r>
          </a:p>
          <a:p>
            <a:r>
              <a:rPr lang="en-US" sz="2800" b="1" u="sng" dirty="0">
                <a:solidFill>
                  <a:srgbClr val="EEA230"/>
                </a:solidFill>
                <a:latin typeface="Amazon Ember Light" panose="020B0403020204020204" pitchFamily="34" charset="0"/>
              </a:rPr>
              <a:t>Daily audit!</a:t>
            </a:r>
          </a:p>
        </p:txBody>
      </p:sp>
    </p:spTree>
    <p:extLst>
      <p:ext uri="{BB962C8B-B14F-4D97-AF65-F5344CB8AC3E}">
        <p14:creationId xmlns:p14="http://schemas.microsoft.com/office/powerpoint/2010/main" val="419441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6047-6697-4D6A-8068-577AD377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42" y="118138"/>
            <a:ext cx="10515600" cy="535531"/>
          </a:xfrm>
        </p:spPr>
        <p:txBody>
          <a:bodyPr/>
          <a:lstStyle/>
          <a:p>
            <a:r>
              <a:rPr lang="en-US" sz="3200" b="1" dirty="0"/>
              <a:t>Architecture</a:t>
            </a:r>
          </a:p>
        </p:txBody>
      </p:sp>
      <p:pic>
        <p:nvPicPr>
          <p:cNvPr id="3" name="Graphic 10">
            <a:extLst>
              <a:ext uri="{FF2B5EF4-FFF2-40B4-BE49-F238E27FC236}">
                <a16:creationId xmlns:a16="http://schemas.microsoft.com/office/drawing/2014/main" id="{8772AD43-DBC0-4341-9F29-9D653F075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912" y="30966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04ABC653-0BB0-42FB-A7B3-4E8931DBF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087" y="3857100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6D97F51C-E382-49B7-B813-2601B697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035" y="3831700"/>
            <a:ext cx="1993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Elasticsearch Service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CCC3912C-2743-4E9F-8EE5-0BC50F7D1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385" y="3126658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8">
            <a:extLst>
              <a:ext uri="{FF2B5EF4-FFF2-40B4-BE49-F238E27FC236}">
                <a16:creationId xmlns:a16="http://schemas.microsoft.com/office/drawing/2014/main" id="{8C76E506-5476-4A7D-99A5-7EBABC29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42" y="23709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C5E97C92-4629-46F6-85F6-17D599CE9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767" y="3137687"/>
            <a:ext cx="2239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A0D35486-9AF2-4052-A857-05D607F3D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49" y="25815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17E04C-9198-4004-B4DE-BB065FACE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2" y="3341923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pic>
        <p:nvPicPr>
          <p:cNvPr id="11" name="Graphic 8">
            <a:extLst>
              <a:ext uri="{FF2B5EF4-FFF2-40B4-BE49-F238E27FC236}">
                <a16:creationId xmlns:a16="http://schemas.microsoft.com/office/drawing/2014/main" id="{381959B8-0B91-4021-92C4-A142099BE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19" y="38203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3F5A90-756D-4FB7-AFCE-08980758A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82" y="4582396"/>
            <a:ext cx="229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loT</a:t>
            </a:r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Device</a:t>
            </a:r>
            <a:b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Defender</a:t>
            </a:r>
          </a:p>
        </p:txBody>
      </p:sp>
      <p:pic>
        <p:nvPicPr>
          <p:cNvPr id="13" name="Graphic 17">
            <a:extLst>
              <a:ext uri="{FF2B5EF4-FFF2-40B4-BE49-F238E27FC236}">
                <a16:creationId xmlns:a16="http://schemas.microsoft.com/office/drawing/2014/main" id="{5A0FA187-9626-484E-BC80-F072C5A6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09" y="31329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046DDE85-DF9D-4C95-BB82-95C339A1A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134" y="3894925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5" name="Graphic 24">
            <a:extLst>
              <a:ext uri="{FF2B5EF4-FFF2-40B4-BE49-F238E27FC236}">
                <a16:creationId xmlns:a16="http://schemas.microsoft.com/office/drawing/2014/main" id="{85F956BE-5084-4502-92B5-DDAEE4521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72" y="39970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C34D5B3A-EF78-49AC-BE66-35C7CBA9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722" y="4760663"/>
            <a:ext cx="2268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</a:p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710852-7705-42DE-8263-D2F166DF7E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7341" y="3100930"/>
            <a:ext cx="2129075" cy="775149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C3CBC88-33EE-4751-B79F-10E472B179E2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1910549" y="2962511"/>
            <a:ext cx="898360" cy="5514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E48FC91-51B4-4922-9DD3-1BF71B2F581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1899119" y="3513925"/>
            <a:ext cx="909790" cy="687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905A5F0-3669-430C-B220-145F7ABA4C58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3570909" y="2751925"/>
            <a:ext cx="1163633" cy="762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AC75C0A-95FE-4BF0-A991-3C6F9AE2B8E9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3570909" y="3513925"/>
            <a:ext cx="1116163" cy="8641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3C391C3-2199-4CE1-A24A-B234D6921846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5496542" y="2751925"/>
            <a:ext cx="1205370" cy="7257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F55B945-2C36-44DB-A6F5-BFA5514C6ABD}"/>
              </a:ext>
            </a:extLst>
          </p:cNvPr>
          <p:cNvCxnSpPr>
            <a:stCxn id="15" idx="3"/>
            <a:endCxn id="3" idx="1"/>
          </p:cNvCxnSpPr>
          <p:nvPr/>
        </p:nvCxnSpPr>
        <p:spPr>
          <a:xfrm flipV="1">
            <a:off x="5449072" y="3477688"/>
            <a:ext cx="1252840" cy="9003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2F7B86-8590-40E8-B1E1-374922604EBF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7463912" y="3477688"/>
            <a:ext cx="1116473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C77CA1-EE15-466A-B24D-8DE25D97C315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9291585" y="3482258"/>
            <a:ext cx="765756" cy="6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796AFDF-AE24-48AA-850D-F65079BA85D7}"/>
              </a:ext>
            </a:extLst>
          </p:cNvPr>
          <p:cNvSpPr/>
          <p:nvPr/>
        </p:nvSpPr>
        <p:spPr>
          <a:xfrm>
            <a:off x="1158714" y="2081246"/>
            <a:ext cx="2592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Device generated logs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9CAE52-6E0F-41F8-962E-17CF550C776E}"/>
              </a:ext>
            </a:extLst>
          </p:cNvPr>
          <p:cNvSpPr/>
          <p:nvPr/>
        </p:nvSpPr>
        <p:spPr>
          <a:xfrm>
            <a:off x="1158714" y="1769977"/>
            <a:ext cx="2550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Amazon IoT Core logs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CF47AA-16BF-4A38-9791-60BBE3A26BAE}"/>
              </a:ext>
            </a:extLst>
          </p:cNvPr>
          <p:cNvSpPr/>
          <p:nvPr/>
        </p:nvSpPr>
        <p:spPr>
          <a:xfrm>
            <a:off x="1121731" y="5435884"/>
            <a:ext cx="3881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IoT Device Defender </a:t>
            </a:r>
            <a:r>
              <a:rPr lang="en-US" altLang="zh-CN" dirty="0"/>
              <a:t>audit </a:t>
            </a:r>
            <a:r>
              <a:rPr lang="en-US" dirty="0"/>
              <a:t>logs</a:t>
            </a:r>
          </a:p>
        </p:txBody>
      </p:sp>
      <p:pic>
        <p:nvPicPr>
          <p:cNvPr id="45" name="Graphic 17">
            <a:extLst>
              <a:ext uri="{FF2B5EF4-FFF2-40B4-BE49-F238E27FC236}">
                <a16:creationId xmlns:a16="http://schemas.microsoft.com/office/drawing/2014/main" id="{92F05B0A-C279-46F3-9684-A718DACAC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62" y="1711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1">
            <a:extLst>
              <a:ext uri="{FF2B5EF4-FFF2-40B4-BE49-F238E27FC236}">
                <a16:creationId xmlns:a16="http://schemas.microsoft.com/office/drawing/2014/main" id="{F38B812D-FD9E-4DA9-A89A-9222BA3F3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425" y="2473477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34C757A-0D73-44C8-9F6D-7C825DC87C7E}"/>
              </a:ext>
            </a:extLst>
          </p:cNvPr>
          <p:cNvCxnSpPr>
            <a:stCxn id="3" idx="0"/>
            <a:endCxn id="45" idx="1"/>
          </p:cNvCxnSpPr>
          <p:nvPr/>
        </p:nvCxnSpPr>
        <p:spPr>
          <a:xfrm rot="5400000" flipH="1" flipV="1">
            <a:off x="6733682" y="2441708"/>
            <a:ext cx="1004211" cy="305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6FF63-D857-43F1-875F-439E6F080E2E}"/>
              </a:ext>
            </a:extLst>
          </p:cNvPr>
          <p:cNvSpPr txBox="1"/>
          <p:nvPr/>
        </p:nvSpPr>
        <p:spPr>
          <a:xfrm>
            <a:off x="35147" y="3441492"/>
            <a:ext cx="141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0797DEB-3DDD-46DD-B0F8-79DB0D7FDC98}"/>
              </a:ext>
            </a:extLst>
          </p:cNvPr>
          <p:cNvSpPr/>
          <p:nvPr/>
        </p:nvSpPr>
        <p:spPr>
          <a:xfrm>
            <a:off x="742543" y="3304365"/>
            <a:ext cx="401789" cy="60331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49222B-E8ED-4391-BC1F-BE4B165717D0}"/>
              </a:ext>
            </a:extLst>
          </p:cNvPr>
          <p:cNvSpPr/>
          <p:nvPr/>
        </p:nvSpPr>
        <p:spPr>
          <a:xfrm>
            <a:off x="116602" y="118348"/>
            <a:ext cx="384554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Amazon Ember Light" panose="020B0403020204020204" pitchFamily="34" charset="0"/>
              </a:rPr>
              <a:t>Amazon IoT Core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A9230-C6D4-4E4C-9F09-97ED0D84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2" y="1188720"/>
            <a:ext cx="6175334" cy="5174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7C98CA-8423-4D52-82BA-B476EEB916B9}"/>
              </a:ext>
            </a:extLst>
          </p:cNvPr>
          <p:cNvSpPr txBox="1"/>
          <p:nvPr/>
        </p:nvSpPr>
        <p:spPr>
          <a:xfrm>
            <a:off x="6624320" y="1235691"/>
            <a:ext cx="549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altLang="zh-CN" dirty="0"/>
              <a:t>se native export function from </a:t>
            </a:r>
            <a:r>
              <a:rPr lang="en-US" altLang="zh-CN" dirty="0" err="1"/>
              <a:t>cloudwatch</a:t>
            </a:r>
            <a:r>
              <a:rPr lang="en-US" altLang="zh-CN" dirty="0"/>
              <a:t> console to export group logs into S3 bucket</a:t>
            </a:r>
            <a:endParaRPr lang="en-US" dirty="0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9B0C2A86-F8D8-40FB-A523-93E67DF9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33" y="21383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6E743-7AEC-4A2C-B9E6-2F0C6C0042FD}"/>
              </a:ext>
            </a:extLst>
          </p:cNvPr>
          <p:cNvSpPr txBox="1"/>
          <p:nvPr/>
        </p:nvSpPr>
        <p:spPr>
          <a:xfrm>
            <a:off x="8598853" y="3049489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s3-gz-files</a:t>
            </a:r>
          </a:p>
        </p:txBody>
      </p:sp>
      <p:pic>
        <p:nvPicPr>
          <p:cNvPr id="8" name="Graphic 10">
            <a:extLst>
              <a:ext uri="{FF2B5EF4-FFF2-40B4-BE49-F238E27FC236}">
                <a16:creationId xmlns:a16="http://schemas.microsoft.com/office/drawing/2014/main" id="{AE40C0C1-EDFE-4BDC-86B8-54E133D21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33" y="37642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0">
            <a:extLst>
              <a:ext uri="{FF2B5EF4-FFF2-40B4-BE49-F238E27FC236}">
                <a16:creationId xmlns:a16="http://schemas.microsoft.com/office/drawing/2014/main" id="{22284D6F-9C67-4029-9381-6ADA34DE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548" y="4717753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EFD79E94-37DC-4CF9-8135-5D78EA044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583" y="6085536"/>
            <a:ext cx="1993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Elasticsearch Service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261F9984-B80B-4711-A291-44DFDA152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933" y="538049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E4A8EBE1-C282-4DE9-9D89-30ABF55D31FF}"/>
              </a:ext>
            </a:extLst>
          </p:cNvPr>
          <p:cNvSpPr/>
          <p:nvPr/>
        </p:nvSpPr>
        <p:spPr>
          <a:xfrm>
            <a:off x="9984900" y="2941830"/>
            <a:ext cx="340201" cy="1034831"/>
          </a:xfrm>
          <a:prstGeom prst="down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5C2CEC9-BEB8-44B6-B853-EC18BC8FE767}"/>
              </a:ext>
            </a:extLst>
          </p:cNvPr>
          <p:cNvSpPr/>
          <p:nvPr/>
        </p:nvSpPr>
        <p:spPr>
          <a:xfrm>
            <a:off x="9971883" y="4445981"/>
            <a:ext cx="340201" cy="1034831"/>
          </a:xfrm>
          <a:prstGeom prst="down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E42FC-0776-4310-AABB-9A4423AAE680}"/>
              </a:ext>
            </a:extLst>
          </p:cNvPr>
          <p:cNvSpPr txBox="1"/>
          <p:nvPr/>
        </p:nvSpPr>
        <p:spPr>
          <a:xfrm>
            <a:off x="9905683" y="23346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gz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D6CDBD-2EB1-4E1F-9E95-E9F0E1CE166C}"/>
              </a:ext>
            </a:extLst>
          </p:cNvPr>
          <p:cNvSpPr txBox="1"/>
          <p:nvPr/>
        </p:nvSpPr>
        <p:spPr>
          <a:xfrm>
            <a:off x="6847840" y="5232400"/>
            <a:ext cx="41656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6A626A04-4CE4-4C27-A995-6A1DCCB89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98" y="43367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8D44019-3192-4294-BF08-CA95C2A1F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61" y="5098753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3A64B7-B959-400C-B781-96D0E7B67467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rot="10800000" flipV="1">
            <a:off x="7803199" y="4145281"/>
            <a:ext cx="1003935" cy="572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B1E777-44BE-4FF5-B324-69FF319C2BBF}"/>
              </a:ext>
            </a:extLst>
          </p:cNvPr>
          <p:cNvSpPr/>
          <p:nvPr/>
        </p:nvSpPr>
        <p:spPr>
          <a:xfrm>
            <a:off x="9667837" y="5487618"/>
            <a:ext cx="25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index = 'lambda-s3-index'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D9333-D893-408D-8E8D-D090DDE6C545}"/>
              </a:ext>
            </a:extLst>
          </p:cNvPr>
          <p:cNvSpPr txBox="1"/>
          <p:nvPr/>
        </p:nvSpPr>
        <p:spPr>
          <a:xfrm>
            <a:off x="6847840" y="3708192"/>
            <a:ext cx="267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Opensearch</a:t>
            </a:r>
            <a:r>
              <a:rPr lang="en-US" dirty="0"/>
              <a:t> credentials</a:t>
            </a:r>
          </a:p>
        </p:txBody>
      </p:sp>
    </p:spTree>
    <p:extLst>
      <p:ext uri="{BB962C8B-B14F-4D97-AF65-F5344CB8AC3E}">
        <p14:creationId xmlns:p14="http://schemas.microsoft.com/office/powerpoint/2010/main" val="352986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6101-D1D5-4026-9D18-D5E2602F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57" y="214090"/>
            <a:ext cx="10515600" cy="535531"/>
          </a:xfrm>
        </p:spPr>
        <p:txBody>
          <a:bodyPr/>
          <a:lstStyle/>
          <a:p>
            <a:r>
              <a:rPr lang="en-US" sz="3200" b="1" dirty="0"/>
              <a:t>Amazon IoT Core logs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BE04B-2AA6-4603-BB8D-D8C925DF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944"/>
            <a:ext cx="12192000" cy="5344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E14887-C989-4E35-BBC2-906EBBBE22B0}"/>
              </a:ext>
            </a:extLst>
          </p:cNvPr>
          <p:cNvSpPr txBox="1"/>
          <p:nvPr/>
        </p:nvSpPr>
        <p:spPr>
          <a:xfrm>
            <a:off x="7233920" y="3291840"/>
            <a:ext cx="482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1782</a:t>
            </a:r>
            <a:r>
              <a:rPr lang="en-US" sz="2400" dirty="0">
                <a:solidFill>
                  <a:schemeClr val="accent2"/>
                </a:solidFill>
              </a:rPr>
              <a:t> hits for all kinds of IoT logs</a:t>
            </a:r>
          </a:p>
        </p:txBody>
      </p:sp>
    </p:spTree>
    <p:extLst>
      <p:ext uri="{BB962C8B-B14F-4D97-AF65-F5344CB8AC3E}">
        <p14:creationId xmlns:p14="http://schemas.microsoft.com/office/powerpoint/2010/main" val="106047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E98E-6A10-4AE5-A974-FBC85D4E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" y="132781"/>
            <a:ext cx="10515600" cy="535531"/>
          </a:xfrm>
        </p:spPr>
        <p:txBody>
          <a:bodyPr/>
          <a:lstStyle/>
          <a:p>
            <a:r>
              <a:rPr lang="en-US" sz="3200" b="1" dirty="0"/>
              <a:t>IoT Core and Device Defender metrics in CloudWatch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DF644-7876-48F0-A58E-0EE9E968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716"/>
            <a:ext cx="12192000" cy="4079164"/>
          </a:xfrm>
          <a:prstGeom prst="rect">
            <a:avLst/>
          </a:prstGeom>
        </p:spPr>
      </p:pic>
      <p:pic>
        <p:nvPicPr>
          <p:cNvPr id="5" name="Graphic 10">
            <a:extLst>
              <a:ext uri="{FF2B5EF4-FFF2-40B4-BE49-F238E27FC236}">
                <a16:creationId xmlns:a16="http://schemas.microsoft.com/office/drawing/2014/main" id="{7AD4A15F-6BA1-4362-BB85-F4D0F94B4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778" y="50226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21C3431F-497C-4F18-9B99-5E5052E31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953" y="5783095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EC64AF5D-0AE1-4AF5-9114-8FF83138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50210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1FD42B92-3E32-44D5-90DF-0A4F96417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83095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9" name="Graphic 24">
            <a:extLst>
              <a:ext uri="{FF2B5EF4-FFF2-40B4-BE49-F238E27FC236}">
                <a16:creationId xmlns:a16="http://schemas.microsoft.com/office/drawing/2014/main" id="{EF41B5D9-75CC-4D90-A9D8-407B286E6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91" y="50210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4C79D2-3194-417F-8812-286A6680D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241" y="5784682"/>
            <a:ext cx="2268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</a:p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38A07E0-9A16-4198-BBEA-28D4DF2AC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615" y="5727725"/>
            <a:ext cx="1993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Elasticsearch Service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7">
            <a:extLst>
              <a:ext uri="{FF2B5EF4-FFF2-40B4-BE49-F238E27FC236}">
                <a16:creationId xmlns:a16="http://schemas.microsoft.com/office/drawing/2014/main" id="{77BF1EC6-D2B0-4E60-BFA5-D54AD6E3A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965" y="5022683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9F117-CFDA-45EF-8EE5-BBAB9DAFDCA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501775" y="5402095"/>
            <a:ext cx="1249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AC36F5-7A08-4FF8-9704-F99944B103C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513591" y="5402095"/>
            <a:ext cx="1119187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60DEA-B25C-4437-8314-1E15DC81518F}"/>
              </a:ext>
            </a:extLst>
          </p:cNvPr>
          <p:cNvCxnSpPr>
            <a:cxnSpLocks/>
          </p:cNvCxnSpPr>
          <p:nvPr/>
        </p:nvCxnSpPr>
        <p:spPr>
          <a:xfrm>
            <a:off x="5394778" y="5402095"/>
            <a:ext cx="1119187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C37CC1-9987-41F1-A0DE-3677AFA60E77}"/>
              </a:ext>
            </a:extLst>
          </p:cNvPr>
          <p:cNvSpPr txBox="1"/>
          <p:nvPr/>
        </p:nvSpPr>
        <p:spPr>
          <a:xfrm>
            <a:off x="546644" y="6046619"/>
            <a:ext cx="130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Metric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6D1BDB-BED0-49C7-996A-F841DC81666C}"/>
              </a:ext>
            </a:extLst>
          </p:cNvPr>
          <p:cNvSpPr txBox="1"/>
          <p:nvPr/>
        </p:nvSpPr>
        <p:spPr>
          <a:xfrm>
            <a:off x="7866515" y="5702943"/>
            <a:ext cx="485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 : Average datapoints &gt;= 1 within 5 mins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A8228D-C266-4ACB-B017-F26EE7BA9551}"/>
              </a:ext>
            </a:extLst>
          </p:cNvPr>
          <p:cNvSpPr/>
          <p:nvPr/>
        </p:nvSpPr>
        <p:spPr>
          <a:xfrm>
            <a:off x="8082555" y="4970373"/>
            <a:ext cx="3922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IoT policies overly permissive</a:t>
            </a:r>
          </a:p>
        </p:txBody>
      </p:sp>
      <p:pic>
        <p:nvPicPr>
          <p:cNvPr id="21" name="Graphic 17">
            <a:extLst>
              <a:ext uri="{FF2B5EF4-FFF2-40B4-BE49-F238E27FC236}">
                <a16:creationId xmlns:a16="http://schemas.microsoft.com/office/drawing/2014/main" id="{F9A79C2F-B5CD-401E-8E34-D3BC867F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692" y="60462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1">
            <a:extLst>
              <a:ext uri="{FF2B5EF4-FFF2-40B4-BE49-F238E27FC236}">
                <a16:creationId xmlns:a16="http://schemas.microsoft.com/office/drawing/2014/main" id="{4B6F9A9A-6D75-4AD1-BED3-4F671ED9F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088" y="635991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89649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F3E"/>
      </a:dk1>
      <a:lt1>
        <a:srgbClr val="FFFFFF"/>
      </a:lt1>
      <a:dk2>
        <a:srgbClr val="44546A"/>
      </a:dk2>
      <a:lt2>
        <a:srgbClr val="E7E6E6"/>
      </a:lt2>
      <a:accent1>
        <a:srgbClr val="527EFF"/>
      </a:accent1>
      <a:accent2>
        <a:srgbClr val="F79628"/>
      </a:accent2>
      <a:accent3>
        <a:srgbClr val="A5A5A5"/>
      </a:accent3>
      <a:accent4>
        <a:srgbClr val="FFC000"/>
      </a:accent4>
      <a:accent5>
        <a:srgbClr val="5B9BD5"/>
      </a:accent5>
      <a:accent6>
        <a:srgbClr val="14B59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3699</TotalTime>
  <Words>526</Words>
  <Application>Microsoft Office PowerPoint</Application>
  <PresentationFormat>Widescreen</PresentationFormat>
  <Paragraphs>90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Amazon Ember</vt:lpstr>
      <vt:lpstr>Amazon Ember Light</vt:lpstr>
      <vt:lpstr>Amazon Ember Medium</vt:lpstr>
      <vt:lpstr>等线</vt:lpstr>
      <vt:lpstr>Arial</vt:lpstr>
      <vt:lpstr>Calibri</vt:lpstr>
      <vt:lpstr>Calibri Light</vt:lpstr>
      <vt:lpstr>Office Theme</vt:lpstr>
      <vt:lpstr>PowerPoint Presentation</vt:lpstr>
      <vt:lpstr>Background</vt:lpstr>
      <vt:lpstr>IoT Security information</vt:lpstr>
      <vt:lpstr>IoT Security information</vt:lpstr>
      <vt:lpstr>IoT Security information</vt:lpstr>
      <vt:lpstr>Architecture</vt:lpstr>
      <vt:lpstr>PowerPoint Presentation</vt:lpstr>
      <vt:lpstr>Amazon IoT Core logs</vt:lpstr>
      <vt:lpstr>IoT Core and Device Defender metrics in CloudWatch</vt:lpstr>
      <vt:lpstr>PowerPoint Presentation</vt:lpstr>
      <vt:lpstr>PowerPoint Presentation</vt:lpstr>
      <vt:lpstr>OpenSearch 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Yang, Yang</cp:lastModifiedBy>
  <cp:revision>327</cp:revision>
  <dcterms:modified xsi:type="dcterms:W3CDTF">2021-12-12T03:56:40Z</dcterms:modified>
</cp:coreProperties>
</file>