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206400" cy="25603200"/>
  <p:notesSz cx="6858000" cy="9144000"/>
  <p:defaultTextStyle>
    <a:defPPr>
      <a:defRPr lang="en-US"/>
    </a:defPPr>
    <a:lvl1pPr algn="l" defTabSz="423654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2117103" indent="-1443374" algn="l" defTabSz="423654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4236545" indent="-2889086" algn="l" defTabSz="423654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6353647" indent="-4332458" algn="l" defTabSz="423654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8473089" indent="-5778170" algn="l" defTabSz="423654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3368650" algn="l" defTabSz="1347460" rtl="0" eaLnBrk="1" latinLnBrk="0" hangingPunct="1">
      <a:defRPr sz="8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4042380" algn="l" defTabSz="1347460" rtl="0" eaLnBrk="1" latinLnBrk="0" hangingPunct="1">
      <a:defRPr sz="8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4716109" algn="l" defTabSz="1347460" rtl="0" eaLnBrk="1" latinLnBrk="0" hangingPunct="1">
      <a:defRPr sz="8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5389839" algn="l" defTabSz="1347460" rtl="0" eaLnBrk="1" latinLnBrk="0" hangingPunct="1">
      <a:defRPr sz="8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064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4" autoAdjust="0"/>
    <p:restoredTop sz="94660"/>
  </p:normalViewPr>
  <p:slideViewPr>
    <p:cSldViewPr>
      <p:cViewPr varScale="1">
        <p:scale>
          <a:sx n="33" d="100"/>
          <a:sy n="33" d="100"/>
        </p:scale>
        <p:origin x="368" y="248"/>
      </p:cViewPr>
      <p:guideLst>
        <p:guide orient="horz" pos="8064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7953595"/>
            <a:ext cx="43525440" cy="54880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14508480"/>
            <a:ext cx="35844480" cy="6543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37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75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12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50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25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63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01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E90EA-1EB1-92AB-52EB-E4894746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60304-E3E5-4CAD-A41F-7E197F900E2D}" type="datetimeFigureOut">
              <a:rPr lang="en-US"/>
              <a:pPr>
                <a:defRPr/>
              </a:pPr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FD5C-AEAB-4303-9649-82BAA2C0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0FF2-79C2-BA4C-6437-FA365D21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E8953-60DF-4F50-AA93-25EF35E265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17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DE412-9743-C91E-D7C5-012EEB4F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B3288-9667-48BE-8D84-9CB23DC74A5A}" type="datetimeFigureOut">
              <a:rPr lang="en-US"/>
              <a:pPr>
                <a:defRPr/>
              </a:pPr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BD189-8F50-C2BF-84C2-28DD48EF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E6EB0-E9B6-3C13-305E-E5E51FAC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C0724C-4AE3-4652-B664-11BCACF9BD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39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883655" y="2815175"/>
            <a:ext cx="42165269" cy="60007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70063" y="2815175"/>
            <a:ext cx="125660155" cy="60007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10D99-64C4-87AA-1BBE-494FA294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05353-9353-4BFB-8A53-5C42911D3993}" type="datetimeFigureOut">
              <a:rPr lang="en-US"/>
              <a:pPr>
                <a:defRPr/>
              </a:pPr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5EBD8-FC45-5BFE-7017-A5B700E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A723-58F3-1D3B-BF69-C5A5DAB1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66A9C-02A5-4698-B708-6FDC57E7CF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678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6C288-AF0C-68AD-FFA9-5E18AD73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B5824-67FF-4C6E-87DC-B772FEABA167}" type="datetimeFigureOut">
              <a:rPr lang="en-US"/>
              <a:pPr>
                <a:defRPr/>
              </a:pPr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FE2D-7279-46A8-CCDF-55E367A4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8352C-DD70-BA09-61C1-6853ACED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60B97-5DF9-4B30-ADDB-2D1948B012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04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5" y="16452432"/>
            <a:ext cx="43525440" cy="5085080"/>
          </a:xfrm>
        </p:spPr>
        <p:txBody>
          <a:bodyPr anchor="t"/>
          <a:lstStyle>
            <a:lvl1pPr algn="l">
              <a:defRPr sz="126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5" y="10851735"/>
            <a:ext cx="43525440" cy="5600699"/>
          </a:xfrm>
        </p:spPr>
        <p:txBody>
          <a:bodyPr anchor="b"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437643" indent="0">
              <a:buNone/>
              <a:defRPr sz="5701">
                <a:solidFill>
                  <a:schemeClr val="tx1">
                    <a:tint val="75000"/>
                  </a:schemeClr>
                </a:solidFill>
              </a:defRPr>
            </a:lvl2pPr>
            <a:lvl3pPr marL="2875286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3pPr>
            <a:lvl4pPr marL="4312929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4pPr>
            <a:lvl5pPr marL="5750571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5pPr>
            <a:lvl6pPr marL="7188215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6pPr>
            <a:lvl7pPr marL="8625857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7pPr>
            <a:lvl8pPr marL="1006350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8pPr>
            <a:lvl9pPr marL="11501144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A88CD-C16D-FAC2-D292-A588C4A7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8F2C7-ECE4-4A07-B980-79056DAF6C99}" type="datetimeFigureOut">
              <a:rPr lang="en-US"/>
              <a:pPr>
                <a:defRPr/>
              </a:pPr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F3AA7-C88D-1DBD-BE7D-5B19E59D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BBA86-1E7E-EFC4-9CD5-C864C51D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A9C8D-1AF2-497E-853E-A7F4F5B0D0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47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70064" y="16410944"/>
            <a:ext cx="83912715" cy="46411725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701"/>
            </a:lvl4pPr>
            <a:lvl5pPr>
              <a:defRPr sz="5701"/>
            </a:lvl5pPr>
            <a:lvl6pPr>
              <a:defRPr sz="5701"/>
            </a:lvl6pPr>
            <a:lvl7pPr>
              <a:defRPr sz="5701"/>
            </a:lvl7pPr>
            <a:lvl8pPr>
              <a:defRPr sz="5701"/>
            </a:lvl8pPr>
            <a:lvl9pPr>
              <a:defRPr sz="57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36222" y="16410944"/>
            <a:ext cx="83912709" cy="46411725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701"/>
            </a:lvl4pPr>
            <a:lvl5pPr>
              <a:defRPr sz="5701"/>
            </a:lvl5pPr>
            <a:lvl6pPr>
              <a:defRPr sz="5701"/>
            </a:lvl6pPr>
            <a:lvl7pPr>
              <a:defRPr sz="5701"/>
            </a:lvl7pPr>
            <a:lvl8pPr>
              <a:defRPr sz="5701"/>
            </a:lvl8pPr>
            <a:lvl9pPr>
              <a:defRPr sz="57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D369ED0-F67E-D557-A070-331AF341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33D6F-7A76-40F4-B9ED-84F406917C99}" type="datetimeFigureOut">
              <a:rPr lang="en-US"/>
              <a:pPr>
                <a:defRPr/>
              </a:pPr>
              <a:t>7/25/25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1CAC968-8C7E-D1C9-9DCD-39CA4188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1614C4-60DA-14FF-BED9-BEB6F607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046DB-8230-45C6-B51F-674264FD27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38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1025315"/>
            <a:ext cx="46085760" cy="426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30" y="5731091"/>
            <a:ext cx="22625051" cy="2388445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37643" indent="0">
              <a:buNone/>
              <a:defRPr sz="6300" b="1"/>
            </a:lvl2pPr>
            <a:lvl3pPr marL="2875286" indent="0">
              <a:buNone/>
              <a:defRPr sz="5701" b="1"/>
            </a:lvl3pPr>
            <a:lvl4pPr marL="4312929" indent="0">
              <a:buNone/>
              <a:defRPr sz="5000" b="1"/>
            </a:lvl4pPr>
            <a:lvl5pPr marL="5750571" indent="0">
              <a:buNone/>
              <a:defRPr sz="5000" b="1"/>
            </a:lvl5pPr>
            <a:lvl6pPr marL="7188215" indent="0">
              <a:buNone/>
              <a:defRPr sz="5000" b="1"/>
            </a:lvl6pPr>
            <a:lvl7pPr marL="8625857" indent="0">
              <a:buNone/>
              <a:defRPr sz="5000" b="1"/>
            </a:lvl7pPr>
            <a:lvl8pPr marL="10063500" indent="0">
              <a:buNone/>
              <a:defRPr sz="5000" b="1"/>
            </a:lvl8pPr>
            <a:lvl9pPr marL="11501144" indent="0">
              <a:buNone/>
              <a:defRPr sz="5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30" y="8119536"/>
            <a:ext cx="22625051" cy="14751475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1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4" y="5731091"/>
            <a:ext cx="22633943" cy="2388445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37643" indent="0">
              <a:buNone/>
              <a:defRPr sz="6300" b="1"/>
            </a:lvl2pPr>
            <a:lvl3pPr marL="2875286" indent="0">
              <a:buNone/>
              <a:defRPr sz="5701" b="1"/>
            </a:lvl3pPr>
            <a:lvl4pPr marL="4312929" indent="0">
              <a:buNone/>
              <a:defRPr sz="5000" b="1"/>
            </a:lvl4pPr>
            <a:lvl5pPr marL="5750571" indent="0">
              <a:buNone/>
              <a:defRPr sz="5000" b="1"/>
            </a:lvl5pPr>
            <a:lvl6pPr marL="7188215" indent="0">
              <a:buNone/>
              <a:defRPr sz="5000" b="1"/>
            </a:lvl6pPr>
            <a:lvl7pPr marL="8625857" indent="0">
              <a:buNone/>
              <a:defRPr sz="5000" b="1"/>
            </a:lvl7pPr>
            <a:lvl8pPr marL="10063500" indent="0">
              <a:buNone/>
              <a:defRPr sz="5000" b="1"/>
            </a:lvl8pPr>
            <a:lvl9pPr marL="11501144" indent="0">
              <a:buNone/>
              <a:defRPr sz="5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4" y="8119536"/>
            <a:ext cx="22633943" cy="14751475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1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79341B7-7EF2-00C3-4C56-ED8A6635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1917A-22E0-49C6-B860-3DDC2F0A4DCD}" type="datetimeFigureOut">
              <a:rPr lang="en-US"/>
              <a:pPr>
                <a:defRPr/>
              </a:pPr>
              <a:t>7/25/25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5DF783B-8551-F64E-52B5-1C4AB7AF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64B9EC-77A5-0675-B8C2-FA265D50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DE80D3-55A4-4067-B298-B7A1034CE3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5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52BBF78-90C4-5B21-EE89-1FC0A625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B3954-006B-4413-8B49-3A94702F0C19}" type="datetimeFigureOut">
              <a:rPr lang="en-US"/>
              <a:pPr>
                <a:defRPr/>
              </a:pPr>
              <a:t>7/25/25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602F395-3F1A-1862-C6A5-1B2A0A2C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33AF009-6532-2E6A-F485-97C795178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D118A2-45F3-43E4-82D9-ED55E95A25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43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996A767-5AB8-9C09-5C47-CDB43B65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8D6BD-70C9-4AB8-8EEC-365987BD69CE}" type="datetimeFigureOut">
              <a:rPr lang="en-US"/>
              <a:pPr>
                <a:defRPr/>
              </a:pPr>
              <a:t>7/25/25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E7CC95A-8332-FD3F-1167-3ED2DE80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7833D7-DAA9-AD02-17C9-C58121B3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6778B-4F94-4DCB-B29B-7C41A3EB29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12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35" y="1019387"/>
            <a:ext cx="16846549" cy="4338320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8" y="1019394"/>
            <a:ext cx="28625801" cy="21851621"/>
          </a:xfrm>
        </p:spPr>
        <p:txBody>
          <a:bodyPr/>
          <a:lstStyle>
            <a:lvl1pPr>
              <a:defRPr sz="10100"/>
            </a:lvl1pPr>
            <a:lvl2pPr>
              <a:defRPr sz="8800"/>
            </a:lvl2pPr>
            <a:lvl3pPr>
              <a:defRPr sz="75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35" y="5357709"/>
            <a:ext cx="16846549" cy="17513302"/>
          </a:xfrm>
        </p:spPr>
        <p:txBody>
          <a:bodyPr/>
          <a:lstStyle>
            <a:lvl1pPr marL="0" indent="0">
              <a:buNone/>
              <a:defRPr sz="4400"/>
            </a:lvl1pPr>
            <a:lvl2pPr marL="1437643" indent="0">
              <a:buNone/>
              <a:defRPr sz="3700"/>
            </a:lvl2pPr>
            <a:lvl3pPr marL="2875286" indent="0">
              <a:buNone/>
              <a:defRPr sz="3100"/>
            </a:lvl3pPr>
            <a:lvl4pPr marL="4312929" indent="0">
              <a:buNone/>
              <a:defRPr sz="2800"/>
            </a:lvl4pPr>
            <a:lvl5pPr marL="5750571" indent="0">
              <a:buNone/>
              <a:defRPr sz="2800"/>
            </a:lvl5pPr>
            <a:lvl6pPr marL="7188215" indent="0">
              <a:buNone/>
              <a:defRPr sz="2800"/>
            </a:lvl6pPr>
            <a:lvl7pPr marL="8625857" indent="0">
              <a:buNone/>
              <a:defRPr sz="2800"/>
            </a:lvl7pPr>
            <a:lvl8pPr marL="10063500" indent="0">
              <a:buNone/>
              <a:defRPr sz="2800"/>
            </a:lvl8pPr>
            <a:lvl9pPr marL="11501144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C0B3C0D-CA5D-BA88-2832-CF8E4BC7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68FD1-6AB0-401A-B14E-57FB49A7158A}" type="datetimeFigureOut">
              <a:rPr lang="en-US"/>
              <a:pPr>
                <a:defRPr/>
              </a:pPr>
              <a:t>7/25/25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ECA4004-2116-C6A3-6AFE-B0A92FA7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9A5D07-3226-A553-E21B-5BB13639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EDEEA-F5DC-48D0-842C-3DD53A206B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65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7" y="17922247"/>
            <a:ext cx="30723840" cy="2115821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7" y="2287693"/>
            <a:ext cx="30723840" cy="15361920"/>
          </a:xfrm>
        </p:spPr>
        <p:txBody>
          <a:bodyPr rtlCol="0">
            <a:normAutofit/>
          </a:bodyPr>
          <a:lstStyle>
            <a:lvl1pPr marL="0" indent="0">
              <a:buNone/>
              <a:defRPr sz="10100"/>
            </a:lvl1pPr>
            <a:lvl2pPr marL="1437643" indent="0">
              <a:buNone/>
              <a:defRPr sz="8800"/>
            </a:lvl2pPr>
            <a:lvl3pPr marL="2875286" indent="0">
              <a:buNone/>
              <a:defRPr sz="7500"/>
            </a:lvl3pPr>
            <a:lvl4pPr marL="4312929" indent="0">
              <a:buNone/>
              <a:defRPr sz="6300"/>
            </a:lvl4pPr>
            <a:lvl5pPr marL="5750571" indent="0">
              <a:buNone/>
              <a:defRPr sz="6300"/>
            </a:lvl5pPr>
            <a:lvl6pPr marL="7188215" indent="0">
              <a:buNone/>
              <a:defRPr sz="6300"/>
            </a:lvl6pPr>
            <a:lvl7pPr marL="8625857" indent="0">
              <a:buNone/>
              <a:defRPr sz="6300"/>
            </a:lvl7pPr>
            <a:lvl8pPr marL="10063500" indent="0">
              <a:buNone/>
              <a:defRPr sz="6300"/>
            </a:lvl8pPr>
            <a:lvl9pPr marL="11501144" indent="0">
              <a:buNone/>
              <a:defRPr sz="63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7" y="20038068"/>
            <a:ext cx="30723840" cy="3004819"/>
          </a:xfrm>
        </p:spPr>
        <p:txBody>
          <a:bodyPr/>
          <a:lstStyle>
            <a:lvl1pPr marL="0" indent="0">
              <a:buNone/>
              <a:defRPr sz="4400"/>
            </a:lvl1pPr>
            <a:lvl2pPr marL="1437643" indent="0">
              <a:buNone/>
              <a:defRPr sz="3700"/>
            </a:lvl2pPr>
            <a:lvl3pPr marL="2875286" indent="0">
              <a:buNone/>
              <a:defRPr sz="3100"/>
            </a:lvl3pPr>
            <a:lvl4pPr marL="4312929" indent="0">
              <a:buNone/>
              <a:defRPr sz="2800"/>
            </a:lvl4pPr>
            <a:lvl5pPr marL="5750571" indent="0">
              <a:buNone/>
              <a:defRPr sz="2800"/>
            </a:lvl5pPr>
            <a:lvl6pPr marL="7188215" indent="0">
              <a:buNone/>
              <a:defRPr sz="2800"/>
            </a:lvl6pPr>
            <a:lvl7pPr marL="8625857" indent="0">
              <a:buNone/>
              <a:defRPr sz="2800"/>
            </a:lvl7pPr>
            <a:lvl8pPr marL="10063500" indent="0">
              <a:buNone/>
              <a:defRPr sz="2800"/>
            </a:lvl8pPr>
            <a:lvl9pPr marL="11501144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694B101-7C13-01CB-2C09-3877021C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F18C2-3150-42A2-9C05-72381B4AF1E2}" type="datetimeFigureOut">
              <a:rPr lang="en-US"/>
              <a:pPr>
                <a:defRPr/>
              </a:pPr>
              <a:t>7/25/25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B792F2-1D8A-19C3-39BD-F8AA0719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8514D59-9C2B-7083-B97E-C362DEFD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4C0238-631F-4459-B6F6-E272A3F227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22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79EEB9F-571A-5CED-BA4E-607DACDB0C7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59839" y="1025603"/>
            <a:ext cx="46086737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7513" tIns="143756" rIns="287513" bIns="1437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FB15258-32E5-E3AC-EC0B-5142CB2B58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559839" y="5973649"/>
            <a:ext cx="46086737" cy="1689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7513" tIns="143756" rIns="287513" bIns="1437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EAC5F-C17F-67CE-0A8C-083406425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59839" y="23729795"/>
            <a:ext cx="11949137" cy="1363857"/>
          </a:xfrm>
          <a:prstGeom prst="rect">
            <a:avLst/>
          </a:prstGeom>
        </p:spPr>
        <p:txBody>
          <a:bodyPr vert="horz" lIns="287513" tIns="143756" rIns="287513" bIns="143756" rtlCol="0" anchor="ctr"/>
          <a:lstStyle>
            <a:lvl1pPr algn="l" defTabSz="2875286" fontAlgn="auto">
              <a:spcBef>
                <a:spcPts val="0"/>
              </a:spcBef>
              <a:spcAft>
                <a:spcPts val="0"/>
              </a:spcAft>
              <a:defRPr sz="37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423C1E5-DCC1-4406-B695-3CB8191372FA}" type="datetimeFigureOut">
              <a:rPr lang="en-US"/>
              <a:pPr>
                <a:defRPr/>
              </a:pPr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23433-63A7-8AE4-CC47-39E7A598D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495039" y="23729795"/>
            <a:ext cx="16216337" cy="1363857"/>
          </a:xfrm>
          <a:prstGeom prst="rect">
            <a:avLst/>
          </a:prstGeom>
        </p:spPr>
        <p:txBody>
          <a:bodyPr vert="horz" lIns="287513" tIns="143756" rIns="287513" bIns="143756" rtlCol="0" anchor="ctr"/>
          <a:lstStyle>
            <a:lvl1pPr algn="ctr" defTabSz="2875286" fontAlgn="auto">
              <a:spcBef>
                <a:spcPts val="0"/>
              </a:spcBef>
              <a:spcAft>
                <a:spcPts val="0"/>
              </a:spcAft>
              <a:defRPr sz="37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72905-CB4E-C36B-188C-AE7844153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697439" y="23729795"/>
            <a:ext cx="11949137" cy="1363857"/>
          </a:xfrm>
          <a:prstGeom prst="rect">
            <a:avLst/>
          </a:prstGeom>
        </p:spPr>
        <p:txBody>
          <a:bodyPr vert="horz" wrap="square" lIns="287513" tIns="143756" rIns="287513" bIns="143756" numCol="1" anchor="ctr" anchorCtr="0" compatLnSpc="1">
            <a:prstTxWarp prst="textNoShape">
              <a:avLst/>
            </a:prstTxWarp>
          </a:bodyPr>
          <a:lstStyle>
            <a:lvl1pPr algn="r">
              <a:defRPr sz="3700">
                <a:solidFill>
                  <a:srgbClr val="898989"/>
                </a:solidFill>
              </a:defRPr>
            </a:lvl1pPr>
          </a:lstStyle>
          <a:p>
            <a:fld id="{6FB4EB3F-DEAF-4DA5-ABC1-63C9413E30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75120" rtl="0" fontAlgn="base">
        <a:spcBef>
          <a:spcPct val="0"/>
        </a:spcBef>
        <a:spcAft>
          <a:spcPct val="0"/>
        </a:spcAft>
        <a:defRPr sz="139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875120" rtl="0" fontAlgn="base">
        <a:spcBef>
          <a:spcPct val="0"/>
        </a:spcBef>
        <a:spcAft>
          <a:spcPct val="0"/>
        </a:spcAft>
        <a:defRPr sz="13901">
          <a:solidFill>
            <a:schemeClr val="tx1"/>
          </a:solidFill>
          <a:latin typeface="Calibri" panose="020F0502020204030204" pitchFamily="34" charset="0"/>
        </a:defRPr>
      </a:lvl2pPr>
      <a:lvl3pPr algn="ctr" defTabSz="2875120" rtl="0" fontAlgn="base">
        <a:spcBef>
          <a:spcPct val="0"/>
        </a:spcBef>
        <a:spcAft>
          <a:spcPct val="0"/>
        </a:spcAft>
        <a:defRPr sz="13901">
          <a:solidFill>
            <a:schemeClr val="tx1"/>
          </a:solidFill>
          <a:latin typeface="Calibri" panose="020F0502020204030204" pitchFamily="34" charset="0"/>
        </a:defRPr>
      </a:lvl3pPr>
      <a:lvl4pPr algn="ctr" defTabSz="2875120" rtl="0" fontAlgn="base">
        <a:spcBef>
          <a:spcPct val="0"/>
        </a:spcBef>
        <a:spcAft>
          <a:spcPct val="0"/>
        </a:spcAft>
        <a:defRPr sz="13901">
          <a:solidFill>
            <a:schemeClr val="tx1"/>
          </a:solidFill>
          <a:latin typeface="Calibri" panose="020F0502020204030204" pitchFamily="34" charset="0"/>
        </a:defRPr>
      </a:lvl4pPr>
      <a:lvl5pPr algn="ctr" defTabSz="2875120" rtl="0" fontAlgn="base">
        <a:spcBef>
          <a:spcPct val="0"/>
        </a:spcBef>
        <a:spcAft>
          <a:spcPct val="0"/>
        </a:spcAft>
        <a:defRPr sz="13901">
          <a:solidFill>
            <a:schemeClr val="tx1"/>
          </a:solidFill>
          <a:latin typeface="Calibri" panose="020F0502020204030204" pitchFamily="34" charset="0"/>
        </a:defRPr>
      </a:lvl5pPr>
      <a:lvl6pPr marL="457225" algn="ctr" defTabSz="2875120" rtl="0" fontAlgn="base">
        <a:spcBef>
          <a:spcPct val="0"/>
        </a:spcBef>
        <a:spcAft>
          <a:spcPct val="0"/>
        </a:spcAft>
        <a:defRPr sz="13901">
          <a:solidFill>
            <a:schemeClr val="tx1"/>
          </a:solidFill>
          <a:latin typeface="Calibri" panose="020F0502020204030204" pitchFamily="34" charset="0"/>
        </a:defRPr>
      </a:lvl6pPr>
      <a:lvl7pPr marL="914450" algn="ctr" defTabSz="2875120" rtl="0" fontAlgn="base">
        <a:spcBef>
          <a:spcPct val="0"/>
        </a:spcBef>
        <a:spcAft>
          <a:spcPct val="0"/>
        </a:spcAft>
        <a:defRPr sz="13901">
          <a:solidFill>
            <a:schemeClr val="tx1"/>
          </a:solidFill>
          <a:latin typeface="Calibri" panose="020F0502020204030204" pitchFamily="34" charset="0"/>
        </a:defRPr>
      </a:lvl7pPr>
      <a:lvl8pPr marL="1371675" algn="ctr" defTabSz="2875120" rtl="0" fontAlgn="base">
        <a:spcBef>
          <a:spcPct val="0"/>
        </a:spcBef>
        <a:spcAft>
          <a:spcPct val="0"/>
        </a:spcAft>
        <a:defRPr sz="13901">
          <a:solidFill>
            <a:schemeClr val="tx1"/>
          </a:solidFill>
          <a:latin typeface="Calibri" panose="020F0502020204030204" pitchFamily="34" charset="0"/>
        </a:defRPr>
      </a:lvl8pPr>
      <a:lvl9pPr marL="1828900" algn="ctr" defTabSz="2875120" rtl="0" fontAlgn="base">
        <a:spcBef>
          <a:spcPct val="0"/>
        </a:spcBef>
        <a:spcAft>
          <a:spcPct val="0"/>
        </a:spcAft>
        <a:defRPr sz="13901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077972" indent="-1077972" algn="l" defTabSz="287512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335341" indent="-896987" algn="l" defTabSz="287512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3592709" indent="-717589" algn="l" defTabSz="287512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5031063" indent="-717589" algn="l" defTabSz="287512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67829" indent="-717589" algn="l" defTabSz="287512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7907036" indent="-718821" algn="l" defTabSz="2875286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344678" indent="-718821" algn="l" defTabSz="2875286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0782321" indent="-718821" algn="l" defTabSz="2875286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219965" indent="-718821" algn="l" defTabSz="2875286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5286" rtl="0" eaLnBrk="1" latinLnBrk="0" hangingPunct="1">
        <a:defRPr sz="5701" kern="1200">
          <a:solidFill>
            <a:schemeClr val="tx1"/>
          </a:solidFill>
          <a:latin typeface="+mn-lt"/>
          <a:ea typeface="+mn-ea"/>
          <a:cs typeface="+mn-cs"/>
        </a:defRPr>
      </a:lvl1pPr>
      <a:lvl2pPr marL="1437643" algn="l" defTabSz="2875286" rtl="0" eaLnBrk="1" latinLnBrk="0" hangingPunct="1">
        <a:defRPr sz="5701" kern="1200">
          <a:solidFill>
            <a:schemeClr val="tx1"/>
          </a:solidFill>
          <a:latin typeface="+mn-lt"/>
          <a:ea typeface="+mn-ea"/>
          <a:cs typeface="+mn-cs"/>
        </a:defRPr>
      </a:lvl2pPr>
      <a:lvl3pPr marL="2875286" algn="l" defTabSz="2875286" rtl="0" eaLnBrk="1" latinLnBrk="0" hangingPunct="1">
        <a:defRPr sz="5701" kern="1200">
          <a:solidFill>
            <a:schemeClr val="tx1"/>
          </a:solidFill>
          <a:latin typeface="+mn-lt"/>
          <a:ea typeface="+mn-ea"/>
          <a:cs typeface="+mn-cs"/>
        </a:defRPr>
      </a:lvl3pPr>
      <a:lvl4pPr marL="4312929" algn="l" defTabSz="2875286" rtl="0" eaLnBrk="1" latinLnBrk="0" hangingPunct="1">
        <a:defRPr sz="5701" kern="1200">
          <a:solidFill>
            <a:schemeClr val="tx1"/>
          </a:solidFill>
          <a:latin typeface="+mn-lt"/>
          <a:ea typeface="+mn-ea"/>
          <a:cs typeface="+mn-cs"/>
        </a:defRPr>
      </a:lvl4pPr>
      <a:lvl5pPr marL="5750571" algn="l" defTabSz="2875286" rtl="0" eaLnBrk="1" latinLnBrk="0" hangingPunct="1">
        <a:defRPr sz="5701" kern="1200">
          <a:solidFill>
            <a:schemeClr val="tx1"/>
          </a:solidFill>
          <a:latin typeface="+mn-lt"/>
          <a:ea typeface="+mn-ea"/>
          <a:cs typeface="+mn-cs"/>
        </a:defRPr>
      </a:lvl5pPr>
      <a:lvl6pPr marL="7188215" algn="l" defTabSz="2875286" rtl="0" eaLnBrk="1" latinLnBrk="0" hangingPunct="1">
        <a:defRPr sz="5701" kern="1200">
          <a:solidFill>
            <a:schemeClr val="tx1"/>
          </a:solidFill>
          <a:latin typeface="+mn-lt"/>
          <a:ea typeface="+mn-ea"/>
          <a:cs typeface="+mn-cs"/>
        </a:defRPr>
      </a:lvl6pPr>
      <a:lvl7pPr marL="8625857" algn="l" defTabSz="2875286" rtl="0" eaLnBrk="1" latinLnBrk="0" hangingPunct="1">
        <a:defRPr sz="5701" kern="1200">
          <a:solidFill>
            <a:schemeClr val="tx1"/>
          </a:solidFill>
          <a:latin typeface="+mn-lt"/>
          <a:ea typeface="+mn-ea"/>
          <a:cs typeface="+mn-cs"/>
        </a:defRPr>
      </a:lvl7pPr>
      <a:lvl8pPr marL="10063500" algn="l" defTabSz="2875286" rtl="0" eaLnBrk="1" latinLnBrk="0" hangingPunct="1">
        <a:defRPr sz="5701" kern="1200">
          <a:solidFill>
            <a:schemeClr val="tx1"/>
          </a:solidFill>
          <a:latin typeface="+mn-lt"/>
          <a:ea typeface="+mn-ea"/>
          <a:cs typeface="+mn-cs"/>
        </a:defRPr>
      </a:lvl8pPr>
      <a:lvl9pPr marL="11501144" algn="l" defTabSz="2875286" rtl="0" eaLnBrk="1" latinLnBrk="0" hangingPunct="1">
        <a:defRPr sz="5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D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4E38637D-F1E0-3BC3-F73E-CA52B427A0F2}"/>
              </a:ext>
            </a:extLst>
          </p:cNvPr>
          <p:cNvSpPr/>
          <p:nvPr/>
        </p:nvSpPr>
        <p:spPr>
          <a:xfrm>
            <a:off x="601632" y="14113026"/>
            <a:ext cx="10980768" cy="112982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2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701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3793B1-28F5-83EA-29EF-C3D6D443A0DE}"/>
              </a:ext>
            </a:extLst>
          </p:cNvPr>
          <p:cNvSpPr/>
          <p:nvPr/>
        </p:nvSpPr>
        <p:spPr>
          <a:xfrm>
            <a:off x="838200" y="238887"/>
            <a:ext cx="49530000" cy="21031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2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701" dirty="0"/>
          </a:p>
        </p:txBody>
      </p:sp>
      <p:sp>
        <p:nvSpPr>
          <p:cNvPr id="2051" name="TextBox 13">
            <a:extLst>
              <a:ext uri="{FF2B5EF4-FFF2-40B4-BE49-F238E27FC236}">
                <a16:creationId xmlns:a16="http://schemas.microsoft.com/office/drawing/2014/main" id="{A6782FE5-5B4A-D01E-C076-59B2D920E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495300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4963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4963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4963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4963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7200" b="1" dirty="0">
                <a:solidFill>
                  <a:srgbClr val="0070C0"/>
                </a:solidFill>
              </a:rPr>
              <a:t>#63. Application of the Data Envelopment Analysis (DEA) to decision-making on labor and capital investment in the US hospitals</a:t>
            </a:r>
          </a:p>
          <a:p>
            <a:pPr algn="ctr"/>
            <a:r>
              <a:rPr lang="en-US" altLang="en-US" sz="5400" dirty="0"/>
              <a:t>Eugene Yankovsky, MSc in Stats &amp; Econ (</a:t>
            </a:r>
            <a:r>
              <a:rPr lang="en-US" altLang="en-US" sz="5400" dirty="0" err="1"/>
              <a:t>Eugene.Yankovsky@ProfeSci.com</a:t>
            </a:r>
            <a:r>
              <a:rPr lang="en-US" altLang="en-US" sz="5400"/>
              <a:t>)</a:t>
            </a:r>
            <a:endParaRPr lang="en-US" altLang="en-US" sz="60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EC94ADA-0535-F23C-8C5E-F3609719CC35}"/>
              </a:ext>
            </a:extLst>
          </p:cNvPr>
          <p:cNvSpPr/>
          <p:nvPr/>
        </p:nvSpPr>
        <p:spPr>
          <a:xfrm>
            <a:off x="574692" y="2593490"/>
            <a:ext cx="11007708" cy="110581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2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70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2D234C5-1DB9-3BB2-53D4-F01E8A5431A8}"/>
                  </a:ext>
                </a:extLst>
              </p:cNvPr>
              <p:cNvSpPr/>
              <p:nvPr/>
            </p:nvSpPr>
            <p:spPr>
              <a:xfrm>
                <a:off x="12353778" y="2593490"/>
                <a:ext cx="38277930" cy="1114751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3200" b="1" dirty="0">
                  <a:solidFill>
                    <a:schemeClr val="tx1"/>
                  </a:solidFill>
                </a:endParaRPr>
              </a:p>
              <a:p>
                <a:endParaRPr lang="en-US" sz="3200" b="1" dirty="0">
                  <a:solidFill>
                    <a:schemeClr val="tx1"/>
                  </a:solidFill>
                </a:endParaRPr>
              </a:p>
              <a:p>
                <a:r>
                  <a:rPr lang="en-US" sz="4400" b="1" dirty="0">
                    <a:solidFill>
                      <a:schemeClr val="tx1"/>
                    </a:solidFill>
                  </a:rPr>
                  <a:t>1. Risk-adjustment of a composite healthcare quality indicator PSI 90</a:t>
                </a:r>
                <a:r>
                  <a:rPr lang="en-US" sz="4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4400" b="1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sz="4400" dirty="0">
                    <a:solidFill>
                      <a:schemeClr val="tx1"/>
                    </a:solidFill>
                  </a:rPr>
                  <a:t>a)  E[PSI 90</a:t>
                </a:r>
                <a:r>
                  <a:rPr lang="en-US" sz="4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4400" dirty="0">
                    <a:solidFill>
                      <a:schemeClr val="tx1"/>
                    </a:solidFill>
                  </a:rPr>
                  <a:t>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4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440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4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400" dirty="0">
                    <a:solidFill>
                      <a:schemeClr val="tx1"/>
                    </a:solidFill>
                  </a:rPr>
                  <a:t>* </a:t>
                </a:r>
                <a:r>
                  <a:rPr lang="en-US" sz="4400" dirty="0" err="1">
                    <a:solidFill>
                      <a:schemeClr val="tx1"/>
                    </a:solidFill>
                  </a:rPr>
                  <a:t>CMI</a:t>
                </a:r>
                <a:r>
                  <a:rPr lang="en-US" sz="4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4400" dirty="0">
                    <a:solidFill>
                      <a:schemeClr val="tx1"/>
                    </a:solidFill>
                  </a:rPr>
                  <a:t> = 0.883*** + 0.115* CMI</a:t>
                </a:r>
              </a:p>
              <a:p>
                <a:r>
                  <a:rPr lang="en-US" sz="4400" dirty="0">
                    <a:solidFill>
                      <a:schemeClr val="tx1"/>
                    </a:solidFill>
                  </a:rPr>
                  <a:t>                                              </a:t>
                </a:r>
                <a:r>
                  <a:rPr lang="en-US" sz="4400" dirty="0" err="1">
                    <a:solidFill>
                      <a:schemeClr val="tx1"/>
                    </a:solidFill>
                  </a:rPr>
                  <a:t>s.e.</a:t>
                </a:r>
                <a:r>
                  <a:rPr lang="en-US" sz="4400" dirty="0">
                    <a:solidFill>
                      <a:schemeClr val="tx1"/>
                    </a:solidFill>
                  </a:rPr>
                  <a:t>    0.113           0.074</a:t>
                </a:r>
              </a:p>
              <a:p>
                <a:r>
                  <a:rPr lang="en-US" sz="4400" dirty="0">
                    <a:solidFill>
                      <a:schemeClr val="tx1"/>
                    </a:solidFill>
                  </a:rPr>
                  <a:t>b) Risk-adjusted PSI 90</a:t>
                </a:r>
                <a:r>
                  <a:rPr lang="en-US" sz="4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sz="4400" dirty="0">
                    <a:solidFill>
                      <a:schemeClr val="tx1"/>
                    </a:solidFill>
                  </a:rPr>
                  <a:t>  = -1 * (PSI 90</a:t>
                </a:r>
                <a:r>
                  <a:rPr lang="en-US" sz="4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sz="4400" dirty="0">
                    <a:solidFill>
                      <a:schemeClr val="tx1"/>
                    </a:solidFill>
                  </a:rPr>
                  <a:t>– E[PSI 90</a:t>
                </a:r>
                <a:r>
                  <a:rPr lang="en-US" sz="4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4400" dirty="0">
                    <a:solidFill>
                      <a:schemeClr val="tx1"/>
                    </a:solidFill>
                  </a:rPr>
                  <a:t>]) </a:t>
                </a:r>
              </a:p>
              <a:p>
                <a:r>
                  <a:rPr lang="en-US" sz="4400" dirty="0">
                    <a:solidFill>
                      <a:schemeClr val="tx1"/>
                    </a:solidFill>
                  </a:rPr>
                  <a:t>      for </a:t>
                </a:r>
                <a:r>
                  <a:rPr lang="en-US" sz="4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4400" dirty="0">
                    <a:solidFill>
                      <a:schemeClr val="tx1"/>
                    </a:solidFill>
                  </a:rPr>
                  <a:t> = 1,…, 63 hospital</a:t>
                </a:r>
              </a:p>
              <a:p>
                <a:r>
                  <a:rPr lang="en-US" sz="4400" b="1" dirty="0">
                    <a:solidFill>
                      <a:schemeClr val="tx1"/>
                    </a:solidFill>
                  </a:rPr>
                  <a:t>2. Apply linear programming DEA </a:t>
                </a:r>
                <a:r>
                  <a:rPr lang="en-US" sz="4400" dirty="0">
                    <a:solidFill>
                      <a:schemeClr val="tx1"/>
                    </a:solidFill>
                  </a:rPr>
                  <a:t>with </a:t>
                </a:r>
                <a:r>
                  <a:rPr lang="en-US" altLang="en-US" sz="4400" dirty="0" err="1">
                    <a:solidFill>
                      <a:schemeClr val="tx1"/>
                    </a:solidFill>
                  </a:rPr>
                  <a:t>dea.robust</a:t>
                </a:r>
                <a:r>
                  <a:rPr lang="en-US" altLang="en-US" sz="4400" dirty="0">
                    <a:solidFill>
                      <a:schemeClr val="tx1"/>
                    </a:solidFill>
                  </a:rPr>
                  <a:t>() in </a:t>
                </a:r>
                <a:r>
                  <a:rPr lang="en-US" altLang="en-US" sz="4400" dirty="0" err="1">
                    <a:solidFill>
                      <a:schemeClr val="tx1"/>
                    </a:solidFill>
                  </a:rPr>
                  <a:t>rDEA</a:t>
                </a:r>
                <a:r>
                  <a:rPr lang="en-US" altLang="en-US" sz="4400" dirty="0">
                    <a:solidFill>
                      <a:schemeClr val="tx1"/>
                    </a:solidFill>
                  </a:rPr>
                  <a:t> package </a:t>
                </a:r>
                <a:r>
                  <a:rPr lang="en-US" sz="4400" dirty="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for </a:t>
                </a:r>
              </a:p>
              <a:p>
                <a:r>
                  <a:rPr lang="en-US" sz="4400" dirty="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Output (Y) = {</a:t>
                </a:r>
                <a:r>
                  <a:rPr lang="en-US" sz="4400" dirty="0">
                    <a:solidFill>
                      <a:schemeClr val="tx1"/>
                    </a:solidFill>
                  </a:rPr>
                  <a:t>Risk-adjusted PSI 90</a:t>
                </a:r>
                <a:r>
                  <a:rPr lang="en-US" sz="4400" i="1" dirty="0">
                    <a:solidFill>
                      <a:schemeClr val="tx1"/>
                    </a:solidFill>
                  </a:rPr>
                  <a:t>, </a:t>
                </a:r>
                <a:r>
                  <a:rPr lang="en-US" sz="4400" dirty="0">
                    <a:solidFill>
                      <a:schemeClr val="tx1"/>
                    </a:solidFill>
                  </a:rPr>
                  <a:t>Patient accounts receivables}</a:t>
                </a:r>
              </a:p>
              <a:p>
                <a:r>
                  <a:rPr lang="en-US" sz="4400" dirty="0">
                    <a:solidFill>
                      <a:schemeClr val="tx1"/>
                    </a:solidFill>
                  </a:rPr>
                  <a:t>Inputs (X) = {</a:t>
                </a:r>
                <a:r>
                  <a:rPr lang="en-US" altLang="en-US" sz="4400" dirty="0">
                    <a:solidFill>
                      <a:schemeClr val="tx1"/>
                    </a:solidFill>
                  </a:rPr>
                  <a:t>Depreciation and amortization</a:t>
                </a:r>
                <a:r>
                  <a:rPr lang="en-US" sz="44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en-US" sz="4400" dirty="0">
                    <a:solidFill>
                      <a:schemeClr val="tx1"/>
                    </a:solidFill>
                  </a:rPr>
                  <a:t>Salaries and wages</a:t>
                </a:r>
                <a:r>
                  <a:rPr lang="en-US" sz="4400" dirty="0">
                    <a:solidFill>
                      <a:schemeClr val="tx1"/>
                    </a:solidFill>
                  </a:rPr>
                  <a:t>}</a:t>
                </a:r>
              </a:p>
              <a:p>
                <a:r>
                  <a:rPr lang="en-US" sz="4400" dirty="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a) </a:t>
                </a:r>
                <a:r>
                  <a:rPr lang="en-US" sz="44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Input-Oriented DEA with Variable-Return to Scale (VRS)</a:t>
                </a:r>
              </a:p>
              <a:p>
                <a:r>
                  <a:rPr lang="en-US" sz="4400" dirty="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estimates efficiency score (potential) for proportionally reducing hospital’s input </a:t>
                </a:r>
              </a:p>
              <a:p>
                <a:r>
                  <a:rPr lang="en-US" sz="4400" dirty="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resources usage while maintaining constant outputs </a:t>
                </a:r>
              </a:p>
              <a:p>
                <a:r>
                  <a:rPr lang="en-US" sz="4400" dirty="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b) </a:t>
                </a:r>
                <a:r>
                  <a:rPr lang="en-US" sz="44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Output-oriented DEA model with variable returns to scale (VRS)</a:t>
                </a:r>
              </a:p>
              <a:p>
                <a:r>
                  <a:rPr lang="en-US" sz="4400" dirty="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estimates efficiency score (potential) for proportionally increase in the hospital’s </a:t>
                </a:r>
              </a:p>
              <a:p>
                <a:r>
                  <a:rPr lang="en-US" sz="4400" dirty="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outputs with the input resources held constant</a:t>
                </a:r>
              </a:p>
              <a:p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2D234C5-1DB9-3BB2-53D4-F01E8A543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3778" y="2593490"/>
                <a:ext cx="38277930" cy="1114751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B745089-5830-C192-53AD-9C54BF1008EB}"/>
              </a:ext>
            </a:extLst>
          </p:cNvPr>
          <p:cNvSpPr/>
          <p:nvPr/>
        </p:nvSpPr>
        <p:spPr>
          <a:xfrm>
            <a:off x="12353778" y="13932360"/>
            <a:ext cx="38250989" cy="112982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752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701"/>
          </a:p>
        </p:txBody>
      </p:sp>
      <p:sp>
        <p:nvSpPr>
          <p:cNvPr id="2058" name="TextBox 14">
            <a:extLst>
              <a:ext uri="{FF2B5EF4-FFF2-40B4-BE49-F238E27FC236}">
                <a16:creationId xmlns:a16="http://schemas.microsoft.com/office/drawing/2014/main" id="{FCF05BDA-4AB9-DBA4-58AB-093DD413B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18" y="3021441"/>
            <a:ext cx="8001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4963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4963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4963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4963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000" dirty="0">
                <a:solidFill>
                  <a:srgbClr val="0070C0"/>
                </a:solidFill>
              </a:rPr>
              <a:t>BACKGROUND</a:t>
            </a:r>
          </a:p>
        </p:txBody>
      </p:sp>
      <p:sp>
        <p:nvSpPr>
          <p:cNvPr id="2059" name="TextBox 17">
            <a:extLst>
              <a:ext uri="{FF2B5EF4-FFF2-40B4-BE49-F238E27FC236}">
                <a16:creationId xmlns:a16="http://schemas.microsoft.com/office/drawing/2014/main" id="{25B6B698-851C-B47D-EC7F-AD7E6A2A3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18" y="14547861"/>
            <a:ext cx="8001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4963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4963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4963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4963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000" dirty="0">
                <a:solidFill>
                  <a:srgbClr val="0070C0"/>
                </a:solidFill>
              </a:rPr>
              <a:t>DATA</a:t>
            </a:r>
          </a:p>
        </p:txBody>
      </p:sp>
      <p:sp>
        <p:nvSpPr>
          <p:cNvPr id="2061" name="TextBox 19">
            <a:extLst>
              <a:ext uri="{FF2B5EF4-FFF2-40B4-BE49-F238E27FC236}">
                <a16:creationId xmlns:a16="http://schemas.microsoft.com/office/drawing/2014/main" id="{325A2B57-282F-E8E6-0D95-68F781B86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8599" y="2795704"/>
            <a:ext cx="8001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4963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4963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4963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4963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000" dirty="0">
                <a:solidFill>
                  <a:srgbClr val="0070C0"/>
                </a:solidFill>
              </a:rPr>
              <a:t>METHODS</a:t>
            </a:r>
          </a:p>
        </p:txBody>
      </p:sp>
      <p:sp>
        <p:nvSpPr>
          <p:cNvPr id="2062" name="TextBox 20">
            <a:extLst>
              <a:ext uri="{FF2B5EF4-FFF2-40B4-BE49-F238E27FC236}">
                <a16:creationId xmlns:a16="http://schemas.microsoft.com/office/drawing/2014/main" id="{82934D9E-AA86-1010-1B8F-509354852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36400" y="14458842"/>
            <a:ext cx="93306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4963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4963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4963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4963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000" dirty="0">
                <a:solidFill>
                  <a:srgbClr val="0070C0"/>
                </a:solidFill>
              </a:rPr>
              <a:t>RESULTS &amp; CONCLUSIONS</a:t>
            </a:r>
          </a:p>
        </p:txBody>
      </p:sp>
      <p:sp>
        <p:nvSpPr>
          <p:cNvPr id="2064" name="TextBox 22">
            <a:extLst>
              <a:ext uri="{FF2B5EF4-FFF2-40B4-BE49-F238E27FC236}">
                <a16:creationId xmlns:a16="http://schemas.microsoft.com/office/drawing/2014/main" id="{3D3CD182-46FC-75A3-57F0-2938AA021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873" y="4188066"/>
            <a:ext cx="9246210" cy="8156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4963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4963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4963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4963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4400" b="1" dirty="0"/>
              <a:t>Minimize input resources usage while maintaining constant output levels:</a:t>
            </a:r>
          </a:p>
          <a:p>
            <a:r>
              <a:rPr lang="en-US" altLang="en-US" sz="4400" dirty="0"/>
              <a:t>Can the hospital maintain the same level of quantity and quality of the healthcare with less resources used?</a:t>
            </a:r>
          </a:p>
          <a:p>
            <a:endParaRPr lang="en-US" altLang="en-US" sz="4000" i="1" dirty="0"/>
          </a:p>
          <a:p>
            <a:r>
              <a:rPr lang="en-US" altLang="en-US" sz="4400" b="1" dirty="0"/>
              <a:t>Maximize output with resources inputs held constant:</a:t>
            </a:r>
          </a:p>
          <a:p>
            <a:r>
              <a:rPr lang="en-US" altLang="en-US" sz="4400" dirty="0"/>
              <a:t>Does the hospital have any efficiency reserves to increase quantity and quality of healthcare without extra investment into the labor and capital? </a:t>
            </a:r>
          </a:p>
        </p:txBody>
      </p:sp>
      <p:sp>
        <p:nvSpPr>
          <p:cNvPr id="2069" name="TextBox 29">
            <a:extLst>
              <a:ext uri="{FF2B5EF4-FFF2-40B4-BE49-F238E27FC236}">
                <a16:creationId xmlns:a16="http://schemas.microsoft.com/office/drawing/2014/main" id="{78EF2B1A-C8B1-D587-FB53-3BF43ED47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3134" y="15609742"/>
            <a:ext cx="9617763" cy="95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4963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4963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4963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4963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altLang="en-US" sz="4400" b="1" dirty="0"/>
              <a:t>Input variables (X) at the hospital level</a:t>
            </a:r>
          </a:p>
          <a:p>
            <a:pPr marL="1257300" lvl="1" indent="-514350">
              <a:buFont typeface="+mj-lt"/>
              <a:buAutoNum type="alphaLcParenR"/>
            </a:pPr>
            <a:r>
              <a:rPr lang="en-US" sz="4400" dirty="0"/>
              <a:t>Patient’s Case Mix Index (CMI) </a:t>
            </a:r>
            <a:endParaRPr lang="en-US" altLang="en-US" sz="4400" dirty="0"/>
          </a:p>
          <a:p>
            <a:pPr marL="1257300" lvl="1" indent="-514350">
              <a:buFont typeface="+mj-lt"/>
              <a:buAutoNum type="alphaLcParenR"/>
            </a:pPr>
            <a:r>
              <a:rPr lang="en-US" altLang="en-US" sz="4400" dirty="0"/>
              <a:t>Depreciation and amortization</a:t>
            </a:r>
          </a:p>
          <a:p>
            <a:pPr marL="1257300" lvl="1" indent="-514350">
              <a:buFont typeface="+mj-lt"/>
              <a:buAutoNum type="alphaLcParenR"/>
            </a:pPr>
            <a:r>
              <a:rPr lang="en-US" altLang="en-US" sz="4400" dirty="0"/>
              <a:t>Salaries and wages</a:t>
            </a:r>
          </a:p>
          <a:p>
            <a:pPr lvl="1" indent="0"/>
            <a:endParaRPr lang="en-US" altLang="en-US" sz="4400" dirty="0"/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altLang="en-US" sz="4400" b="1" dirty="0"/>
              <a:t>Output variables (Y) at the hospital level</a:t>
            </a:r>
          </a:p>
          <a:p>
            <a:pPr marL="1257300" lvl="1" indent="-514350">
              <a:buFont typeface="+mj-lt"/>
              <a:buAutoNum type="alphaLcParenR"/>
            </a:pPr>
            <a:r>
              <a:rPr lang="en-US" sz="4400" dirty="0"/>
              <a:t>Risk Adjusted Composite healthcare quality indicator </a:t>
            </a:r>
            <a:r>
              <a:rPr lang="en-US" altLang="en-US" sz="4400" dirty="0"/>
              <a:t>PSI 90 (source: Centers for Medicare and Medicaid Services)</a:t>
            </a:r>
          </a:p>
          <a:p>
            <a:pPr marL="1257300" lvl="1" indent="-514350">
              <a:buFont typeface="+mj-lt"/>
              <a:buAutoNum type="alphaLcParenR"/>
            </a:pPr>
            <a:r>
              <a:rPr lang="en-US" sz="4400" dirty="0"/>
              <a:t>Patient accounts receivables (source: Maryland Health Services financial statements)</a:t>
            </a:r>
          </a:p>
        </p:txBody>
      </p:sp>
      <p:pic>
        <p:nvPicPr>
          <p:cNvPr id="3" name="Graphic 2" descr="Target outline">
            <a:extLst>
              <a:ext uri="{FF2B5EF4-FFF2-40B4-BE49-F238E27FC236}">
                <a16:creationId xmlns:a16="http://schemas.microsoft.com/office/drawing/2014/main" id="{2A8CF5AC-A5FB-456B-15BF-B611DAD1C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790" y="5942775"/>
            <a:ext cx="914400" cy="914400"/>
          </a:xfrm>
          <a:prstGeom prst="rect">
            <a:avLst/>
          </a:prstGeom>
        </p:spPr>
      </p:pic>
      <p:pic>
        <p:nvPicPr>
          <p:cNvPr id="6" name="Graphic 5" descr="Target outline">
            <a:extLst>
              <a:ext uri="{FF2B5EF4-FFF2-40B4-BE49-F238E27FC236}">
                <a16:creationId xmlns:a16="http://schemas.microsoft.com/office/drawing/2014/main" id="{BE16A648-0E35-F30D-EA6E-31FB30145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790" y="8238399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E2E2EF-1BD7-6015-1BDA-EBDED3D6B9E6}"/>
              </a:ext>
            </a:extLst>
          </p:cNvPr>
          <p:cNvSpPr txBox="1"/>
          <p:nvPr/>
        </p:nvSpPr>
        <p:spPr>
          <a:xfrm>
            <a:off x="13106400" y="15575516"/>
            <a:ext cx="23839667" cy="9633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4800" dirty="0"/>
              <a:t>All hospitals in the sample are ranked by their potential to reduce labor </a:t>
            </a:r>
          </a:p>
          <a:p>
            <a:r>
              <a:rPr lang="en-US" altLang="en-US" sz="4800" dirty="0"/>
              <a:t>and capital expenses without reduction of quantity and quality of the</a:t>
            </a:r>
          </a:p>
          <a:p>
            <a:r>
              <a:rPr lang="en-US" altLang="en-US" sz="4800" dirty="0"/>
              <a:t>healthcare that varied in  the range between </a:t>
            </a:r>
            <a:r>
              <a:rPr lang="en-US" altLang="en-US" sz="4800" b="1" dirty="0"/>
              <a:t>0.09% </a:t>
            </a:r>
            <a:r>
              <a:rPr lang="en-US" altLang="en-US" sz="4800" dirty="0"/>
              <a:t>to </a:t>
            </a:r>
            <a:r>
              <a:rPr lang="en-US" altLang="en-US" sz="4800" b="1" dirty="0"/>
              <a:t>43.31%</a:t>
            </a:r>
            <a:endParaRPr lang="en-US" altLang="en-US" sz="4800" dirty="0"/>
          </a:p>
          <a:p>
            <a:endParaRPr lang="en-US" altLang="en-US" sz="4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4800" dirty="0"/>
              <a:t>All hospitals in the sample are ranked by their potential to increase </a:t>
            </a:r>
          </a:p>
          <a:p>
            <a:r>
              <a:rPr lang="en-US" altLang="en-US" sz="4800" dirty="0"/>
              <a:t>the  healthcare quantity and quality without increase in labor and capital </a:t>
            </a:r>
          </a:p>
          <a:p>
            <a:r>
              <a:rPr lang="en-US" altLang="en-US" sz="4800" dirty="0"/>
              <a:t>investment that varied from </a:t>
            </a:r>
            <a:r>
              <a:rPr lang="en-US" altLang="en-US" sz="4800" b="1" dirty="0"/>
              <a:t>0.03%</a:t>
            </a:r>
            <a:r>
              <a:rPr lang="en-US" altLang="en-US" sz="4800" dirty="0"/>
              <a:t> to </a:t>
            </a:r>
            <a:r>
              <a:rPr lang="en-US" altLang="en-US" sz="4800" b="1" dirty="0"/>
              <a:t>209.5%</a:t>
            </a:r>
          </a:p>
          <a:p>
            <a:endParaRPr lang="en-US" altLang="en-US" sz="4800" b="1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Risk-adjusted DEA is an effective method for evaluating hospital performance </a:t>
            </a:r>
          </a:p>
          <a:p>
            <a:r>
              <a:rPr lang="en-US" sz="4800" dirty="0"/>
              <a:t>relative to peers and identifying opportunities for optimizing resource utilization</a:t>
            </a:r>
            <a:endParaRPr lang="en-US" altLang="en-US" sz="4800" dirty="0"/>
          </a:p>
          <a:p>
            <a:endParaRPr lang="en-US" altLang="en-US" sz="4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4800" dirty="0"/>
              <a:t>See all details in the paper via the QR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82DB6E-EACB-99C1-2782-42209D6BE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3559" y="3878282"/>
            <a:ext cx="15113000" cy="94931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91A1F85-0E40-1E1C-98CD-BB7DAEA962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6400" y="23776392"/>
            <a:ext cx="1295399" cy="1003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6531D8-01DF-1E59-9446-C3197A3C24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023" y="15143491"/>
            <a:ext cx="15537359" cy="48285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316DCE-2E0F-1A2D-ED13-B7E29A8F2A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022" y="20357920"/>
            <a:ext cx="15537359" cy="46713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434</Words>
  <Application>Microsoft Macintosh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</dc:creator>
  <cp:lastModifiedBy>Eugene Yankovsky</cp:lastModifiedBy>
  <cp:revision>28</cp:revision>
  <dcterms:created xsi:type="dcterms:W3CDTF">2012-03-30T21:25:52Z</dcterms:created>
  <dcterms:modified xsi:type="dcterms:W3CDTF">2025-07-25T21:30:44Z</dcterms:modified>
</cp:coreProperties>
</file>