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comments/comment19.xml" ContentType="application/vnd.openxmlformats-officedocument.presentationml.comments+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s/comment15.xml" ContentType="application/vnd.openxmlformats-officedocument.presentationml.comment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omments/comment4.xml" ContentType="application/vnd.openxmlformats-officedocument.presentationml.comments+xml"/>
  <Override PartName="/ppt/diagrams/layout5.xml" ContentType="application/vnd.openxmlformats-officedocument.drawingml.diagramLayout+xml"/>
  <Override PartName="/ppt/comments/comment11.xml" ContentType="application/vnd.openxmlformats-officedocument.presentationml.comments+xml"/>
  <Override PartName="/ppt/diagrams/data6.xml" ContentType="application/vnd.openxmlformats-officedocument.drawingml.diagramData+xml"/>
  <Override PartName="/ppt/comments/comment22.xml" ContentType="application/vnd.openxmlformats-officedocument.presentationml.comments+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comments/comment9.xml" ContentType="application/vnd.openxmlformats-officedocument.presentationml.comment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comments/comment7.xml" ContentType="application/vnd.openxmlformats-officedocument.presentationml.comments+xml"/>
  <Override PartName="/ppt/comments/comment16.xml" ContentType="application/vnd.openxmlformats-officedocument.presentationml.comments+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comments/comment14.xml" ContentType="application/vnd.openxmlformats-officedocument.presentationml.comments+xml"/>
  <Override PartName="/ppt/diagrams/layout6.xml" ContentType="application/vnd.openxmlformats-officedocument.drawingml.diagramLayout+xml"/>
  <Override PartName="/ppt/diagrams/data9.xml" ContentType="application/vnd.openxmlformats-officedocument.drawingml.diagramData+xml"/>
  <Override PartName="/ppt/notesSlides/notesSlide15.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omments/comment3.xml" ContentType="application/vnd.openxmlformats-officedocument.presentationml.comments+xml"/>
  <Override PartName="/ppt/diagrams/layout4.xml" ContentType="application/vnd.openxmlformats-officedocument.drawingml.diagramLayout+xml"/>
  <Override PartName="/ppt/comments/comment12.xml" ContentType="application/vnd.openxmlformats-officedocument.presentationml.comments+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comments/comment21.xml" ContentType="application/vnd.openxmlformats-officedocument.presentationml.comments+xml"/>
  <Override PartName="/ppt/slideLayouts/slideLayout10.xml" ContentType="application/vnd.openxmlformats-officedocument.presentationml.slideLayout+xml"/>
  <Override PartName="/ppt/comments/comment1.xml" ContentType="application/vnd.openxmlformats-officedocument.presentationml.comments+xml"/>
  <Override PartName="/ppt/diagrams/layout2.xml" ContentType="application/vnd.openxmlformats-officedocument.drawingml.diagramLayout+xml"/>
  <Override PartName="/ppt/diagrams/data5.xml" ContentType="application/vnd.openxmlformats-officedocument.drawingml.diagramData+xml"/>
  <Override PartName="/ppt/comments/comment10.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comments/comment17.xml" ContentType="application/vnd.openxmlformats-officedocument.presentationml.comments+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comments/comment6.xml" ContentType="application/vnd.openxmlformats-officedocument.presentationml.comments+xml"/>
  <Override PartName="/ppt/comments/comment13.xml" ContentType="application/vnd.openxmlformats-officedocument.presentationml.comment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comments/comment20.xml" ContentType="application/vnd.openxmlformats-officedocument.presentationml.comment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notesSlides/notesSlide5.xml" ContentType="application/vnd.openxmlformats-officedocument.presentationml.notesSlide+xml"/>
  <Override PartName="/ppt/diagrams/layout11.xml" ContentType="application/vnd.openxmlformats-officedocument.drawingml.diagramLayout+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comments/comment18.xml" ContentType="application/vnd.openxmlformats-officedocument.presentationml.comments+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7" r:id="rId3"/>
    <p:sldId id="300" r:id="rId4"/>
    <p:sldId id="298" r:id="rId5"/>
    <p:sldId id="299" r:id="rId6"/>
    <p:sldId id="301" r:id="rId7"/>
    <p:sldId id="303" r:id="rId8"/>
    <p:sldId id="268" r:id="rId9"/>
    <p:sldId id="280" r:id="rId10"/>
    <p:sldId id="315" r:id="rId11"/>
    <p:sldId id="290" r:id="rId12"/>
    <p:sldId id="293" r:id="rId13"/>
    <p:sldId id="291" r:id="rId14"/>
    <p:sldId id="292" r:id="rId15"/>
    <p:sldId id="294" r:id="rId16"/>
    <p:sldId id="269" r:id="rId17"/>
    <p:sldId id="305" r:id="rId18"/>
    <p:sldId id="306" r:id="rId19"/>
    <p:sldId id="285" r:id="rId20"/>
    <p:sldId id="288" r:id="rId21"/>
    <p:sldId id="287" r:id="rId22"/>
    <p:sldId id="286" r:id="rId23"/>
    <p:sldId id="307" r:id="rId24"/>
    <p:sldId id="270" r:id="rId25"/>
    <p:sldId id="308" r:id="rId26"/>
    <p:sldId id="310" r:id="rId27"/>
    <p:sldId id="271" r:id="rId28"/>
    <p:sldId id="316" r:id="rId29"/>
    <p:sldId id="289" r:id="rId30"/>
    <p:sldId id="312" r:id="rId31"/>
    <p:sldId id="313" r:id="rId32"/>
    <p:sldId id="311" r:id="rId33"/>
    <p:sldId id="273" r:id="rId34"/>
    <p:sldId id="272" r:id="rId35"/>
    <p:sldId id="274" r:id="rId36"/>
    <p:sldId id="31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hua Zhou" initials="JZ" lastIdx="29" clrIdx="0">
    <p:extLst>
      <p:ext uri="{19B8F6BF-5375-455C-9EA6-DF929625EA0E}">
        <p15:presenceInfo xmlns:p15="http://schemas.microsoft.com/office/powerpoint/2012/main" xmlns="" userId="74e4794fa99cf0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229" autoAdjust="0"/>
  </p:normalViewPr>
  <p:slideViewPr>
    <p:cSldViewPr>
      <p:cViewPr varScale="1">
        <p:scale>
          <a:sx n="82" d="100"/>
          <a:sy n="82" d="100"/>
        </p:scale>
        <p:origin x="-1445"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06T10:21:03.995" idx="28">
    <p:pos x="10" y="10"/>
    <p:text>does the senior project design has a designated ppt template ?</p:text>
    <p:extLst>
      <p:ext uri="{C676402C-5697-4E1C-873F-D02D1690AC5C}">
        <p15:threadingInfo xmlns:p15="http://schemas.microsoft.com/office/powerpoint/2012/main" xmlns=""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5-04-06T10:03:12.931" idx="14">
    <p:pos x="10" y="10"/>
    <p:text>remove the % and comments</p:text>
    <p:extLst>
      <p:ext uri="{C676402C-5697-4E1C-873F-D02D1690AC5C}">
        <p15:threadingInfo xmlns:p15="http://schemas.microsoft.com/office/powerpoint/2012/main" xmlns=""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5-04-06T10:03:32.857" idx="15">
    <p:pos x="10" y="10"/>
    <p:text>(1) expand the x-axis to show more detail</p:text>
    <p:extLst>
      <p:ext uri="{C676402C-5697-4E1C-873F-D02D1690AC5C}">
        <p15:threadingInfo xmlns:p15="http://schemas.microsoft.com/office/powerpoint/2012/main" xmlns="" timeZoneBias="420"/>
      </p:ext>
    </p:extLst>
  </p:cm>
  <p:cm authorId="1" dt="2015-04-06T10:04:15.145" idx="16">
    <p:pos x="10" y="106"/>
    <p:text>(2) need to demonstrate that this impulse response and the original frequency domain function is a pair</p:text>
    <p:extLst>
      <p:ext uri="{C676402C-5697-4E1C-873F-D02D1690AC5C}">
        <p15:threadingInfo xmlns:p15="http://schemas.microsoft.com/office/powerpoint/2012/main" xmlns="" timeZoneBias="420">
          <p15:parentCm authorId="1" idx="15"/>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5-04-06T10:04:22.524" idx="17">
    <p:pos x="10" y="10"/>
    <p:text>same as above</p:text>
    <p:extLst>
      <p:ext uri="{C676402C-5697-4E1C-873F-D02D1690AC5C}">
        <p15:threadingInfo xmlns:p15="http://schemas.microsoft.com/office/powerpoint/2012/main" xmlns="" timeZoneBias="42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5-04-06T10:04:35.001" idx="18">
    <p:pos x="10" y="10"/>
    <p:text>same as above</p:text>
    <p:extLst>
      <p:ext uri="{C676402C-5697-4E1C-873F-D02D1690AC5C}">
        <p15:threadingInfo xmlns:p15="http://schemas.microsoft.com/office/powerpoint/2012/main" xmlns="" timeZoneBias="42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5-04-06T10:04:43.651" idx="19">
    <p:pos x="10" y="10"/>
    <p:text>same as above</p:text>
    <p:extLst>
      <p:ext uri="{C676402C-5697-4E1C-873F-D02D1690AC5C}">
        <p15:threadingInfo xmlns:p15="http://schemas.microsoft.com/office/powerpoint/2012/main" xmlns="" timeZoneBias="42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5-04-06T10:09:00.329" idx="20">
    <p:pos x="10" y="10"/>
    <p:text>need to use the ibis ami diagram to explain the data flow; do not assume people know what is ibis ami; most people don't</p:text>
    <p:extLst>
      <p:ext uri="{C676402C-5697-4E1C-873F-D02D1690AC5C}">
        <p15:threadingInfo xmlns:p15="http://schemas.microsoft.com/office/powerpoint/2012/main" xmlns="" timeZoneBias="4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5-04-06T10:10:10.065" idx="21">
    <p:pos x="10" y="10"/>
    <p:text>(1) it is unnecessary to mention the detailed function name of calllib function; (2) expand the x-axis to show more details (3) what's the difference between top and bottom ?</p:text>
    <p:extLst>
      <p:ext uri="{C676402C-5697-4E1C-873F-D02D1690AC5C}">
        <p15:threadingInfo xmlns:p15="http://schemas.microsoft.com/office/powerpoint/2012/main" xmlns="" timeZoneBias="42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5-04-06T10:12:36.002" idx="22">
    <p:pos x="10" y="4"/>
    <p:text>instead of inserting the code, use a formula or description to illustrate the point (2) need to show plots of input and output data</p:text>
    <p:extLst mod="1">
      <p:ext uri="{C676402C-5697-4E1C-873F-D02D1690AC5C}">
        <p15:threadingInfo xmlns:p15="http://schemas.microsoft.com/office/powerpoint/2012/main" xmlns="" timeZoneBias="4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5-04-06T10:15:30.489" idx="23">
    <p:pos x="10" y="10"/>
    <p:text>remove all references to qlogic on the diagram. re-draw the diagram into different format; rename the files</p:text>
    <p:extLst>
      <p:ext uri="{C676402C-5697-4E1C-873F-D02D1690AC5C}">
        <p15:threadingInfo xmlns:p15="http://schemas.microsoft.com/office/powerpoint/2012/main" xmlns="" timeZoneBias="42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5-04-06T10:16:10.662" idx="24">
    <p:pos x="10" y="10"/>
    <p:text>expand x-axis to show more details</p:text>
    <p:extLst>
      <p:ext uri="{C676402C-5697-4E1C-873F-D02D1690AC5C}">
        <p15:threadingInfo xmlns:p15="http://schemas.microsoft.com/office/powerpoint/2012/main" xmlns=""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06T09:48:17.203" idx="1">
    <p:pos x="10" y="10"/>
    <p:text>add the channel diagram</p:text>
    <p:extLst>
      <p:ext uri="{C676402C-5697-4E1C-873F-D02D1690AC5C}">
        <p15:threadingInfo xmlns:p15="http://schemas.microsoft.com/office/powerpoint/2012/main" xmlns="" timeZoneBias="4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5-04-06T10:16:31.050" idx="25">
    <p:pos x="5" y="10"/>
    <p:text>(1) expand x-axis to show more detail (2) blue is at the input of Rx</p:text>
    <p:extLst mod="1">
      <p:ext uri="{C676402C-5697-4E1C-873F-D02D1690AC5C}">
        <p15:threadingInfo xmlns:p15="http://schemas.microsoft.com/office/powerpoint/2012/main" xmlns="" timeZoneBias="420"/>
      </p:ext>
    </p:extLst>
  </p:cm>
  <p:cm authorId="1" dt="2015-04-06T10:19:08.726" idx="26">
    <p:pos x="10" y="106"/>
    <p:text>(3) need to show that blue waveform is correct, what options do you have to do this?</p:text>
    <p:extLst>
      <p:ext uri="{C676402C-5697-4E1C-873F-D02D1690AC5C}">
        <p15:threadingInfo xmlns:p15="http://schemas.microsoft.com/office/powerpoint/2012/main" xmlns="" timeZoneBias="420">
          <p15:parentCm authorId="1" idx="25"/>
        </p15:threadingInfo>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15-04-06T10:19:57.890" idx="27">
    <p:pos x="-2" y="10"/>
    <p:text>it takes many bits (a few hundred thousand to a few million) to initilize the Rx; using 10k bits is not enough to setup the Rx</p:text>
    <p:extLst mod="1">
      <p:ext uri="{C676402C-5697-4E1C-873F-D02D1690AC5C}">
        <p15:threadingInfo xmlns:p15="http://schemas.microsoft.com/office/powerpoint/2012/main" xmlns="" timeZoneBias="42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15-04-06T10:21:36.156" idx="29">
    <p:pos x="4" y="10"/>
    <p:text>list all reference titles, publication, date; if not published, indicate "private communication"</p:text>
    <p:extLst mod="1">
      <p:ext uri="{C676402C-5697-4E1C-873F-D02D1690AC5C}">
        <p15:threadingInfo xmlns:p15="http://schemas.microsoft.com/office/powerpoint/2012/main" xmlns=""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06T09:48:38.935" idx="2">
    <p:pos x="10" y="10"/>
    <p:text>what is 175A?</p:text>
    <p:extLst>
      <p:ext uri="{C676402C-5697-4E1C-873F-D02D1690AC5C}">
        <p15:threadingInfo xmlns:p15="http://schemas.microsoft.com/office/powerpoint/2012/main" xmlns="" timeZoneBias="420"/>
      </p:ext>
    </p:extLst>
  </p:cm>
  <p:cm authorId="1" dt="2015-04-06T09:49:21.885" idx="3">
    <p:pos x="10" y="106"/>
    <p:text>may not need to mention about parallel bus if nothing is done</p:text>
    <p:extLst>
      <p:ext uri="{C676402C-5697-4E1C-873F-D02D1690AC5C}">
        <p15:threadingInfo xmlns:p15="http://schemas.microsoft.com/office/powerpoint/2012/main" xmlns="" timeZoneBias="420">
          <p15:parentCm authorId="1"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06T09:50:42.305" idx="4">
    <p:pos x="10" y="-1"/>
    <p:text>separate concat and channel sim into two separate diagrams</p:text>
    <p:extLst mod="1">
      <p:ext uri="{C676402C-5697-4E1C-873F-D02D1690AC5C}">
        <p15:threadingInfo xmlns:p15="http://schemas.microsoft.com/office/powerpoint/2012/main" xmlns=""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06T09:52:09.185" idx="5">
    <p:pos x="10" y="10"/>
    <p:text>remove the first sentence. simply list the major components</p:text>
    <p:extLst>
      <p:ext uri="{C676402C-5697-4E1C-873F-D02D1690AC5C}">
        <p15:threadingInfo xmlns:p15="http://schemas.microsoft.com/office/powerpoint/2012/main" xmlns=""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06T09:53:45.950" idx="6">
    <p:pos x="5" y="4"/>
    <p:text>pindex is just a variable name in matlab code; people don't know what it is. it is better to use the term "port index" or "port numbering order" or "port numbering sequence"</p:text>
    <p:extLst mod="1">
      <p:ext uri="{C676402C-5697-4E1C-873F-D02D1690AC5C}">
        <p15:threadingInfo xmlns:p15="http://schemas.microsoft.com/office/powerpoint/2012/main" xmlns=""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06T09:58:11.106" idx="9">
    <p:pos x="10" y="10"/>
    <p:text>it is insufficient to show two results are similar. please report the absolute maximum numerical error</p:text>
    <p:extLst>
      <p:ext uri="{C676402C-5697-4E1C-873F-D02D1690AC5C}">
        <p15:threadingInfo xmlns:p15="http://schemas.microsoft.com/office/powerpoint/2012/main" xmlns=""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06T09:59:25.880" idx="10">
    <p:pos x="10" y="10"/>
    <p:text>the statement about DC point is incorrect.</p:text>
    <p:extLst>
      <p:ext uri="{C676402C-5697-4E1C-873F-D02D1690AC5C}">
        <p15:threadingInfo xmlns:p15="http://schemas.microsoft.com/office/powerpoint/2012/main" xmlns="" timeZoneBias="420"/>
      </p:ext>
    </p:extLst>
  </p:cm>
  <p:cm authorId="1" dt="2015-04-06T10:00:07.031" idx="11">
    <p:pos x="10" y="100"/>
    <p:text>put the current arrow close to ports</p:text>
    <p:extLst mod="1">
      <p:ext uri="{C676402C-5697-4E1C-873F-D02D1690AC5C}">
        <p15:threadingInfo xmlns:p15="http://schemas.microsoft.com/office/powerpoint/2012/main" xmlns="" timeZoneBias="420">
          <p15:parentCm authorId="1" idx="10"/>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5-04-06T10:01:29.278" idx="12">
    <p:pos x="10" y="10"/>
    <p:text>change Zs=o to Zs=0</p:text>
    <p:extLst>
      <p:ext uri="{C676402C-5697-4E1C-873F-D02D1690AC5C}">
        <p15:threadingInfo xmlns:p15="http://schemas.microsoft.com/office/powerpoint/2012/main" xmlns="" timeZoneBias="420"/>
      </p:ext>
    </p:extLst>
  </p:cm>
  <p:cm authorId="1" dt="2015-04-06T10:01:54.519" idx="13">
    <p:pos x="-17" y="294"/>
    <p:text>need to show the transfer function for all cases; and indicate which cases are implemented in this project</p:text>
    <p:extLst mod="1">
      <p:ext uri="{C676402C-5697-4E1C-873F-D02D1690AC5C}">
        <p15:threadingInfo xmlns:p15="http://schemas.microsoft.com/office/powerpoint/2012/main" xmlns=""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dirty="0" smtClean="0"/>
            <a:t>Load </a:t>
          </a:r>
          <a:r>
            <a:rPr lang="en-US" dirty="0"/>
            <a:t>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smtClean="0"/>
            <a:t>Load </a:t>
          </a:r>
          <a:r>
            <a:rPr lang="en-US" dirty="0"/>
            <a:t>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Going through AMI_init() TX and RX</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0342"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AC301AA3-82C6-477E-A292-70FFEA377E60}" srcId="{AA7C2E78-F89C-4FD0-88F1-B68FD29199DF}" destId="{E59A9B65-CC13-49D1-A239-66380F5840D2}" srcOrd="3" destOrd="0" parTransId="{8CEA8BFA-3D43-409A-ABF8-33E57E940429}" sibTransId="{55D2A578-060C-4306-B111-FF20A42EA471}"/>
    <dgm:cxn modelId="{31F9A8AA-C622-44B9-9D24-7536928971D9}" type="presOf" srcId="{E59A9B65-CC13-49D1-A239-66380F5840D2}" destId="{8BCCE456-7063-46CD-8FBF-3556E63E68C9}" srcOrd="0" destOrd="0" presId="urn:microsoft.com/office/officeart/2005/8/layout/bProcess4"/>
    <dgm:cxn modelId="{FA367717-1FC8-4CB9-8FD7-F1FB7F50BFDD}" type="presOf" srcId="{21B1C349-9352-4345-87F6-EA8A714D0BB0}" destId="{43D6A199-4EF3-446A-ADC8-3A61B32193FA}" srcOrd="0" destOrd="0" presId="urn:microsoft.com/office/officeart/2005/8/layout/bProcess4"/>
    <dgm:cxn modelId="{C5332839-B060-4E57-B241-DB40930DF828}" type="presOf" srcId="{55D2A578-060C-4306-B111-FF20A42EA471}" destId="{0E5F68F8-3534-4217-B42D-8777B469C69C}" srcOrd="0" destOrd="0" presId="urn:microsoft.com/office/officeart/2005/8/layout/bProcess4"/>
    <dgm:cxn modelId="{6117672E-6E12-4197-AAFB-4A45432CAD9F}" type="presOf" srcId="{AA7C2E78-F89C-4FD0-88F1-B68FD29199DF}" destId="{29E00FEC-99B9-4230-A7E2-47C9904C238D}" srcOrd="0" destOrd="0" presId="urn:microsoft.com/office/officeart/2005/8/layout/bProcess4"/>
    <dgm:cxn modelId="{9BB29A85-5FC0-4722-84FF-8E7AE59CF82E}" type="presOf" srcId="{E5DC3846-A263-4D18-8D73-DD3D86003DD8}" destId="{643393B3-28CD-434F-BE32-8B4ED2522BB3}" srcOrd="0" destOrd="0" presId="urn:microsoft.com/office/officeart/2005/8/layout/bProcess4"/>
    <dgm:cxn modelId="{BA764131-4FF4-4B58-A587-C5A519E9DABB}" type="presOf" srcId="{98DFBFD7-077F-4F0B-8469-3AC918B92C04}" destId="{C640FCAE-D657-45B0-AD30-9C91F1422726}" srcOrd="0" destOrd="0" presId="urn:microsoft.com/office/officeart/2005/8/layout/bProcess4"/>
    <dgm:cxn modelId="{D05F8AB8-8FE1-4450-8431-7FECCB4C50B0}" type="presOf" srcId="{EA48C65B-EF62-4B74-9BFB-A68519526A17}" destId="{8BA3A86B-E3AC-41F0-BDA2-E17501028250}"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1249DF4A-00CE-4E02-88AA-3376304E182A}" srcId="{AA7C2E78-F89C-4FD0-88F1-B68FD29199DF}" destId="{8D95A151-E80C-475A-9418-67A74E20C8A1}" srcOrd="5" destOrd="0" parTransId="{CE002A0E-819B-4A4F-8C24-B811072372F2}" sibTransId="{C40FFB03-3E02-4B68-961B-7FC4E6B13766}"/>
    <dgm:cxn modelId="{B896833D-F302-4A38-8E7C-47033FA0FD2A}" type="presOf" srcId="{57AB9377-567E-45AB-8611-953A5D18D83C}" destId="{8F78E855-9881-434F-8BCA-BAA977CFC961}" srcOrd="0" destOrd="0" presId="urn:microsoft.com/office/officeart/2005/8/layout/bProcess4"/>
    <dgm:cxn modelId="{1CD4AC17-B6FF-4C25-8439-AC0DBA68FB5F}" type="presOf" srcId="{610CC84B-66A5-4347-8F7C-40275CDF26BF}" destId="{0C223C1D-6ACB-458B-BFEA-6241509DAA64}" srcOrd="0" destOrd="0" presId="urn:microsoft.com/office/officeart/2005/8/layout/bProcess4"/>
    <dgm:cxn modelId="{A78D61AF-1E7C-470D-8495-0DFCC4C8867B}" type="presOf" srcId="{8D95A151-E80C-475A-9418-67A74E20C8A1}" destId="{65F3A0DF-15CE-49D1-BBC9-CB49B2B4B170}" srcOrd="0" destOrd="0" presId="urn:microsoft.com/office/officeart/2005/8/layout/bProcess4"/>
    <dgm:cxn modelId="{7FDCB0FF-7E9C-441A-96AE-92C92DAEAE6A}" type="presOf" srcId="{009C43E0-1E3D-42E2-8544-C67B57E2BD2F}" destId="{BEC25EEB-C12A-4421-962C-0BB622A7866C}"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3A703497-86CE-4963-8604-B84500937882}" type="presOf" srcId="{70CC2517-5BB8-469B-9058-43445FD2DA60}" destId="{D8BF4D20-E794-4E75-B952-E6437098AD1B}"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BE356D70-0A7E-4C40-AC72-3813B9326CF8}" type="presParOf" srcId="{29E00FEC-99B9-4230-A7E2-47C9904C238D}" destId="{47AAAC20-A167-4C8A-B991-BC080D62A12F}" srcOrd="0" destOrd="0" presId="urn:microsoft.com/office/officeart/2005/8/layout/bProcess4"/>
    <dgm:cxn modelId="{06E660B3-1E50-4BF5-9F24-11AC39CCB6D7}" type="presParOf" srcId="{47AAAC20-A167-4C8A-B991-BC080D62A12F}" destId="{F0776749-D47F-438C-A337-5616935BF1C9}" srcOrd="0" destOrd="0" presId="urn:microsoft.com/office/officeart/2005/8/layout/bProcess4"/>
    <dgm:cxn modelId="{7D99AB1B-5E64-4531-933A-447AF0E57081}" type="presParOf" srcId="{47AAAC20-A167-4C8A-B991-BC080D62A12F}" destId="{D8BF4D20-E794-4E75-B952-E6437098AD1B}" srcOrd="1" destOrd="0" presId="urn:microsoft.com/office/officeart/2005/8/layout/bProcess4"/>
    <dgm:cxn modelId="{440567DE-ED1B-4A69-A53E-8EE51CEF78BE}" type="presParOf" srcId="{29E00FEC-99B9-4230-A7E2-47C9904C238D}" destId="{643393B3-28CD-434F-BE32-8B4ED2522BB3}" srcOrd="1" destOrd="0" presId="urn:microsoft.com/office/officeart/2005/8/layout/bProcess4"/>
    <dgm:cxn modelId="{5643A089-216A-429D-84B4-45FF910EF5DF}" type="presParOf" srcId="{29E00FEC-99B9-4230-A7E2-47C9904C238D}" destId="{959B7EB3-4A16-446A-9668-5B03F388E73A}" srcOrd="2" destOrd="0" presId="urn:microsoft.com/office/officeart/2005/8/layout/bProcess4"/>
    <dgm:cxn modelId="{29F6352A-6478-4179-ADC2-E25E03A01663}" type="presParOf" srcId="{959B7EB3-4A16-446A-9668-5B03F388E73A}" destId="{514045C4-913D-4EBB-811A-7C557C4B07FA}" srcOrd="0" destOrd="0" presId="urn:microsoft.com/office/officeart/2005/8/layout/bProcess4"/>
    <dgm:cxn modelId="{BF57250E-C6B7-4206-A5E5-23D0CEB87643}" type="presParOf" srcId="{959B7EB3-4A16-446A-9668-5B03F388E73A}" destId="{8BA3A86B-E3AC-41F0-BDA2-E17501028250}" srcOrd="1" destOrd="0" presId="urn:microsoft.com/office/officeart/2005/8/layout/bProcess4"/>
    <dgm:cxn modelId="{504D143D-972C-412F-8684-2FDFEFFA0FE7}" type="presParOf" srcId="{29E00FEC-99B9-4230-A7E2-47C9904C238D}" destId="{43D6A199-4EF3-446A-ADC8-3A61B32193FA}" srcOrd="3" destOrd="0" presId="urn:microsoft.com/office/officeart/2005/8/layout/bProcess4"/>
    <dgm:cxn modelId="{713B3BEA-9C4E-4458-A8EF-0AEEC91AE981}" type="presParOf" srcId="{29E00FEC-99B9-4230-A7E2-47C9904C238D}" destId="{0D4A023D-CD94-40D9-BCB7-BF30E30FACC1}" srcOrd="4" destOrd="0" presId="urn:microsoft.com/office/officeart/2005/8/layout/bProcess4"/>
    <dgm:cxn modelId="{66619EBC-C639-421C-B3FA-DACBC01B7AB1}" type="presParOf" srcId="{0D4A023D-CD94-40D9-BCB7-BF30E30FACC1}" destId="{C2ADB78F-F8BD-4011-8270-550F753A2C44}" srcOrd="0" destOrd="0" presId="urn:microsoft.com/office/officeart/2005/8/layout/bProcess4"/>
    <dgm:cxn modelId="{D3CE6CAD-27AD-40A8-BF33-2A986895DAC9}" type="presParOf" srcId="{0D4A023D-CD94-40D9-BCB7-BF30E30FACC1}" destId="{BEC25EEB-C12A-4421-962C-0BB622A7866C}" srcOrd="1" destOrd="0" presId="urn:microsoft.com/office/officeart/2005/8/layout/bProcess4"/>
    <dgm:cxn modelId="{F9FCCF5D-C3A9-47AE-84DC-0DD62DDC69F3}" type="presParOf" srcId="{29E00FEC-99B9-4230-A7E2-47C9904C238D}" destId="{0C223C1D-6ACB-458B-BFEA-6241509DAA64}" srcOrd="5" destOrd="0" presId="urn:microsoft.com/office/officeart/2005/8/layout/bProcess4"/>
    <dgm:cxn modelId="{59C966BA-3DC1-40A7-AA07-3E791EFDA5C0}" type="presParOf" srcId="{29E00FEC-99B9-4230-A7E2-47C9904C238D}" destId="{DAD41948-C14B-45E6-B96A-8A00C555E963}" srcOrd="6" destOrd="0" presId="urn:microsoft.com/office/officeart/2005/8/layout/bProcess4"/>
    <dgm:cxn modelId="{B85C2384-F5F5-41D8-8B5B-934A8B378429}" type="presParOf" srcId="{DAD41948-C14B-45E6-B96A-8A00C555E963}" destId="{1EB4F153-5F84-418F-B3B2-EEF2F8F544F7}" srcOrd="0" destOrd="0" presId="urn:microsoft.com/office/officeart/2005/8/layout/bProcess4"/>
    <dgm:cxn modelId="{76DB8D7B-E4A5-440A-B681-39C8E0623C9F}" type="presParOf" srcId="{DAD41948-C14B-45E6-B96A-8A00C555E963}" destId="{8BCCE456-7063-46CD-8FBF-3556E63E68C9}" srcOrd="1" destOrd="0" presId="urn:microsoft.com/office/officeart/2005/8/layout/bProcess4"/>
    <dgm:cxn modelId="{97EAC211-8756-45DF-9F08-2156B0A41E3F}" type="presParOf" srcId="{29E00FEC-99B9-4230-A7E2-47C9904C238D}" destId="{0E5F68F8-3534-4217-B42D-8777B469C69C}" srcOrd="7" destOrd="0" presId="urn:microsoft.com/office/officeart/2005/8/layout/bProcess4"/>
    <dgm:cxn modelId="{D60880A1-8876-4CD8-9448-591E4AE5D839}" type="presParOf" srcId="{29E00FEC-99B9-4230-A7E2-47C9904C238D}" destId="{F7151210-5CC5-446F-9BAC-807CC010F01E}" srcOrd="8" destOrd="0" presId="urn:microsoft.com/office/officeart/2005/8/layout/bProcess4"/>
    <dgm:cxn modelId="{FF1096F1-A765-4A37-BB81-32048CB9227A}" type="presParOf" srcId="{F7151210-5CC5-446F-9BAC-807CC010F01E}" destId="{D2242CAB-4C43-4574-9B64-ED0EAF4B1929}" srcOrd="0" destOrd="0" presId="urn:microsoft.com/office/officeart/2005/8/layout/bProcess4"/>
    <dgm:cxn modelId="{1369299A-C054-4906-8EA2-6311C60DFC34}" type="presParOf" srcId="{F7151210-5CC5-446F-9BAC-807CC010F01E}" destId="{C640FCAE-D657-45B0-AD30-9C91F1422726}" srcOrd="1" destOrd="0" presId="urn:microsoft.com/office/officeart/2005/8/layout/bProcess4"/>
    <dgm:cxn modelId="{63A43FEA-F742-4725-A4F5-F0B6ECB350B5}" type="presParOf" srcId="{29E00FEC-99B9-4230-A7E2-47C9904C238D}" destId="{8F78E855-9881-434F-8BCA-BAA977CFC961}" srcOrd="9" destOrd="0" presId="urn:microsoft.com/office/officeart/2005/8/layout/bProcess4"/>
    <dgm:cxn modelId="{DE463EFD-734E-47C1-86C3-ABDA97C2D108}" type="presParOf" srcId="{29E00FEC-99B9-4230-A7E2-47C9904C238D}" destId="{E5F26BD2-7B07-4865-B6D2-A3F0E55CCBBC}" srcOrd="10" destOrd="0" presId="urn:microsoft.com/office/officeart/2005/8/layout/bProcess4"/>
    <dgm:cxn modelId="{18EF5625-2715-461E-AB0E-2D52F6FB32F7}" type="presParOf" srcId="{E5F26BD2-7B07-4865-B6D2-A3F0E55CCBBC}" destId="{C892C188-54A5-43E8-A532-2AEAE82498AF}" srcOrd="0" destOrd="0" presId="urn:microsoft.com/office/officeart/2005/8/layout/bProcess4"/>
    <dgm:cxn modelId="{FC89D2BF-A16E-41CD-8456-CCF12F29A5D5}"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a:t>Read 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a:t>Read 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Going through AMI_init() TX and RX</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2085"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37CD1F51-E271-4D34-B0AF-75427C561483}" type="presOf" srcId="{AA7C2E78-F89C-4FD0-88F1-B68FD29199DF}" destId="{29E00FEC-99B9-4230-A7E2-47C9904C238D}"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E2CF6FF5-766B-45E8-9A4F-40DBDF212C12}" type="presOf" srcId="{21B1C349-9352-4345-87F6-EA8A714D0BB0}" destId="{43D6A199-4EF3-446A-ADC8-3A61B32193FA}" srcOrd="0" destOrd="0" presId="urn:microsoft.com/office/officeart/2005/8/layout/bProcess4"/>
    <dgm:cxn modelId="{623F267D-31FB-4835-B1C5-14D9569DDD64}" type="presOf" srcId="{E5DC3846-A263-4D18-8D73-DD3D86003DD8}" destId="{643393B3-28CD-434F-BE32-8B4ED2522BB3}"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82F86C63-1D7F-4450-B25E-F8A5561E9F32}" type="presOf" srcId="{55D2A578-060C-4306-B111-FF20A42EA471}" destId="{0E5F68F8-3534-4217-B42D-8777B469C69C}"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B08A51DF-29FC-4E41-807F-E9353E10D320}" type="presOf" srcId="{98DFBFD7-077F-4F0B-8469-3AC918B92C04}" destId="{C640FCAE-D657-45B0-AD30-9C91F1422726}" srcOrd="0" destOrd="0" presId="urn:microsoft.com/office/officeart/2005/8/layout/bProcess4"/>
    <dgm:cxn modelId="{414341C7-6FBD-40D7-A0C8-3DBCCDC7399E}" type="presOf" srcId="{57AB9377-567E-45AB-8611-953A5D18D83C}" destId="{8F78E855-9881-434F-8BCA-BAA977CFC961}"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6B225506-AE69-4CAD-81BB-95954D914DDE}" type="presOf" srcId="{8D95A151-E80C-475A-9418-67A74E20C8A1}" destId="{65F3A0DF-15CE-49D1-BBC9-CB49B2B4B170}" srcOrd="0" destOrd="0" presId="urn:microsoft.com/office/officeart/2005/8/layout/bProcess4"/>
    <dgm:cxn modelId="{E7AA5222-8C35-458B-8131-DA534854CBD9}" type="presOf" srcId="{EA48C65B-EF62-4B74-9BFB-A68519526A17}" destId="{8BA3A86B-E3AC-41F0-BDA2-E17501028250}" srcOrd="0" destOrd="0" presId="urn:microsoft.com/office/officeart/2005/8/layout/bProcess4"/>
    <dgm:cxn modelId="{A4162EF0-C031-46BB-B7D9-BD9A5D62F313}" type="presOf" srcId="{610CC84B-66A5-4347-8F7C-40275CDF26BF}" destId="{0C223C1D-6ACB-458B-BFEA-6241509DAA64}" srcOrd="0" destOrd="0" presId="urn:microsoft.com/office/officeart/2005/8/layout/bProcess4"/>
    <dgm:cxn modelId="{FA0160B4-ABBA-4F1F-8867-F2B4B25A41A6}" type="presOf" srcId="{009C43E0-1E3D-42E2-8544-C67B57E2BD2F}" destId="{BEC25EEB-C12A-4421-962C-0BB622A7866C}" srcOrd="0" destOrd="0" presId="urn:microsoft.com/office/officeart/2005/8/layout/bProcess4"/>
    <dgm:cxn modelId="{D0643431-198B-4B08-BA93-56FBF095F77D}" type="presOf" srcId="{E59A9B65-CC13-49D1-A239-66380F5840D2}" destId="{8BCCE456-7063-46CD-8FBF-3556E63E68C9}" srcOrd="0" destOrd="0" presId="urn:microsoft.com/office/officeart/2005/8/layout/bProcess4"/>
    <dgm:cxn modelId="{D6B3DC5A-A711-4A62-86BB-A17FA7D9B1AC}" type="presOf" srcId="{70CC2517-5BB8-469B-9058-43445FD2DA60}" destId="{D8BF4D20-E794-4E75-B952-E6437098AD1B}" srcOrd="0" destOrd="0" presId="urn:microsoft.com/office/officeart/2005/8/layout/bProcess4"/>
    <dgm:cxn modelId="{1F908042-2910-46BB-8928-04DDF1D3A8EC}" type="presParOf" srcId="{29E00FEC-99B9-4230-A7E2-47C9904C238D}" destId="{47AAAC20-A167-4C8A-B991-BC080D62A12F}" srcOrd="0" destOrd="0" presId="urn:microsoft.com/office/officeart/2005/8/layout/bProcess4"/>
    <dgm:cxn modelId="{BE8D6FBC-2378-495D-AF74-8C964A81BDCC}" type="presParOf" srcId="{47AAAC20-A167-4C8A-B991-BC080D62A12F}" destId="{F0776749-D47F-438C-A337-5616935BF1C9}" srcOrd="0" destOrd="0" presId="urn:microsoft.com/office/officeart/2005/8/layout/bProcess4"/>
    <dgm:cxn modelId="{4A4A07ED-188D-4F9B-8906-67A4A16DA425}" type="presParOf" srcId="{47AAAC20-A167-4C8A-B991-BC080D62A12F}" destId="{D8BF4D20-E794-4E75-B952-E6437098AD1B}" srcOrd="1" destOrd="0" presId="urn:microsoft.com/office/officeart/2005/8/layout/bProcess4"/>
    <dgm:cxn modelId="{8B937610-6A34-4C4A-9E46-4AE56B946BD2}" type="presParOf" srcId="{29E00FEC-99B9-4230-A7E2-47C9904C238D}" destId="{643393B3-28CD-434F-BE32-8B4ED2522BB3}" srcOrd="1" destOrd="0" presId="urn:microsoft.com/office/officeart/2005/8/layout/bProcess4"/>
    <dgm:cxn modelId="{2BC1DAFD-9A9D-4ED9-9481-2FEB075C12D3}" type="presParOf" srcId="{29E00FEC-99B9-4230-A7E2-47C9904C238D}" destId="{959B7EB3-4A16-446A-9668-5B03F388E73A}" srcOrd="2" destOrd="0" presId="urn:microsoft.com/office/officeart/2005/8/layout/bProcess4"/>
    <dgm:cxn modelId="{656FFFAC-C3AF-4E6D-8A7B-F335B02C8E95}" type="presParOf" srcId="{959B7EB3-4A16-446A-9668-5B03F388E73A}" destId="{514045C4-913D-4EBB-811A-7C557C4B07FA}" srcOrd="0" destOrd="0" presId="urn:microsoft.com/office/officeart/2005/8/layout/bProcess4"/>
    <dgm:cxn modelId="{CEB9E532-6F29-4537-9456-6D48D3FE54B4}" type="presParOf" srcId="{959B7EB3-4A16-446A-9668-5B03F388E73A}" destId="{8BA3A86B-E3AC-41F0-BDA2-E17501028250}" srcOrd="1" destOrd="0" presId="urn:microsoft.com/office/officeart/2005/8/layout/bProcess4"/>
    <dgm:cxn modelId="{C30DB07B-299F-49A5-9BA3-E4FBCD1A4BF7}" type="presParOf" srcId="{29E00FEC-99B9-4230-A7E2-47C9904C238D}" destId="{43D6A199-4EF3-446A-ADC8-3A61B32193FA}" srcOrd="3" destOrd="0" presId="urn:microsoft.com/office/officeart/2005/8/layout/bProcess4"/>
    <dgm:cxn modelId="{29852444-FF62-4D22-8032-E7F182F58A33}" type="presParOf" srcId="{29E00FEC-99B9-4230-A7E2-47C9904C238D}" destId="{0D4A023D-CD94-40D9-BCB7-BF30E30FACC1}" srcOrd="4" destOrd="0" presId="urn:microsoft.com/office/officeart/2005/8/layout/bProcess4"/>
    <dgm:cxn modelId="{6EF4E7FB-ACDE-4730-BBE2-1E0CB20FB928}" type="presParOf" srcId="{0D4A023D-CD94-40D9-BCB7-BF30E30FACC1}" destId="{C2ADB78F-F8BD-4011-8270-550F753A2C44}" srcOrd="0" destOrd="0" presId="urn:microsoft.com/office/officeart/2005/8/layout/bProcess4"/>
    <dgm:cxn modelId="{9F9650F5-D8EA-44E4-9404-9EDA52B7E752}" type="presParOf" srcId="{0D4A023D-CD94-40D9-BCB7-BF30E30FACC1}" destId="{BEC25EEB-C12A-4421-962C-0BB622A7866C}" srcOrd="1" destOrd="0" presId="urn:microsoft.com/office/officeart/2005/8/layout/bProcess4"/>
    <dgm:cxn modelId="{80D90776-722E-497B-90B4-FC87AEDFBA96}" type="presParOf" srcId="{29E00FEC-99B9-4230-A7E2-47C9904C238D}" destId="{0C223C1D-6ACB-458B-BFEA-6241509DAA64}" srcOrd="5" destOrd="0" presId="urn:microsoft.com/office/officeart/2005/8/layout/bProcess4"/>
    <dgm:cxn modelId="{349EDDC0-9EC3-4D3A-A9E4-FF36EDCF274C}" type="presParOf" srcId="{29E00FEC-99B9-4230-A7E2-47C9904C238D}" destId="{DAD41948-C14B-45E6-B96A-8A00C555E963}" srcOrd="6" destOrd="0" presId="urn:microsoft.com/office/officeart/2005/8/layout/bProcess4"/>
    <dgm:cxn modelId="{76724D1C-EC00-4BFE-8AB1-8F2A23BA0350}" type="presParOf" srcId="{DAD41948-C14B-45E6-B96A-8A00C555E963}" destId="{1EB4F153-5F84-418F-B3B2-EEF2F8F544F7}" srcOrd="0" destOrd="0" presId="urn:microsoft.com/office/officeart/2005/8/layout/bProcess4"/>
    <dgm:cxn modelId="{45FD8278-F0C1-46B8-89E7-63EECA24F65F}" type="presParOf" srcId="{DAD41948-C14B-45E6-B96A-8A00C555E963}" destId="{8BCCE456-7063-46CD-8FBF-3556E63E68C9}" srcOrd="1" destOrd="0" presId="urn:microsoft.com/office/officeart/2005/8/layout/bProcess4"/>
    <dgm:cxn modelId="{D5ADF36D-7E50-4397-A6FC-601F46FC5C30}" type="presParOf" srcId="{29E00FEC-99B9-4230-A7E2-47C9904C238D}" destId="{0E5F68F8-3534-4217-B42D-8777B469C69C}" srcOrd="7" destOrd="0" presId="urn:microsoft.com/office/officeart/2005/8/layout/bProcess4"/>
    <dgm:cxn modelId="{8ADDD727-2851-4975-9584-AECCEC0D6910}" type="presParOf" srcId="{29E00FEC-99B9-4230-A7E2-47C9904C238D}" destId="{F7151210-5CC5-446F-9BAC-807CC010F01E}" srcOrd="8" destOrd="0" presId="urn:microsoft.com/office/officeart/2005/8/layout/bProcess4"/>
    <dgm:cxn modelId="{239377FF-D39B-44C3-9B89-622629C4F01A}" type="presParOf" srcId="{F7151210-5CC5-446F-9BAC-807CC010F01E}" destId="{D2242CAB-4C43-4574-9B64-ED0EAF4B1929}" srcOrd="0" destOrd="0" presId="urn:microsoft.com/office/officeart/2005/8/layout/bProcess4"/>
    <dgm:cxn modelId="{36109751-F2BE-48AB-8664-0F60BF0B69D2}" type="presParOf" srcId="{F7151210-5CC5-446F-9BAC-807CC010F01E}" destId="{C640FCAE-D657-45B0-AD30-9C91F1422726}" srcOrd="1" destOrd="0" presId="urn:microsoft.com/office/officeart/2005/8/layout/bProcess4"/>
    <dgm:cxn modelId="{C8461ABF-3192-474D-8A6D-55B04731CA89}" type="presParOf" srcId="{29E00FEC-99B9-4230-A7E2-47C9904C238D}" destId="{8F78E855-9881-434F-8BCA-BAA977CFC961}" srcOrd="9" destOrd="0" presId="urn:microsoft.com/office/officeart/2005/8/layout/bProcess4"/>
    <dgm:cxn modelId="{D95CB35E-9C9B-484E-9E45-A60E48788349}" type="presParOf" srcId="{29E00FEC-99B9-4230-A7E2-47C9904C238D}" destId="{E5F26BD2-7B07-4865-B6D2-A3F0E55CCBBC}" srcOrd="10" destOrd="0" presId="urn:microsoft.com/office/officeart/2005/8/layout/bProcess4"/>
    <dgm:cxn modelId="{E09DEAA4-CA9F-4F7E-80FF-503BF2A4227D}" type="presParOf" srcId="{E5F26BD2-7B07-4865-B6D2-A3F0E55CCBBC}" destId="{C892C188-54A5-43E8-A532-2AEAE82498AF}" srcOrd="0" destOrd="0" presId="urn:microsoft.com/office/officeart/2005/8/layout/bProcess4"/>
    <dgm:cxn modelId="{68629BDD-9BF8-40F9-B70D-BE2D528A588C}"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eyediagram</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BE82EE71-27BB-4E83-9A84-F0E51220B935}" type="presOf" srcId="{E5DC3846-A263-4D18-8D73-DD3D86003DD8}" destId="{643393B3-28CD-434F-BE32-8B4ED2522BB3}"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92C24B95-6FA7-4E78-97DE-76E9CC1C15D4}" type="presOf" srcId="{009C43E0-1E3D-42E2-8544-C67B57E2BD2F}" destId="{BEC25EEB-C12A-4421-962C-0BB622A7866C}" srcOrd="0" destOrd="0" presId="urn:microsoft.com/office/officeart/2005/8/layout/bProcess4"/>
    <dgm:cxn modelId="{A3388F55-B584-4F75-9106-9F643308C349}" type="presOf" srcId="{EA48C65B-EF62-4B74-9BFB-A68519526A17}" destId="{8BA3A86B-E3AC-41F0-BDA2-E17501028250}" srcOrd="0" destOrd="0" presId="urn:microsoft.com/office/officeart/2005/8/layout/bProcess4"/>
    <dgm:cxn modelId="{2D14E26F-62E2-41EB-834B-A73F802EBE23}" type="presOf" srcId="{AA7C2E78-F89C-4FD0-88F1-B68FD29199DF}" destId="{29E00FEC-99B9-4230-A7E2-47C9904C238D}"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9F3AA9E6-8350-42C9-AA97-584DB03A603F}" type="presOf" srcId="{55D2A578-060C-4306-B111-FF20A42EA471}" destId="{0E5F68F8-3534-4217-B42D-8777B469C69C}" srcOrd="0" destOrd="0" presId="urn:microsoft.com/office/officeart/2005/8/layout/bProcess4"/>
    <dgm:cxn modelId="{320DB7B8-D8E9-484A-8FEF-E23A98ECEADB}" type="presOf" srcId="{E59A9B65-CC13-49D1-A239-66380F5840D2}" destId="{8BCCE456-7063-46CD-8FBF-3556E63E68C9}"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AC301AA3-82C6-477E-A292-70FFEA377E60}" srcId="{AA7C2E78-F89C-4FD0-88F1-B68FD29199DF}" destId="{E59A9B65-CC13-49D1-A239-66380F5840D2}" srcOrd="3" destOrd="0" parTransId="{8CEA8BFA-3D43-409A-ABF8-33E57E940429}" sibTransId="{55D2A578-060C-4306-B111-FF20A42EA471}"/>
    <dgm:cxn modelId="{1068EEC1-D923-4612-AE35-7B8DE6096F8D}" type="presOf" srcId="{98DFBFD7-077F-4F0B-8469-3AC918B92C04}" destId="{C640FCAE-D657-45B0-AD30-9C91F1422726}" srcOrd="0" destOrd="0" presId="urn:microsoft.com/office/officeart/2005/8/layout/bProcess4"/>
    <dgm:cxn modelId="{BAD12AD2-7616-4B3F-A08E-18D83C24C27B}" type="presOf" srcId="{70CC2517-5BB8-469B-9058-43445FD2DA60}" destId="{D8BF4D20-E794-4E75-B952-E6437098AD1B}" srcOrd="0" destOrd="0" presId="urn:microsoft.com/office/officeart/2005/8/layout/bProcess4"/>
    <dgm:cxn modelId="{0E980681-EBAC-4851-B14D-6A1AB2DD6784}" type="presOf" srcId="{8D95A151-E80C-475A-9418-67A74E20C8A1}" destId="{65F3A0DF-15CE-49D1-BBC9-CB49B2B4B170}" srcOrd="0" destOrd="0" presId="urn:microsoft.com/office/officeart/2005/8/layout/bProcess4"/>
    <dgm:cxn modelId="{F40F737A-4847-4794-9AA8-A8A71C0AA24B}" type="presOf" srcId="{57AB9377-567E-45AB-8611-953A5D18D83C}" destId="{8F78E855-9881-434F-8BCA-BAA977CFC961}" srcOrd="0" destOrd="0" presId="urn:microsoft.com/office/officeart/2005/8/layout/bProcess4"/>
    <dgm:cxn modelId="{797CF20B-76E4-41CC-AC53-ABFC8B8CFCFD}" type="presOf" srcId="{21B1C349-9352-4345-87F6-EA8A714D0BB0}" destId="{43D6A199-4EF3-446A-ADC8-3A61B32193FA}" srcOrd="0" destOrd="0" presId="urn:microsoft.com/office/officeart/2005/8/layout/bProcess4"/>
    <dgm:cxn modelId="{7BD7BC1E-228C-48B5-9AD3-B5D35FAD3166}" type="presOf" srcId="{610CC84B-66A5-4347-8F7C-40275CDF26BF}" destId="{0C223C1D-6ACB-458B-BFEA-6241509DAA64}" srcOrd="0" destOrd="0" presId="urn:microsoft.com/office/officeart/2005/8/layout/bProcess4"/>
    <dgm:cxn modelId="{DAB209BE-EFE6-4B18-AC65-85F623C97261}" type="presParOf" srcId="{29E00FEC-99B9-4230-A7E2-47C9904C238D}" destId="{47AAAC20-A167-4C8A-B991-BC080D62A12F}" srcOrd="0" destOrd="0" presId="urn:microsoft.com/office/officeart/2005/8/layout/bProcess4"/>
    <dgm:cxn modelId="{8D9B3649-8F92-4BDA-B3A2-64FA84555E67}" type="presParOf" srcId="{47AAAC20-A167-4C8A-B991-BC080D62A12F}" destId="{F0776749-D47F-438C-A337-5616935BF1C9}" srcOrd="0" destOrd="0" presId="urn:microsoft.com/office/officeart/2005/8/layout/bProcess4"/>
    <dgm:cxn modelId="{D2228181-A10B-433D-B769-3B956CD6DD2A}" type="presParOf" srcId="{47AAAC20-A167-4C8A-B991-BC080D62A12F}" destId="{D8BF4D20-E794-4E75-B952-E6437098AD1B}" srcOrd="1" destOrd="0" presId="urn:microsoft.com/office/officeart/2005/8/layout/bProcess4"/>
    <dgm:cxn modelId="{D9F6D6EA-2426-494C-8665-3D6DB8D8519B}" type="presParOf" srcId="{29E00FEC-99B9-4230-A7E2-47C9904C238D}" destId="{643393B3-28CD-434F-BE32-8B4ED2522BB3}" srcOrd="1" destOrd="0" presId="urn:microsoft.com/office/officeart/2005/8/layout/bProcess4"/>
    <dgm:cxn modelId="{08EDDAA9-9485-46BB-9989-2E6AFEA70094}" type="presParOf" srcId="{29E00FEC-99B9-4230-A7E2-47C9904C238D}" destId="{959B7EB3-4A16-446A-9668-5B03F388E73A}" srcOrd="2" destOrd="0" presId="urn:microsoft.com/office/officeart/2005/8/layout/bProcess4"/>
    <dgm:cxn modelId="{50A02DDA-6BAE-4DC1-957E-E3B76ABA97D5}" type="presParOf" srcId="{959B7EB3-4A16-446A-9668-5B03F388E73A}" destId="{514045C4-913D-4EBB-811A-7C557C4B07FA}" srcOrd="0" destOrd="0" presId="urn:microsoft.com/office/officeart/2005/8/layout/bProcess4"/>
    <dgm:cxn modelId="{AD3856FC-A6B2-4484-B4E7-AFAF7982F65F}" type="presParOf" srcId="{959B7EB3-4A16-446A-9668-5B03F388E73A}" destId="{8BA3A86B-E3AC-41F0-BDA2-E17501028250}" srcOrd="1" destOrd="0" presId="urn:microsoft.com/office/officeart/2005/8/layout/bProcess4"/>
    <dgm:cxn modelId="{164EC880-02A2-468A-882C-543B37C74B24}" type="presParOf" srcId="{29E00FEC-99B9-4230-A7E2-47C9904C238D}" destId="{43D6A199-4EF3-446A-ADC8-3A61B32193FA}" srcOrd="3" destOrd="0" presId="urn:microsoft.com/office/officeart/2005/8/layout/bProcess4"/>
    <dgm:cxn modelId="{086CAE34-F468-4472-A7A8-101E82BE832B}" type="presParOf" srcId="{29E00FEC-99B9-4230-A7E2-47C9904C238D}" destId="{0D4A023D-CD94-40D9-BCB7-BF30E30FACC1}" srcOrd="4" destOrd="0" presId="urn:microsoft.com/office/officeart/2005/8/layout/bProcess4"/>
    <dgm:cxn modelId="{4835F5DA-E29C-4277-A850-7C1F2F6F82F8}" type="presParOf" srcId="{0D4A023D-CD94-40D9-BCB7-BF30E30FACC1}" destId="{C2ADB78F-F8BD-4011-8270-550F753A2C44}" srcOrd="0" destOrd="0" presId="urn:microsoft.com/office/officeart/2005/8/layout/bProcess4"/>
    <dgm:cxn modelId="{E6AAB918-1A80-4489-B689-FE268407ACC4}" type="presParOf" srcId="{0D4A023D-CD94-40D9-BCB7-BF30E30FACC1}" destId="{BEC25EEB-C12A-4421-962C-0BB622A7866C}" srcOrd="1" destOrd="0" presId="urn:microsoft.com/office/officeart/2005/8/layout/bProcess4"/>
    <dgm:cxn modelId="{E9A266CC-8A08-41E5-A8C9-D66411943ECF}" type="presParOf" srcId="{29E00FEC-99B9-4230-A7E2-47C9904C238D}" destId="{0C223C1D-6ACB-458B-BFEA-6241509DAA64}" srcOrd="5" destOrd="0" presId="urn:microsoft.com/office/officeart/2005/8/layout/bProcess4"/>
    <dgm:cxn modelId="{64A25401-DD1F-41A5-AE35-741C13E6C545}" type="presParOf" srcId="{29E00FEC-99B9-4230-A7E2-47C9904C238D}" destId="{DAD41948-C14B-45E6-B96A-8A00C555E963}" srcOrd="6" destOrd="0" presId="urn:microsoft.com/office/officeart/2005/8/layout/bProcess4"/>
    <dgm:cxn modelId="{634BEC1D-9FCE-49B3-A8F1-A0C161580A71}" type="presParOf" srcId="{DAD41948-C14B-45E6-B96A-8A00C555E963}" destId="{1EB4F153-5F84-418F-B3B2-EEF2F8F544F7}" srcOrd="0" destOrd="0" presId="urn:microsoft.com/office/officeart/2005/8/layout/bProcess4"/>
    <dgm:cxn modelId="{A047F1D9-2D76-4440-9F63-FB1041E5FF2B}" type="presParOf" srcId="{DAD41948-C14B-45E6-B96A-8A00C555E963}" destId="{8BCCE456-7063-46CD-8FBF-3556E63E68C9}" srcOrd="1" destOrd="0" presId="urn:microsoft.com/office/officeart/2005/8/layout/bProcess4"/>
    <dgm:cxn modelId="{9C99FEFC-73DB-4A45-B51A-CAF88F188E3D}" type="presParOf" srcId="{29E00FEC-99B9-4230-A7E2-47C9904C238D}" destId="{0E5F68F8-3534-4217-B42D-8777B469C69C}" srcOrd="7" destOrd="0" presId="urn:microsoft.com/office/officeart/2005/8/layout/bProcess4"/>
    <dgm:cxn modelId="{44A8AA37-92A1-4619-8E62-EA7F42296236}" type="presParOf" srcId="{29E00FEC-99B9-4230-A7E2-47C9904C238D}" destId="{F7151210-5CC5-446F-9BAC-807CC010F01E}" srcOrd="8" destOrd="0" presId="urn:microsoft.com/office/officeart/2005/8/layout/bProcess4"/>
    <dgm:cxn modelId="{F68834CB-CA99-4CAF-B599-0B1A658B1AFE}" type="presParOf" srcId="{F7151210-5CC5-446F-9BAC-807CC010F01E}" destId="{D2242CAB-4C43-4574-9B64-ED0EAF4B1929}" srcOrd="0" destOrd="0" presId="urn:microsoft.com/office/officeart/2005/8/layout/bProcess4"/>
    <dgm:cxn modelId="{25AD226A-7D02-4F88-8816-9FFDDA450324}" type="presParOf" srcId="{F7151210-5CC5-446F-9BAC-807CC010F01E}" destId="{C640FCAE-D657-45B0-AD30-9C91F1422726}" srcOrd="1" destOrd="0" presId="urn:microsoft.com/office/officeart/2005/8/layout/bProcess4"/>
    <dgm:cxn modelId="{12BDE032-6B93-4935-96D4-BB23739AE58A}" type="presParOf" srcId="{29E00FEC-99B9-4230-A7E2-47C9904C238D}" destId="{8F78E855-9881-434F-8BCA-BAA977CFC961}" srcOrd="9" destOrd="0" presId="urn:microsoft.com/office/officeart/2005/8/layout/bProcess4"/>
    <dgm:cxn modelId="{E461BB9A-543E-4D64-AAF3-51E22FD1B608}" type="presParOf" srcId="{29E00FEC-99B9-4230-A7E2-47C9904C238D}" destId="{E5F26BD2-7B07-4865-B6D2-A3F0E55CCBBC}" srcOrd="10" destOrd="0" presId="urn:microsoft.com/office/officeart/2005/8/layout/bProcess4"/>
    <dgm:cxn modelId="{357E21D1-6975-468E-AF99-238DAE628DF5}" type="presParOf" srcId="{E5F26BD2-7B07-4865-B6D2-A3F0E55CCBBC}" destId="{C892C188-54A5-43E8-A532-2AEAE82498AF}" srcOrd="0" destOrd="0" presId="urn:microsoft.com/office/officeart/2005/8/layout/bProcess4"/>
    <dgm:cxn modelId="{ABEC7386-4087-4DAE-944F-8323D4AE89C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dirty="0" err="1" smtClean="0"/>
            <a:t>Eyediagram</a:t>
          </a:r>
          <a:endParaRPr lang="en-US" dirty="0"/>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432BA0CD-EA67-403F-80BC-390BCCD2FB06}" srcId="{AA7C2E78-F89C-4FD0-88F1-B68FD29199DF}" destId="{009C43E0-1E3D-42E2-8544-C67B57E2BD2F}" srcOrd="2" destOrd="0" parTransId="{042B1BD7-3769-4544-81F6-240E41D9A116}" sibTransId="{610CC84B-66A5-4347-8F7C-40275CDF26BF}"/>
    <dgm:cxn modelId="{1249DF4A-00CE-4E02-88AA-3376304E182A}" srcId="{AA7C2E78-F89C-4FD0-88F1-B68FD29199DF}" destId="{8D95A151-E80C-475A-9418-67A74E20C8A1}" srcOrd="5" destOrd="0" parTransId="{CE002A0E-819B-4A4F-8C24-B811072372F2}" sibTransId="{C40FFB03-3E02-4B68-961B-7FC4E6B13766}"/>
    <dgm:cxn modelId="{1EE8E404-289D-4B49-9E49-9BCA6EDFF935}" type="presOf" srcId="{EA48C65B-EF62-4B74-9BFB-A68519526A17}" destId="{8BA3A86B-E3AC-41F0-BDA2-E17501028250}" srcOrd="0" destOrd="0" presId="urn:microsoft.com/office/officeart/2005/8/layout/bProcess4"/>
    <dgm:cxn modelId="{727AEAFD-6F6E-42BB-9545-19BD88F55628}" srcId="{AA7C2E78-F89C-4FD0-88F1-B68FD29199DF}" destId="{98DFBFD7-077F-4F0B-8469-3AC918B92C04}" srcOrd="4" destOrd="0" parTransId="{53ECF9CC-D302-407E-9AE1-ABCDD37031B8}" sibTransId="{57AB9377-567E-45AB-8611-953A5D18D83C}"/>
    <dgm:cxn modelId="{3513B83B-4350-4F03-B5C2-34EAD1481745}" type="presOf" srcId="{E5DC3846-A263-4D18-8D73-DD3D86003DD8}" destId="{643393B3-28CD-434F-BE32-8B4ED2522BB3}" srcOrd="0" destOrd="0" presId="urn:microsoft.com/office/officeart/2005/8/layout/bProcess4"/>
    <dgm:cxn modelId="{AD2F0E9C-AE46-45BD-945D-128673AF8BC6}" type="presOf" srcId="{610CC84B-66A5-4347-8F7C-40275CDF26BF}" destId="{0C223C1D-6ACB-458B-BFEA-6241509DAA64}"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FB6DE854-D5B2-481F-A826-33D5DB5ADB0D}" type="presOf" srcId="{009C43E0-1E3D-42E2-8544-C67B57E2BD2F}" destId="{BEC25EEB-C12A-4421-962C-0BB622A7866C}" srcOrd="0" destOrd="0" presId="urn:microsoft.com/office/officeart/2005/8/layout/bProcess4"/>
    <dgm:cxn modelId="{E18460B0-4D75-461D-BD75-97FED08CC19A}" type="presOf" srcId="{21B1C349-9352-4345-87F6-EA8A714D0BB0}" destId="{43D6A199-4EF3-446A-ADC8-3A61B32193FA}"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CDD7FC44-FC4E-4C2D-91CA-318B2EC2BC0C}" type="presOf" srcId="{57AB9377-567E-45AB-8611-953A5D18D83C}" destId="{8F78E855-9881-434F-8BCA-BAA977CFC961}" srcOrd="0" destOrd="0" presId="urn:microsoft.com/office/officeart/2005/8/layout/bProcess4"/>
    <dgm:cxn modelId="{653DAEA1-8C10-4417-823A-32694111E4A5}" type="presOf" srcId="{98DFBFD7-077F-4F0B-8469-3AC918B92C04}" destId="{C640FCAE-D657-45B0-AD30-9C91F1422726}" srcOrd="0" destOrd="0" presId="urn:microsoft.com/office/officeart/2005/8/layout/bProcess4"/>
    <dgm:cxn modelId="{C48370DC-3CDE-4914-A005-811188343AD7}" type="presOf" srcId="{70CC2517-5BB8-469B-9058-43445FD2DA60}" destId="{D8BF4D20-E794-4E75-B952-E6437098AD1B}" srcOrd="0" destOrd="0" presId="urn:microsoft.com/office/officeart/2005/8/layout/bProcess4"/>
    <dgm:cxn modelId="{7012CF6D-2A19-42C0-80CC-E0FD7AED6C38}" type="presOf" srcId="{8D95A151-E80C-475A-9418-67A74E20C8A1}" destId="{65F3A0DF-15CE-49D1-BBC9-CB49B2B4B170}" srcOrd="0" destOrd="0" presId="urn:microsoft.com/office/officeart/2005/8/layout/bProcess4"/>
    <dgm:cxn modelId="{A9DC9243-8B0E-43BD-8581-92D0EBFC7983}" type="presOf" srcId="{E59A9B65-CC13-49D1-A239-66380F5840D2}" destId="{8BCCE456-7063-46CD-8FBF-3556E63E68C9}" srcOrd="0" destOrd="0" presId="urn:microsoft.com/office/officeart/2005/8/layout/bProcess4"/>
    <dgm:cxn modelId="{AA5BA74A-B470-4FD8-9390-7BC02822CF50}" type="presOf" srcId="{55D2A578-060C-4306-B111-FF20A42EA471}" destId="{0E5F68F8-3534-4217-B42D-8777B469C69C}" srcOrd="0" destOrd="0" presId="urn:microsoft.com/office/officeart/2005/8/layout/bProcess4"/>
    <dgm:cxn modelId="{53FC9BD3-1F77-4EA4-9AB3-9A7492835114}" type="presOf" srcId="{AA7C2E78-F89C-4FD0-88F1-B68FD29199DF}" destId="{29E00FEC-99B9-4230-A7E2-47C9904C238D}" srcOrd="0" destOrd="0" presId="urn:microsoft.com/office/officeart/2005/8/layout/bProcess4"/>
    <dgm:cxn modelId="{94047896-3D51-43ED-BF93-2C0C13785C93}" type="presParOf" srcId="{29E00FEC-99B9-4230-A7E2-47C9904C238D}" destId="{47AAAC20-A167-4C8A-B991-BC080D62A12F}" srcOrd="0" destOrd="0" presId="urn:microsoft.com/office/officeart/2005/8/layout/bProcess4"/>
    <dgm:cxn modelId="{3431130D-6C45-49E1-8DA5-37697F1FDFE7}" type="presParOf" srcId="{47AAAC20-A167-4C8A-B991-BC080D62A12F}" destId="{F0776749-D47F-438C-A337-5616935BF1C9}" srcOrd="0" destOrd="0" presId="urn:microsoft.com/office/officeart/2005/8/layout/bProcess4"/>
    <dgm:cxn modelId="{A1D3B0CA-E1AB-43B0-A6DD-B13915987D9E}" type="presParOf" srcId="{47AAAC20-A167-4C8A-B991-BC080D62A12F}" destId="{D8BF4D20-E794-4E75-B952-E6437098AD1B}" srcOrd="1" destOrd="0" presId="urn:microsoft.com/office/officeart/2005/8/layout/bProcess4"/>
    <dgm:cxn modelId="{E3E617F8-8557-427C-928A-AC52AF7DA3F4}" type="presParOf" srcId="{29E00FEC-99B9-4230-A7E2-47C9904C238D}" destId="{643393B3-28CD-434F-BE32-8B4ED2522BB3}" srcOrd="1" destOrd="0" presId="urn:microsoft.com/office/officeart/2005/8/layout/bProcess4"/>
    <dgm:cxn modelId="{14CCD34C-B65E-413F-8841-40389D14DD27}" type="presParOf" srcId="{29E00FEC-99B9-4230-A7E2-47C9904C238D}" destId="{959B7EB3-4A16-446A-9668-5B03F388E73A}" srcOrd="2" destOrd="0" presId="urn:microsoft.com/office/officeart/2005/8/layout/bProcess4"/>
    <dgm:cxn modelId="{21BFEAB6-60C4-40E0-9899-A988D909AF32}" type="presParOf" srcId="{959B7EB3-4A16-446A-9668-5B03F388E73A}" destId="{514045C4-913D-4EBB-811A-7C557C4B07FA}" srcOrd="0" destOrd="0" presId="urn:microsoft.com/office/officeart/2005/8/layout/bProcess4"/>
    <dgm:cxn modelId="{1055BBE4-91CC-4B85-96EA-1E871199FC4C}" type="presParOf" srcId="{959B7EB3-4A16-446A-9668-5B03F388E73A}" destId="{8BA3A86B-E3AC-41F0-BDA2-E17501028250}" srcOrd="1" destOrd="0" presId="urn:microsoft.com/office/officeart/2005/8/layout/bProcess4"/>
    <dgm:cxn modelId="{55ECEABB-E64D-4B89-98F0-D1C9C4631ABC}" type="presParOf" srcId="{29E00FEC-99B9-4230-A7E2-47C9904C238D}" destId="{43D6A199-4EF3-446A-ADC8-3A61B32193FA}" srcOrd="3" destOrd="0" presId="urn:microsoft.com/office/officeart/2005/8/layout/bProcess4"/>
    <dgm:cxn modelId="{3D5BD697-E856-4507-AA28-B4994803D3FD}" type="presParOf" srcId="{29E00FEC-99B9-4230-A7E2-47C9904C238D}" destId="{0D4A023D-CD94-40D9-BCB7-BF30E30FACC1}" srcOrd="4" destOrd="0" presId="urn:microsoft.com/office/officeart/2005/8/layout/bProcess4"/>
    <dgm:cxn modelId="{66CE5637-F098-42B3-A047-0DC41BBA1E0B}" type="presParOf" srcId="{0D4A023D-CD94-40D9-BCB7-BF30E30FACC1}" destId="{C2ADB78F-F8BD-4011-8270-550F753A2C44}" srcOrd="0" destOrd="0" presId="urn:microsoft.com/office/officeart/2005/8/layout/bProcess4"/>
    <dgm:cxn modelId="{AD04D104-7DA6-4670-A587-AF1133EEA846}" type="presParOf" srcId="{0D4A023D-CD94-40D9-BCB7-BF30E30FACC1}" destId="{BEC25EEB-C12A-4421-962C-0BB622A7866C}" srcOrd="1" destOrd="0" presId="urn:microsoft.com/office/officeart/2005/8/layout/bProcess4"/>
    <dgm:cxn modelId="{83A33DE6-23C9-4518-84EF-FBD5B9FB9457}" type="presParOf" srcId="{29E00FEC-99B9-4230-A7E2-47C9904C238D}" destId="{0C223C1D-6ACB-458B-BFEA-6241509DAA64}" srcOrd="5" destOrd="0" presId="urn:microsoft.com/office/officeart/2005/8/layout/bProcess4"/>
    <dgm:cxn modelId="{BD00AA78-1BD4-43B1-9001-99F77202CC8B}" type="presParOf" srcId="{29E00FEC-99B9-4230-A7E2-47C9904C238D}" destId="{DAD41948-C14B-45E6-B96A-8A00C555E963}" srcOrd="6" destOrd="0" presId="urn:microsoft.com/office/officeart/2005/8/layout/bProcess4"/>
    <dgm:cxn modelId="{0EE43C5C-FF66-4344-87B0-3A9390150C02}" type="presParOf" srcId="{DAD41948-C14B-45E6-B96A-8A00C555E963}" destId="{1EB4F153-5F84-418F-B3B2-EEF2F8F544F7}" srcOrd="0" destOrd="0" presId="urn:microsoft.com/office/officeart/2005/8/layout/bProcess4"/>
    <dgm:cxn modelId="{A55195B8-9ECF-4FE0-9761-CD64883626AB}" type="presParOf" srcId="{DAD41948-C14B-45E6-B96A-8A00C555E963}" destId="{8BCCE456-7063-46CD-8FBF-3556E63E68C9}" srcOrd="1" destOrd="0" presId="urn:microsoft.com/office/officeart/2005/8/layout/bProcess4"/>
    <dgm:cxn modelId="{67D5378A-7A38-473B-9D7C-697929D8F685}" type="presParOf" srcId="{29E00FEC-99B9-4230-A7E2-47C9904C238D}" destId="{0E5F68F8-3534-4217-B42D-8777B469C69C}" srcOrd="7" destOrd="0" presId="urn:microsoft.com/office/officeart/2005/8/layout/bProcess4"/>
    <dgm:cxn modelId="{DCE799F3-3BD1-4B79-98A9-B95F535D3BB2}" type="presParOf" srcId="{29E00FEC-99B9-4230-A7E2-47C9904C238D}" destId="{F7151210-5CC5-446F-9BAC-807CC010F01E}" srcOrd="8" destOrd="0" presId="urn:microsoft.com/office/officeart/2005/8/layout/bProcess4"/>
    <dgm:cxn modelId="{F5331AB6-D89E-4C44-AD21-F857A6BF1B52}" type="presParOf" srcId="{F7151210-5CC5-446F-9BAC-807CC010F01E}" destId="{D2242CAB-4C43-4574-9B64-ED0EAF4B1929}" srcOrd="0" destOrd="0" presId="urn:microsoft.com/office/officeart/2005/8/layout/bProcess4"/>
    <dgm:cxn modelId="{AC97658F-BD9F-4FBD-B2C8-3C805CA9CF9D}" type="presParOf" srcId="{F7151210-5CC5-446F-9BAC-807CC010F01E}" destId="{C640FCAE-D657-45B0-AD30-9C91F1422726}" srcOrd="1" destOrd="0" presId="urn:microsoft.com/office/officeart/2005/8/layout/bProcess4"/>
    <dgm:cxn modelId="{0D36C7EE-A57F-4DB5-82B5-4D8FEFAB8B75}" type="presParOf" srcId="{29E00FEC-99B9-4230-A7E2-47C9904C238D}" destId="{8F78E855-9881-434F-8BCA-BAA977CFC961}" srcOrd="9" destOrd="0" presId="urn:microsoft.com/office/officeart/2005/8/layout/bProcess4"/>
    <dgm:cxn modelId="{12E878C0-CE3D-4BB3-82B1-DBC7260BCB9E}" type="presParOf" srcId="{29E00FEC-99B9-4230-A7E2-47C9904C238D}" destId="{E5F26BD2-7B07-4865-B6D2-A3F0E55CCBBC}" srcOrd="10" destOrd="0" presId="urn:microsoft.com/office/officeart/2005/8/layout/bProcess4"/>
    <dgm:cxn modelId="{2EF04B87-21C8-4DDD-8C65-053FBF15D5E1}" type="presParOf" srcId="{E5F26BD2-7B07-4865-B6D2-A3F0E55CCBBC}" destId="{C892C188-54A5-43E8-A532-2AEAE82498AF}" srcOrd="0" destOrd="0" presId="urn:microsoft.com/office/officeart/2005/8/layout/bProcess4"/>
    <dgm:cxn modelId="{2DD6F9C8-37C2-4510-B78E-F9E40B122152}"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59A9B65-CC13-49D1-A239-66380F5840D2}">
      <dgm:prSet phldrT="[Text]"/>
      <dgm:spPr/>
      <dgm:t>
        <a:bodyPr/>
        <a:lstStyle/>
        <a:p>
          <a:r>
            <a:rPr lang="en-US"/>
            <a:t>S matrix to T matrix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8D95A151-E80C-475A-9418-67A74E20C8A1}">
      <dgm:prSet phldrT="[Text]"/>
      <dgm:spPr/>
      <dgm:t>
        <a:bodyPr/>
        <a:lstStyle/>
        <a:p>
          <a:r>
            <a:rPr lang="en-US"/>
            <a:t>T matrix to S matrix</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a:t>Row Swap</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009C43E0-1E3D-42E2-8544-C67B57E2BD2F}">
      <dgm:prSet phldrT="[Text]"/>
      <dgm:spPr/>
      <dgm:t>
        <a:bodyPr/>
        <a:lstStyle/>
        <a:p>
          <a:r>
            <a:rPr lang="en-US"/>
            <a:t>Interpolation</a:t>
          </a:r>
        </a:p>
      </dgm:t>
    </dgm:pt>
    <dgm:pt modelId="{610CC84B-66A5-4347-8F7C-40275CDF26BF}" type="sibTrans" cxnId="{432BA0CD-EA67-403F-80BC-390BCCD2FB06}">
      <dgm:prSet/>
      <dgm:spPr/>
      <dgm:t>
        <a:bodyPr/>
        <a:lstStyle/>
        <a:p>
          <a:endParaRPr lang="en-US"/>
        </a:p>
      </dgm:t>
    </dgm:pt>
    <dgm:pt modelId="{042B1BD7-3769-4544-81F6-240E41D9A116}" type="parTrans" cxnId="{432BA0CD-EA67-403F-80BC-390BCCD2FB06}">
      <dgm:prSet/>
      <dgm:spPr/>
      <dgm:t>
        <a:bodyPr/>
        <a:lstStyle/>
        <a:p>
          <a:endParaRPr lang="en-US"/>
        </a:p>
      </dgm:t>
    </dgm:pt>
    <dgm:pt modelId="{98DFBFD7-077F-4F0B-8469-3AC918B92C04}">
      <dgm:prSet phldrT="[Text]"/>
      <dgm:spPr/>
      <dgm:t>
        <a:bodyPr/>
        <a:lstStyle/>
        <a:p>
          <a:r>
            <a:rPr lang="en-US"/>
            <a:t>Multiply both T matrices</a:t>
          </a:r>
        </a:p>
      </dgm:t>
    </dgm:pt>
    <dgm:pt modelId="{57AB9377-567E-45AB-8611-953A5D18D83C}" type="sibTrans" cxnId="{727AEAFD-6F6E-42BB-9545-19BD88F55628}">
      <dgm:prSet/>
      <dgm:spPr/>
      <dgm:t>
        <a:bodyPr/>
        <a:lstStyle/>
        <a:p>
          <a:endParaRPr lang="en-US"/>
        </a:p>
      </dgm:t>
    </dgm:pt>
    <dgm:pt modelId="{53ECF9CC-D302-407E-9AE1-ABCDD37031B8}" type="parTrans" cxnId="{727AEAFD-6F6E-42BB-9545-19BD88F55628}">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63782" custLinFactNeighborY="-1043">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68164" custLinFactNeighborY="274">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274">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432BA0CD-EA67-403F-80BC-390BCCD2FB06}" srcId="{AA7C2E78-F89C-4FD0-88F1-B68FD29199DF}" destId="{009C43E0-1E3D-42E2-8544-C67B57E2BD2F}" srcOrd="2" destOrd="0" parTransId="{042B1BD7-3769-4544-81F6-240E41D9A116}" sibTransId="{610CC84B-66A5-4347-8F7C-40275CDF26BF}"/>
    <dgm:cxn modelId="{6E03E3E0-3BAA-43C0-A43C-DFDE89C36E48}" type="presOf" srcId="{009C43E0-1E3D-42E2-8544-C67B57E2BD2F}" destId="{BEC25EEB-C12A-4421-962C-0BB622A7866C}" srcOrd="0" destOrd="0" presId="urn:microsoft.com/office/officeart/2005/8/layout/bProcess4"/>
    <dgm:cxn modelId="{F72FB69A-D350-4F22-B171-2A128E3281B2}" type="presOf" srcId="{70CC2517-5BB8-469B-9058-43445FD2DA60}" destId="{D8BF4D20-E794-4E75-B952-E6437098AD1B}"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AC301AA3-82C6-477E-A292-70FFEA377E60}" srcId="{AA7C2E78-F89C-4FD0-88F1-B68FD29199DF}" destId="{E59A9B65-CC13-49D1-A239-66380F5840D2}" srcOrd="3" destOrd="0" parTransId="{8CEA8BFA-3D43-409A-ABF8-33E57E940429}" sibTransId="{55D2A578-060C-4306-B111-FF20A42EA471}"/>
    <dgm:cxn modelId="{7B629010-843A-4BFF-AEF8-AE0B5A432B35}" type="presOf" srcId="{8D95A151-E80C-475A-9418-67A74E20C8A1}" destId="{65F3A0DF-15CE-49D1-BBC9-CB49B2B4B170}" srcOrd="0" destOrd="0" presId="urn:microsoft.com/office/officeart/2005/8/layout/bProcess4"/>
    <dgm:cxn modelId="{1E79D75E-46B7-4090-B821-320FF84ACF36}" type="presOf" srcId="{610CC84B-66A5-4347-8F7C-40275CDF26BF}" destId="{0C223C1D-6ACB-458B-BFEA-6241509DAA64}" srcOrd="0" destOrd="0" presId="urn:microsoft.com/office/officeart/2005/8/layout/bProcess4"/>
    <dgm:cxn modelId="{DA80D607-0D7D-4DBC-B88D-38DD20372295}" type="presOf" srcId="{AA7C2E78-F89C-4FD0-88F1-B68FD29199DF}" destId="{29E00FEC-99B9-4230-A7E2-47C9904C238D}" srcOrd="0" destOrd="0" presId="urn:microsoft.com/office/officeart/2005/8/layout/bProcess4"/>
    <dgm:cxn modelId="{B7154582-33CE-43D8-8B76-6064EE559C61}" type="presOf" srcId="{98DFBFD7-077F-4F0B-8469-3AC918B92C04}" destId="{C640FCAE-D657-45B0-AD30-9C91F1422726}" srcOrd="0" destOrd="0" presId="urn:microsoft.com/office/officeart/2005/8/layout/bProcess4"/>
    <dgm:cxn modelId="{7C83C612-9F57-4427-B379-39945CF29ABC}" type="presOf" srcId="{E5DC3846-A263-4D18-8D73-DD3D86003DD8}" destId="{643393B3-28CD-434F-BE32-8B4ED2522BB3}" srcOrd="0" destOrd="0" presId="urn:microsoft.com/office/officeart/2005/8/layout/bProcess4"/>
    <dgm:cxn modelId="{0D04762B-657C-4592-9FE8-B9536EC046D3}" type="presOf" srcId="{57AB9377-567E-45AB-8611-953A5D18D83C}" destId="{8F78E855-9881-434F-8BCA-BAA977CFC961}" srcOrd="0" destOrd="0" presId="urn:microsoft.com/office/officeart/2005/8/layout/bProcess4"/>
    <dgm:cxn modelId="{51E6E31D-5274-4BB5-A9E2-DDEAB6CB0247}" type="presOf" srcId="{21B1C349-9352-4345-87F6-EA8A714D0BB0}" destId="{43D6A199-4EF3-446A-ADC8-3A61B32193FA}" srcOrd="0" destOrd="0" presId="urn:microsoft.com/office/officeart/2005/8/layout/bProcess4"/>
    <dgm:cxn modelId="{7BD022D6-C9B5-4139-8FD5-A248E199F734}" type="presOf" srcId="{E59A9B65-CC13-49D1-A239-66380F5840D2}" destId="{8BCCE456-7063-46CD-8FBF-3556E63E68C9}" srcOrd="0" destOrd="0" presId="urn:microsoft.com/office/officeart/2005/8/layout/bProcess4"/>
    <dgm:cxn modelId="{AA46F580-2795-4D97-86BA-B399A987A6E8}" type="presOf" srcId="{EA48C65B-EF62-4B74-9BFB-A68519526A17}" destId="{8BA3A86B-E3AC-41F0-BDA2-E17501028250}" srcOrd="0" destOrd="0" presId="urn:microsoft.com/office/officeart/2005/8/layout/bProcess4"/>
    <dgm:cxn modelId="{0FFBB520-2838-4D8E-BFC0-8D3C618BD1E3}" type="presOf" srcId="{55D2A578-060C-4306-B111-FF20A42EA471}" destId="{0E5F68F8-3534-4217-B42D-8777B469C69C}" srcOrd="0" destOrd="0" presId="urn:microsoft.com/office/officeart/2005/8/layout/bProcess4"/>
    <dgm:cxn modelId="{39EFAF45-34DF-4F4E-B98F-D16C02334218}" type="presParOf" srcId="{29E00FEC-99B9-4230-A7E2-47C9904C238D}" destId="{47AAAC20-A167-4C8A-B991-BC080D62A12F}" srcOrd="0" destOrd="0" presId="urn:microsoft.com/office/officeart/2005/8/layout/bProcess4"/>
    <dgm:cxn modelId="{20772215-98A6-49BD-94F1-BA4B345C5CC9}" type="presParOf" srcId="{47AAAC20-A167-4C8A-B991-BC080D62A12F}" destId="{F0776749-D47F-438C-A337-5616935BF1C9}" srcOrd="0" destOrd="0" presId="urn:microsoft.com/office/officeart/2005/8/layout/bProcess4"/>
    <dgm:cxn modelId="{1D6E4EA6-4DE7-4CC4-BC4F-7E6F6EAB9537}" type="presParOf" srcId="{47AAAC20-A167-4C8A-B991-BC080D62A12F}" destId="{D8BF4D20-E794-4E75-B952-E6437098AD1B}" srcOrd="1" destOrd="0" presId="urn:microsoft.com/office/officeart/2005/8/layout/bProcess4"/>
    <dgm:cxn modelId="{B6DE2428-808E-4C49-B6F0-8C838E40CCFA}" type="presParOf" srcId="{29E00FEC-99B9-4230-A7E2-47C9904C238D}" destId="{643393B3-28CD-434F-BE32-8B4ED2522BB3}" srcOrd="1" destOrd="0" presId="urn:microsoft.com/office/officeart/2005/8/layout/bProcess4"/>
    <dgm:cxn modelId="{8B22DFF9-5327-4528-8F03-033A5300B08A}" type="presParOf" srcId="{29E00FEC-99B9-4230-A7E2-47C9904C238D}" destId="{959B7EB3-4A16-446A-9668-5B03F388E73A}" srcOrd="2" destOrd="0" presId="urn:microsoft.com/office/officeart/2005/8/layout/bProcess4"/>
    <dgm:cxn modelId="{8D428EC6-E8EF-49BB-87F9-602C8579E010}" type="presParOf" srcId="{959B7EB3-4A16-446A-9668-5B03F388E73A}" destId="{514045C4-913D-4EBB-811A-7C557C4B07FA}" srcOrd="0" destOrd="0" presId="urn:microsoft.com/office/officeart/2005/8/layout/bProcess4"/>
    <dgm:cxn modelId="{E5FDFF3E-8BF0-4A0B-A3CA-8A79A2920C0C}" type="presParOf" srcId="{959B7EB3-4A16-446A-9668-5B03F388E73A}" destId="{8BA3A86B-E3AC-41F0-BDA2-E17501028250}" srcOrd="1" destOrd="0" presId="urn:microsoft.com/office/officeart/2005/8/layout/bProcess4"/>
    <dgm:cxn modelId="{4C0DC0AD-9E68-4D1A-91C5-14C76B5FE66C}" type="presParOf" srcId="{29E00FEC-99B9-4230-A7E2-47C9904C238D}" destId="{43D6A199-4EF3-446A-ADC8-3A61B32193FA}" srcOrd="3" destOrd="0" presId="urn:microsoft.com/office/officeart/2005/8/layout/bProcess4"/>
    <dgm:cxn modelId="{BE126B17-57A0-4517-8950-8B8FDA6F2D3B}" type="presParOf" srcId="{29E00FEC-99B9-4230-A7E2-47C9904C238D}" destId="{0D4A023D-CD94-40D9-BCB7-BF30E30FACC1}" srcOrd="4" destOrd="0" presId="urn:microsoft.com/office/officeart/2005/8/layout/bProcess4"/>
    <dgm:cxn modelId="{A6E56190-0CBF-4813-A271-EE803DA23F33}" type="presParOf" srcId="{0D4A023D-CD94-40D9-BCB7-BF30E30FACC1}" destId="{C2ADB78F-F8BD-4011-8270-550F753A2C44}" srcOrd="0" destOrd="0" presId="urn:microsoft.com/office/officeart/2005/8/layout/bProcess4"/>
    <dgm:cxn modelId="{C61D2B5E-F3DF-434C-A101-44E0F3F6CCF1}" type="presParOf" srcId="{0D4A023D-CD94-40D9-BCB7-BF30E30FACC1}" destId="{BEC25EEB-C12A-4421-962C-0BB622A7866C}" srcOrd="1" destOrd="0" presId="urn:microsoft.com/office/officeart/2005/8/layout/bProcess4"/>
    <dgm:cxn modelId="{A0D6FA16-B4B6-4AC9-BEE0-24CFF20A9284}" type="presParOf" srcId="{29E00FEC-99B9-4230-A7E2-47C9904C238D}" destId="{0C223C1D-6ACB-458B-BFEA-6241509DAA64}" srcOrd="5" destOrd="0" presId="urn:microsoft.com/office/officeart/2005/8/layout/bProcess4"/>
    <dgm:cxn modelId="{47CAFA71-5DE2-4BFE-891A-445705132C00}" type="presParOf" srcId="{29E00FEC-99B9-4230-A7E2-47C9904C238D}" destId="{DAD41948-C14B-45E6-B96A-8A00C555E963}" srcOrd="6" destOrd="0" presId="urn:microsoft.com/office/officeart/2005/8/layout/bProcess4"/>
    <dgm:cxn modelId="{CD1317A7-844B-4B1D-8DD2-9050216B1712}" type="presParOf" srcId="{DAD41948-C14B-45E6-B96A-8A00C555E963}" destId="{1EB4F153-5F84-418F-B3B2-EEF2F8F544F7}" srcOrd="0" destOrd="0" presId="urn:microsoft.com/office/officeart/2005/8/layout/bProcess4"/>
    <dgm:cxn modelId="{EEFED1B9-346F-4013-9770-DE5318304FA0}" type="presParOf" srcId="{DAD41948-C14B-45E6-B96A-8A00C555E963}" destId="{8BCCE456-7063-46CD-8FBF-3556E63E68C9}" srcOrd="1" destOrd="0" presId="urn:microsoft.com/office/officeart/2005/8/layout/bProcess4"/>
    <dgm:cxn modelId="{D9CABD22-683E-448B-90F8-706DC65C2E36}" type="presParOf" srcId="{29E00FEC-99B9-4230-A7E2-47C9904C238D}" destId="{0E5F68F8-3534-4217-B42D-8777B469C69C}" srcOrd="7" destOrd="0" presId="urn:microsoft.com/office/officeart/2005/8/layout/bProcess4"/>
    <dgm:cxn modelId="{18C27C43-BD06-40E3-979A-A80315B3F42D}" type="presParOf" srcId="{29E00FEC-99B9-4230-A7E2-47C9904C238D}" destId="{F7151210-5CC5-446F-9BAC-807CC010F01E}" srcOrd="8" destOrd="0" presId="urn:microsoft.com/office/officeart/2005/8/layout/bProcess4"/>
    <dgm:cxn modelId="{D32CC6C1-EABB-4669-B644-B6B03D7A6167}" type="presParOf" srcId="{F7151210-5CC5-446F-9BAC-807CC010F01E}" destId="{D2242CAB-4C43-4574-9B64-ED0EAF4B1929}" srcOrd="0" destOrd="0" presId="urn:microsoft.com/office/officeart/2005/8/layout/bProcess4"/>
    <dgm:cxn modelId="{028A8006-2DD5-4250-8EE5-57BB40A256A2}" type="presParOf" srcId="{F7151210-5CC5-446F-9BAC-807CC010F01E}" destId="{C640FCAE-D657-45B0-AD30-9C91F1422726}" srcOrd="1" destOrd="0" presId="urn:microsoft.com/office/officeart/2005/8/layout/bProcess4"/>
    <dgm:cxn modelId="{CBAA4CAE-A393-4ACA-9E75-C375D3E76F4F}" type="presParOf" srcId="{29E00FEC-99B9-4230-A7E2-47C9904C238D}" destId="{8F78E855-9881-434F-8BCA-BAA977CFC961}" srcOrd="9" destOrd="0" presId="urn:microsoft.com/office/officeart/2005/8/layout/bProcess4"/>
    <dgm:cxn modelId="{0D1256D1-38B3-4E79-BA8C-11D6EE8A2A3C}" type="presParOf" srcId="{29E00FEC-99B9-4230-A7E2-47C9904C238D}" destId="{E5F26BD2-7B07-4865-B6D2-A3F0E55CCBBC}" srcOrd="10" destOrd="0" presId="urn:microsoft.com/office/officeart/2005/8/layout/bProcess4"/>
    <dgm:cxn modelId="{5B1E5FA1-68CE-4A76-8D9D-8C14120AB222}" type="presParOf" srcId="{E5F26BD2-7B07-4865-B6D2-A3F0E55CCBBC}" destId="{C892C188-54A5-43E8-A532-2AEAE82498AF}" srcOrd="0" destOrd="0" presId="urn:microsoft.com/office/officeart/2005/8/layout/bProcess4"/>
    <dgm:cxn modelId="{8BFC8AC6-10B3-4932-ADAB-C7A66E9DCF7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DBA5C3-1EB2-49B6-A2F8-E3D8C320C1B6}" type="doc">
      <dgm:prSet loTypeId="urn:microsoft.com/office/officeart/2005/8/layout/default#1" loCatId="list" qsTypeId="urn:microsoft.com/office/officeart/2005/8/quickstyle/simple1" qsCatId="simple" csTypeId="urn:microsoft.com/office/officeart/2005/8/colors/colorful1#1" csCatId="colorful" phldr="1"/>
      <dgm:spPr/>
      <dgm:t>
        <a:bodyPr/>
        <a:lstStyle/>
        <a:p>
          <a:endParaRPr lang="en-US"/>
        </a:p>
      </dgm:t>
    </dgm:pt>
    <dgm:pt modelId="{E3221048-974A-4452-A504-5F6B46BEDFA8}">
      <dgm:prSet phldrT="[Text]"/>
      <dgm:spPr>
        <a:solidFill>
          <a:srgbClr val="00B0F0"/>
        </a:solidFill>
        <a:ln>
          <a:noFill/>
        </a:ln>
      </dgm:spPr>
      <dgm:t>
        <a:bodyPr/>
        <a:lstStyle/>
        <a:p>
          <a:r>
            <a:rPr lang="en-US" dirty="0" smtClean="0"/>
            <a:t>SNP1</a:t>
          </a:r>
          <a:endParaRPr lang="en-US" dirty="0"/>
        </a:p>
      </dgm:t>
    </dgm:pt>
    <dgm:pt modelId="{1A6AA741-6096-43D0-812B-9843E7A8B456}" type="parTrans" cxnId="{17AF91C4-C1AD-465C-B2BF-7D945550FDEE}">
      <dgm:prSet/>
      <dgm:spPr/>
      <dgm:t>
        <a:bodyPr/>
        <a:lstStyle/>
        <a:p>
          <a:endParaRPr lang="en-US"/>
        </a:p>
      </dgm:t>
    </dgm:pt>
    <dgm:pt modelId="{151AFE96-BEA6-41E5-8905-24FD07073EEE}" type="sibTrans" cxnId="{17AF91C4-C1AD-465C-B2BF-7D945550FDEE}">
      <dgm:prSet/>
      <dgm:spPr/>
      <dgm:t>
        <a:bodyPr/>
        <a:lstStyle/>
        <a:p>
          <a:endParaRPr lang="en-US"/>
        </a:p>
      </dgm:t>
    </dgm:pt>
    <dgm:pt modelId="{7E1C63EF-5D5C-45AD-8E12-5BA6C20E74DA}">
      <dgm:prSet phldrT="[Text]"/>
      <dgm:spPr>
        <a:solidFill>
          <a:srgbClr val="00B050"/>
        </a:solidFill>
        <a:ln>
          <a:noFill/>
        </a:ln>
      </dgm:spPr>
      <dgm:t>
        <a:bodyPr/>
        <a:lstStyle/>
        <a:p>
          <a:r>
            <a:rPr lang="en-US" dirty="0" smtClean="0"/>
            <a:t>SNP2</a:t>
          </a:r>
          <a:endParaRPr lang="en-US" dirty="0"/>
        </a:p>
      </dgm:t>
    </dgm:pt>
    <dgm:pt modelId="{EC5346ED-8AB7-4094-899C-9344220C9AA3}" type="parTrans" cxnId="{2F8322E3-0E2D-4ED9-85AB-008D339F53A3}">
      <dgm:prSet/>
      <dgm:spPr/>
      <dgm:t>
        <a:bodyPr/>
        <a:lstStyle/>
        <a:p>
          <a:endParaRPr lang="en-US"/>
        </a:p>
      </dgm:t>
    </dgm:pt>
    <dgm:pt modelId="{B80DC9AC-BBBD-4E98-A1B5-2BD9BD35EF4D}" type="sibTrans" cxnId="{2F8322E3-0E2D-4ED9-85AB-008D339F53A3}">
      <dgm:prSet/>
      <dgm:spPr/>
      <dgm:t>
        <a:bodyPr/>
        <a:lstStyle/>
        <a:p>
          <a:endParaRPr lang="en-US"/>
        </a:p>
      </dgm:t>
    </dgm:pt>
    <dgm:pt modelId="{C4B76363-C230-418B-B3B8-820AE8A274D1}">
      <dgm:prSet phldrT="[Text]"/>
      <dgm:spPr>
        <a:solidFill>
          <a:srgbClr val="00B050"/>
        </a:solidFill>
        <a:ln>
          <a:noFill/>
        </a:ln>
      </dgm:spPr>
      <dgm:t>
        <a:bodyPr/>
        <a:lstStyle/>
        <a:p>
          <a:r>
            <a:rPr lang="en-US" dirty="0" smtClean="0"/>
            <a:t>TNP2</a:t>
          </a:r>
          <a:endParaRPr lang="en-US" dirty="0"/>
        </a:p>
      </dgm:t>
    </dgm:pt>
    <dgm:pt modelId="{DAFD5B24-1F5E-45A8-BE2A-A6BE1E5D4A4F}" type="parTrans" cxnId="{4BE39BB0-F5F5-476D-B845-C705EB36BAEE}">
      <dgm:prSet/>
      <dgm:spPr/>
      <dgm:t>
        <a:bodyPr/>
        <a:lstStyle/>
        <a:p>
          <a:endParaRPr lang="en-US"/>
        </a:p>
      </dgm:t>
    </dgm:pt>
    <dgm:pt modelId="{288AD9C9-5B45-47C0-9888-E86CC7CB041E}" type="sibTrans" cxnId="{4BE39BB0-F5F5-476D-B845-C705EB36BAEE}">
      <dgm:prSet/>
      <dgm:spPr/>
      <dgm:t>
        <a:bodyPr/>
        <a:lstStyle/>
        <a:p>
          <a:endParaRPr lang="en-US"/>
        </a:p>
      </dgm:t>
    </dgm:pt>
    <dgm:pt modelId="{94561E80-2132-4FF3-8E7F-C86E8FD695D9}">
      <dgm:prSet phldrT="[Text]"/>
      <dgm:spPr>
        <a:solidFill>
          <a:srgbClr val="00B0F0"/>
        </a:solidFill>
        <a:ln>
          <a:noFill/>
        </a:ln>
      </dgm:spPr>
      <dgm:t>
        <a:bodyPr/>
        <a:lstStyle/>
        <a:p>
          <a:r>
            <a:rPr lang="en-US" dirty="0" smtClean="0"/>
            <a:t>TNP1</a:t>
          </a:r>
          <a:endParaRPr lang="en-US" dirty="0"/>
        </a:p>
      </dgm:t>
    </dgm:pt>
    <dgm:pt modelId="{94FE2E97-086B-49C9-A221-7CB999CD99CB}" type="parTrans" cxnId="{31CE55CB-B038-4C46-AED1-B4C2070F18F3}">
      <dgm:prSet/>
      <dgm:spPr/>
      <dgm:t>
        <a:bodyPr/>
        <a:lstStyle/>
        <a:p>
          <a:endParaRPr lang="en-US"/>
        </a:p>
      </dgm:t>
    </dgm:pt>
    <dgm:pt modelId="{5B3F14B9-E085-4662-BE79-8AD3BAC8065B}" type="sibTrans" cxnId="{31CE55CB-B038-4C46-AED1-B4C2070F18F3}">
      <dgm:prSet/>
      <dgm:spPr/>
      <dgm:t>
        <a:bodyPr/>
        <a:lstStyle/>
        <a:p>
          <a:endParaRPr lang="en-US"/>
        </a:p>
      </dgm:t>
    </dgm:pt>
    <dgm:pt modelId="{78619323-C03A-42EF-A00D-C4F37A158916}">
      <dgm:prSet phldrT="[Text]"/>
      <dgm:spPr>
        <a:solidFill>
          <a:srgbClr val="00B050"/>
        </a:solidFill>
      </dgm:spPr>
      <dgm:t>
        <a:bodyPr/>
        <a:lstStyle/>
        <a:p>
          <a:r>
            <a:rPr lang="en-US" dirty="0"/>
            <a:t>Concatenated </a:t>
          </a:r>
          <a:r>
            <a:rPr lang="en-US" dirty="0" smtClean="0"/>
            <a:t>SNP</a:t>
          </a:r>
          <a:endParaRPr lang="en-US" dirty="0"/>
        </a:p>
      </dgm:t>
    </dgm:pt>
    <dgm:pt modelId="{DEB58A77-9746-433F-87C6-D651199898C0}" type="sibTrans" cxnId="{2CF430AE-FAE6-4EA9-B27D-5ABCE9F3149A}">
      <dgm:prSet/>
      <dgm:spPr/>
      <dgm:t>
        <a:bodyPr/>
        <a:lstStyle/>
        <a:p>
          <a:endParaRPr lang="en-US"/>
        </a:p>
      </dgm:t>
    </dgm:pt>
    <dgm:pt modelId="{19778A31-CC7D-41A6-A4C3-306578D36710}" type="parTrans" cxnId="{2CF430AE-FAE6-4EA9-B27D-5ABCE9F3149A}">
      <dgm:prSet/>
      <dgm:spPr/>
      <dgm:t>
        <a:bodyPr/>
        <a:lstStyle/>
        <a:p>
          <a:endParaRPr lang="en-US"/>
        </a:p>
      </dgm:t>
    </dgm:pt>
    <dgm:pt modelId="{191940AC-C1B2-40D1-9121-78AE039EC9AD}">
      <dgm:prSet phldrT="[Text]"/>
      <dgm:spPr>
        <a:solidFill>
          <a:srgbClr val="00B050"/>
        </a:solidFill>
        <a:ln>
          <a:noFill/>
        </a:ln>
      </dgm:spPr>
      <dgm:t>
        <a:bodyPr/>
        <a:lstStyle/>
        <a:p>
          <a:r>
            <a:rPr lang="en-US" dirty="0" smtClean="0"/>
            <a:t>TNP2</a:t>
          </a:r>
          <a:endParaRPr lang="en-US" dirty="0"/>
        </a:p>
      </dgm:t>
    </dgm:pt>
    <dgm:pt modelId="{11C65C9B-15FA-4181-BB7D-315A876AEA68}" type="parTrans" cxnId="{171FF733-C47B-47C1-9834-F61AEBCA2949}">
      <dgm:prSet/>
      <dgm:spPr/>
      <dgm:t>
        <a:bodyPr/>
        <a:lstStyle/>
        <a:p>
          <a:endParaRPr lang="en-US"/>
        </a:p>
      </dgm:t>
    </dgm:pt>
    <dgm:pt modelId="{08F7C21C-43BD-4F1E-8CD3-2C34875CEDAE}" type="sibTrans" cxnId="{171FF733-C47B-47C1-9834-F61AEBCA2949}">
      <dgm:prSet/>
      <dgm:spPr/>
      <dgm:t>
        <a:bodyPr/>
        <a:lstStyle/>
        <a:p>
          <a:endParaRPr lang="en-US"/>
        </a:p>
      </dgm:t>
    </dgm:pt>
    <dgm:pt modelId="{7231DD19-D4D2-4AB7-BEA0-45ECDCC73FD2}">
      <dgm:prSet phldrT="[Text]"/>
      <dgm:spPr>
        <a:solidFill>
          <a:srgbClr val="00B0F0"/>
        </a:solidFill>
        <a:ln>
          <a:noFill/>
        </a:ln>
      </dgm:spPr>
      <dgm:t>
        <a:bodyPr/>
        <a:lstStyle/>
        <a:p>
          <a:r>
            <a:rPr lang="en-US" dirty="0" smtClean="0"/>
            <a:t>TNP1</a:t>
          </a:r>
          <a:endParaRPr lang="en-US" dirty="0"/>
        </a:p>
      </dgm:t>
    </dgm:pt>
    <dgm:pt modelId="{E8922E4D-081C-4730-B2FE-D52C648A0A92}" type="parTrans" cxnId="{6FE8408F-4D46-4D49-81A1-24096D98827B}">
      <dgm:prSet/>
      <dgm:spPr/>
      <dgm:t>
        <a:bodyPr/>
        <a:lstStyle/>
        <a:p>
          <a:endParaRPr lang="en-US"/>
        </a:p>
      </dgm:t>
    </dgm:pt>
    <dgm:pt modelId="{C2CB25AB-0FC6-4849-B25B-5D9756D3296E}" type="sibTrans" cxnId="{6FE8408F-4D46-4D49-81A1-24096D98827B}">
      <dgm:prSet/>
      <dgm:spPr/>
      <dgm:t>
        <a:bodyPr/>
        <a:lstStyle/>
        <a:p>
          <a:endParaRPr lang="en-US"/>
        </a:p>
      </dgm:t>
    </dgm:pt>
    <dgm:pt modelId="{98F7FF70-C139-4CAD-9461-0ABF290487FC}" type="pres">
      <dgm:prSet presAssocID="{3CDBA5C3-1EB2-49B6-A2F8-E3D8C320C1B6}" presName="diagram" presStyleCnt="0">
        <dgm:presLayoutVars>
          <dgm:dir/>
          <dgm:resizeHandles val="exact"/>
        </dgm:presLayoutVars>
      </dgm:prSet>
      <dgm:spPr/>
      <dgm:t>
        <a:bodyPr/>
        <a:lstStyle/>
        <a:p>
          <a:endParaRPr lang="zh-CN" altLang="en-US"/>
        </a:p>
      </dgm:t>
    </dgm:pt>
    <dgm:pt modelId="{FC7FFAF3-CDC0-4218-BA85-BD3A1DDEE1D9}" type="pres">
      <dgm:prSet presAssocID="{E3221048-974A-4452-A504-5F6B46BEDFA8}" presName="node" presStyleLbl="node1" presStyleIdx="0" presStyleCnt="7" custScaleX="14695" custScaleY="13592" custLinFactNeighborX="159" custLinFactNeighborY="-26128">
        <dgm:presLayoutVars>
          <dgm:bulletEnabled val="1"/>
        </dgm:presLayoutVars>
      </dgm:prSet>
      <dgm:spPr/>
      <dgm:t>
        <a:bodyPr/>
        <a:lstStyle/>
        <a:p>
          <a:endParaRPr lang="zh-CN" altLang="en-US"/>
        </a:p>
      </dgm:t>
    </dgm:pt>
    <dgm:pt modelId="{AA825DCD-D646-4380-A84C-7E2F29894B25}" type="pres">
      <dgm:prSet presAssocID="{151AFE96-BEA6-41E5-8905-24FD07073EEE}" presName="sibTrans" presStyleCnt="0"/>
      <dgm:spPr/>
    </dgm:pt>
    <dgm:pt modelId="{2CC17147-EF1C-476A-82BB-5CB37923389C}" type="pres">
      <dgm:prSet presAssocID="{7E1C63EF-5D5C-45AD-8E12-5BA6C20E74DA}" presName="node" presStyleLbl="node1" presStyleIdx="1" presStyleCnt="7" custScaleX="14695" custScaleY="13592" custLinFactNeighborX="49231" custLinFactNeighborY="-26128">
        <dgm:presLayoutVars>
          <dgm:bulletEnabled val="1"/>
        </dgm:presLayoutVars>
      </dgm:prSet>
      <dgm:spPr/>
      <dgm:t>
        <a:bodyPr/>
        <a:lstStyle/>
        <a:p>
          <a:endParaRPr lang="zh-CN" altLang="en-US"/>
        </a:p>
      </dgm:t>
    </dgm:pt>
    <dgm:pt modelId="{1D96C5C8-1CB8-4302-9B49-1236F17DB2E4}" type="pres">
      <dgm:prSet presAssocID="{B80DC9AC-BBBD-4E98-A1B5-2BD9BD35EF4D}" presName="sibTrans" presStyleCnt="0"/>
      <dgm:spPr/>
    </dgm:pt>
    <dgm:pt modelId="{838FCE5B-6F8E-4EB0-907A-D582928ACFAA}" type="pres">
      <dgm:prSet presAssocID="{C4B76363-C230-418B-B3B8-820AE8A274D1}" presName="node" presStyleLbl="node1" presStyleIdx="2" presStyleCnt="7" custScaleX="14695" custScaleY="13592" custLinFactNeighborX="-2115" custLinFactNeighborY="-26128">
        <dgm:presLayoutVars>
          <dgm:bulletEnabled val="1"/>
        </dgm:presLayoutVars>
      </dgm:prSet>
      <dgm:spPr/>
      <dgm:t>
        <a:bodyPr/>
        <a:lstStyle/>
        <a:p>
          <a:endParaRPr lang="en-US"/>
        </a:p>
      </dgm:t>
    </dgm:pt>
    <dgm:pt modelId="{6874C084-BE1C-477E-A853-E5AF0856A128}" type="pres">
      <dgm:prSet presAssocID="{288AD9C9-5B45-47C0-9888-E86CC7CB041E}" presName="sibTrans" presStyleCnt="0"/>
      <dgm:spPr/>
    </dgm:pt>
    <dgm:pt modelId="{CB5713BC-4376-4485-9533-F5191C3D039E}" type="pres">
      <dgm:prSet presAssocID="{94561E80-2132-4FF3-8E7F-C86E8FD695D9}" presName="node" presStyleLbl="node1" presStyleIdx="3" presStyleCnt="7" custScaleX="14695" custScaleY="13592" custLinFactNeighborX="-47964" custLinFactNeighborY="-26128">
        <dgm:presLayoutVars>
          <dgm:bulletEnabled val="1"/>
        </dgm:presLayoutVars>
      </dgm:prSet>
      <dgm:spPr/>
      <dgm:t>
        <a:bodyPr/>
        <a:lstStyle/>
        <a:p>
          <a:endParaRPr lang="zh-CN" altLang="en-US"/>
        </a:p>
      </dgm:t>
    </dgm:pt>
    <dgm:pt modelId="{B72BD5C6-A157-4349-96C0-230125B88039}" type="pres">
      <dgm:prSet presAssocID="{5B3F14B9-E085-4662-BE79-8AD3BAC8065B}" presName="sibTrans" presStyleCnt="0"/>
      <dgm:spPr/>
    </dgm:pt>
    <dgm:pt modelId="{C64C8537-F22D-4B3A-B477-7718E2C1ECAF}" type="pres">
      <dgm:prSet presAssocID="{191940AC-C1B2-40D1-9121-78AE039EC9AD}" presName="node" presStyleLbl="node1" presStyleIdx="4" presStyleCnt="7" custScaleX="14695" custScaleY="13592" custLinFactNeighborX="41119" custLinFactNeighborY="-33951">
        <dgm:presLayoutVars>
          <dgm:bulletEnabled val="1"/>
        </dgm:presLayoutVars>
      </dgm:prSet>
      <dgm:spPr/>
      <dgm:t>
        <a:bodyPr/>
        <a:lstStyle/>
        <a:p>
          <a:endParaRPr lang="en-US"/>
        </a:p>
      </dgm:t>
    </dgm:pt>
    <dgm:pt modelId="{ECBF29F5-EC56-4AFD-ADEA-AAE744B0F5A7}" type="pres">
      <dgm:prSet presAssocID="{08F7C21C-43BD-4F1E-8CD3-2C34875CEDAE}" presName="sibTrans" presStyleCnt="0"/>
      <dgm:spPr/>
    </dgm:pt>
    <dgm:pt modelId="{DD7BCAF5-78CD-43BA-99B1-6CBD02C1D32A}" type="pres">
      <dgm:prSet presAssocID="{7231DD19-D4D2-4AB7-BEA0-45ECDCC73FD2}" presName="node" presStyleLbl="node1" presStyleIdx="5" presStyleCnt="7" custScaleX="14695" custScaleY="13592" custLinFactNeighborX="2001" custLinFactNeighborY="-33951">
        <dgm:presLayoutVars>
          <dgm:bulletEnabled val="1"/>
        </dgm:presLayoutVars>
      </dgm:prSet>
      <dgm:spPr/>
      <dgm:t>
        <a:bodyPr/>
        <a:lstStyle/>
        <a:p>
          <a:endParaRPr lang="en-US"/>
        </a:p>
      </dgm:t>
    </dgm:pt>
    <dgm:pt modelId="{27A9E106-2423-4728-8F9F-3C35CC072196}" type="pres">
      <dgm:prSet presAssocID="{C2CB25AB-0FC6-4849-B25B-5D9756D3296E}" presName="sibTrans" presStyleCnt="0"/>
      <dgm:spPr/>
    </dgm:pt>
    <dgm:pt modelId="{7E2CE75D-71B2-4B91-9875-124C0C1619CB}" type="pres">
      <dgm:prSet presAssocID="{78619323-C03A-42EF-A00D-C4F37A158916}" presName="node" presStyleLbl="node1" presStyleIdx="6" presStyleCnt="7" custScaleX="32884" custScaleY="13592" custLinFactNeighborX="-23965" custLinFactNeighborY="-8310">
        <dgm:presLayoutVars>
          <dgm:bulletEnabled val="1"/>
        </dgm:presLayoutVars>
      </dgm:prSet>
      <dgm:spPr/>
      <dgm:t>
        <a:bodyPr/>
        <a:lstStyle/>
        <a:p>
          <a:endParaRPr lang="en-US"/>
        </a:p>
      </dgm:t>
    </dgm:pt>
  </dgm:ptLst>
  <dgm:cxnLst>
    <dgm:cxn modelId="{577AC17E-4FBC-4135-9702-1AC4B32EC424}" type="presOf" srcId="{94561E80-2132-4FF3-8E7F-C86E8FD695D9}" destId="{CB5713BC-4376-4485-9533-F5191C3D039E}" srcOrd="0" destOrd="0" presId="urn:microsoft.com/office/officeart/2005/8/layout/default#1"/>
    <dgm:cxn modelId="{2F8322E3-0E2D-4ED9-85AB-008D339F53A3}" srcId="{3CDBA5C3-1EB2-49B6-A2F8-E3D8C320C1B6}" destId="{7E1C63EF-5D5C-45AD-8E12-5BA6C20E74DA}" srcOrd="1" destOrd="0" parTransId="{EC5346ED-8AB7-4094-899C-9344220C9AA3}" sibTransId="{B80DC9AC-BBBD-4E98-A1B5-2BD9BD35EF4D}"/>
    <dgm:cxn modelId="{2018E51E-757F-4CA8-A0A8-F4D90821CC33}" type="presOf" srcId="{191940AC-C1B2-40D1-9121-78AE039EC9AD}" destId="{C64C8537-F22D-4B3A-B477-7718E2C1ECAF}" srcOrd="0" destOrd="0" presId="urn:microsoft.com/office/officeart/2005/8/layout/default#1"/>
    <dgm:cxn modelId="{55DABEF9-E959-4DCD-9F36-DDF3634A2433}" type="presOf" srcId="{C4B76363-C230-418B-B3B8-820AE8A274D1}" destId="{838FCE5B-6F8E-4EB0-907A-D582928ACFAA}" srcOrd="0" destOrd="0" presId="urn:microsoft.com/office/officeart/2005/8/layout/default#1"/>
    <dgm:cxn modelId="{2CF430AE-FAE6-4EA9-B27D-5ABCE9F3149A}" srcId="{3CDBA5C3-1EB2-49B6-A2F8-E3D8C320C1B6}" destId="{78619323-C03A-42EF-A00D-C4F37A158916}" srcOrd="6" destOrd="0" parTransId="{19778A31-CC7D-41A6-A4C3-306578D36710}" sibTransId="{DEB58A77-9746-433F-87C6-D651199898C0}"/>
    <dgm:cxn modelId="{6FE8408F-4D46-4D49-81A1-24096D98827B}" srcId="{3CDBA5C3-1EB2-49B6-A2F8-E3D8C320C1B6}" destId="{7231DD19-D4D2-4AB7-BEA0-45ECDCC73FD2}" srcOrd="5" destOrd="0" parTransId="{E8922E4D-081C-4730-B2FE-D52C648A0A92}" sibTransId="{C2CB25AB-0FC6-4849-B25B-5D9756D3296E}"/>
    <dgm:cxn modelId="{17AF91C4-C1AD-465C-B2BF-7D945550FDEE}" srcId="{3CDBA5C3-1EB2-49B6-A2F8-E3D8C320C1B6}" destId="{E3221048-974A-4452-A504-5F6B46BEDFA8}" srcOrd="0" destOrd="0" parTransId="{1A6AA741-6096-43D0-812B-9843E7A8B456}" sibTransId="{151AFE96-BEA6-41E5-8905-24FD07073EEE}"/>
    <dgm:cxn modelId="{02BD515C-B68A-4F40-9B9B-3812C280ACC4}" type="presOf" srcId="{E3221048-974A-4452-A504-5F6B46BEDFA8}" destId="{FC7FFAF3-CDC0-4218-BA85-BD3A1DDEE1D9}" srcOrd="0" destOrd="0" presId="urn:microsoft.com/office/officeart/2005/8/layout/default#1"/>
    <dgm:cxn modelId="{3A02291C-0F82-401E-A5C6-BD60EA0A373D}" type="presOf" srcId="{3CDBA5C3-1EB2-49B6-A2F8-E3D8C320C1B6}" destId="{98F7FF70-C139-4CAD-9461-0ABF290487FC}" srcOrd="0" destOrd="0" presId="urn:microsoft.com/office/officeart/2005/8/layout/default#1"/>
    <dgm:cxn modelId="{FC34EB2C-E7BC-4C0A-A6D6-883143F31F1A}" type="presOf" srcId="{7231DD19-D4D2-4AB7-BEA0-45ECDCC73FD2}" destId="{DD7BCAF5-78CD-43BA-99B1-6CBD02C1D32A}" srcOrd="0" destOrd="0" presId="urn:microsoft.com/office/officeart/2005/8/layout/default#1"/>
    <dgm:cxn modelId="{31CE55CB-B038-4C46-AED1-B4C2070F18F3}" srcId="{3CDBA5C3-1EB2-49B6-A2F8-E3D8C320C1B6}" destId="{94561E80-2132-4FF3-8E7F-C86E8FD695D9}" srcOrd="3" destOrd="0" parTransId="{94FE2E97-086B-49C9-A221-7CB999CD99CB}" sibTransId="{5B3F14B9-E085-4662-BE79-8AD3BAC8065B}"/>
    <dgm:cxn modelId="{4BE39BB0-F5F5-476D-B845-C705EB36BAEE}" srcId="{3CDBA5C3-1EB2-49B6-A2F8-E3D8C320C1B6}" destId="{C4B76363-C230-418B-B3B8-820AE8A274D1}" srcOrd="2" destOrd="0" parTransId="{DAFD5B24-1F5E-45A8-BE2A-A6BE1E5D4A4F}" sibTransId="{288AD9C9-5B45-47C0-9888-E86CC7CB041E}"/>
    <dgm:cxn modelId="{171FF733-C47B-47C1-9834-F61AEBCA2949}" srcId="{3CDBA5C3-1EB2-49B6-A2F8-E3D8C320C1B6}" destId="{191940AC-C1B2-40D1-9121-78AE039EC9AD}" srcOrd="4" destOrd="0" parTransId="{11C65C9B-15FA-4181-BB7D-315A876AEA68}" sibTransId="{08F7C21C-43BD-4F1E-8CD3-2C34875CEDAE}"/>
    <dgm:cxn modelId="{998DA2DF-D3FF-40AA-A7CE-685B1590EBFE}" type="presOf" srcId="{78619323-C03A-42EF-A00D-C4F37A158916}" destId="{7E2CE75D-71B2-4B91-9875-124C0C1619CB}" srcOrd="0" destOrd="0" presId="urn:microsoft.com/office/officeart/2005/8/layout/default#1"/>
    <dgm:cxn modelId="{878EDB23-9A35-4A02-B9F7-DA18D4322B53}" type="presOf" srcId="{7E1C63EF-5D5C-45AD-8E12-5BA6C20E74DA}" destId="{2CC17147-EF1C-476A-82BB-5CB37923389C}" srcOrd="0" destOrd="0" presId="urn:microsoft.com/office/officeart/2005/8/layout/default#1"/>
    <dgm:cxn modelId="{3CAB4328-CA83-40CA-B34A-8647EABAABF2}" type="presParOf" srcId="{98F7FF70-C139-4CAD-9461-0ABF290487FC}" destId="{FC7FFAF3-CDC0-4218-BA85-BD3A1DDEE1D9}" srcOrd="0" destOrd="0" presId="urn:microsoft.com/office/officeart/2005/8/layout/default#1"/>
    <dgm:cxn modelId="{83C5201A-6852-4C20-B4DE-7CF0A2D5375A}" type="presParOf" srcId="{98F7FF70-C139-4CAD-9461-0ABF290487FC}" destId="{AA825DCD-D646-4380-A84C-7E2F29894B25}" srcOrd="1" destOrd="0" presId="urn:microsoft.com/office/officeart/2005/8/layout/default#1"/>
    <dgm:cxn modelId="{878D1A82-5636-4E42-9A93-A1430EDC81B5}" type="presParOf" srcId="{98F7FF70-C139-4CAD-9461-0ABF290487FC}" destId="{2CC17147-EF1C-476A-82BB-5CB37923389C}" srcOrd="2" destOrd="0" presId="urn:microsoft.com/office/officeart/2005/8/layout/default#1"/>
    <dgm:cxn modelId="{D7640AC8-E934-4904-83BA-415587ECD5EE}" type="presParOf" srcId="{98F7FF70-C139-4CAD-9461-0ABF290487FC}" destId="{1D96C5C8-1CB8-4302-9B49-1236F17DB2E4}" srcOrd="3" destOrd="0" presId="urn:microsoft.com/office/officeart/2005/8/layout/default#1"/>
    <dgm:cxn modelId="{0F1DE7FC-FA0F-47A3-BC59-4A62B1082A4F}" type="presParOf" srcId="{98F7FF70-C139-4CAD-9461-0ABF290487FC}" destId="{838FCE5B-6F8E-4EB0-907A-D582928ACFAA}" srcOrd="4" destOrd="0" presId="urn:microsoft.com/office/officeart/2005/8/layout/default#1"/>
    <dgm:cxn modelId="{A4348736-27BB-4913-B70F-973F3872E4DA}" type="presParOf" srcId="{98F7FF70-C139-4CAD-9461-0ABF290487FC}" destId="{6874C084-BE1C-477E-A853-E5AF0856A128}" srcOrd="5" destOrd="0" presId="urn:microsoft.com/office/officeart/2005/8/layout/default#1"/>
    <dgm:cxn modelId="{4D8ADB3B-E279-478A-93BC-DAABF6857A71}" type="presParOf" srcId="{98F7FF70-C139-4CAD-9461-0ABF290487FC}" destId="{CB5713BC-4376-4485-9533-F5191C3D039E}" srcOrd="6" destOrd="0" presId="urn:microsoft.com/office/officeart/2005/8/layout/default#1"/>
    <dgm:cxn modelId="{7D47CE52-3A68-4606-89CD-47C289602BEF}" type="presParOf" srcId="{98F7FF70-C139-4CAD-9461-0ABF290487FC}" destId="{B72BD5C6-A157-4349-96C0-230125B88039}" srcOrd="7" destOrd="0" presId="urn:microsoft.com/office/officeart/2005/8/layout/default#1"/>
    <dgm:cxn modelId="{49078D89-DAD7-4C8D-8DC1-96977FBEB250}" type="presParOf" srcId="{98F7FF70-C139-4CAD-9461-0ABF290487FC}" destId="{C64C8537-F22D-4B3A-B477-7718E2C1ECAF}" srcOrd="8" destOrd="0" presId="urn:microsoft.com/office/officeart/2005/8/layout/default#1"/>
    <dgm:cxn modelId="{51414729-176F-4958-8EF3-CD9E50AFE0A9}" type="presParOf" srcId="{98F7FF70-C139-4CAD-9461-0ABF290487FC}" destId="{ECBF29F5-EC56-4AFD-ADEA-AAE744B0F5A7}" srcOrd="9" destOrd="0" presId="urn:microsoft.com/office/officeart/2005/8/layout/default#1"/>
    <dgm:cxn modelId="{B707A4B5-98F0-4EC8-859D-DBCE0121BD00}" type="presParOf" srcId="{98F7FF70-C139-4CAD-9461-0ABF290487FC}" destId="{DD7BCAF5-78CD-43BA-99B1-6CBD02C1D32A}" srcOrd="10" destOrd="0" presId="urn:microsoft.com/office/officeart/2005/8/layout/default#1"/>
    <dgm:cxn modelId="{8F7A4C2F-7368-410F-A274-B5069A1CDC20}" type="presParOf" srcId="{98F7FF70-C139-4CAD-9461-0ABF290487FC}" destId="{27A9E106-2423-4728-8F9F-3C35CC072196}" srcOrd="11" destOrd="0" presId="urn:microsoft.com/office/officeart/2005/8/layout/default#1"/>
    <dgm:cxn modelId="{04829920-7287-4546-85C9-230106C50135}" type="presParOf" srcId="{98F7FF70-C139-4CAD-9461-0ABF290487FC}" destId="{7E2CE75D-71B2-4B91-9875-124C0C1619CB}" srcOrd="12"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BF04C0-BA31-442F-A670-84359812215F}" type="doc">
      <dgm:prSet loTypeId="urn:microsoft.com/office/officeart/2005/8/layout/process1" loCatId="process" qsTypeId="urn:microsoft.com/office/officeart/2005/8/quickstyle/3d2" qsCatId="3D" csTypeId="urn:microsoft.com/office/officeart/2005/8/colors/accent0_2" csCatId="mainScheme" phldr="1"/>
      <dgm:spPr/>
    </dgm:pt>
    <dgm:pt modelId="{7AA61ADB-6ED5-4F29-AC02-25C0D6FC56E6}">
      <dgm:prSet phldrT="[文本]"/>
      <dgm:spPr>
        <a:solidFill>
          <a:schemeClr val="bg1">
            <a:lumMod val="85000"/>
          </a:schemeClr>
        </a:solidFill>
      </dgm:spPr>
      <dgm:t>
        <a:bodyPr/>
        <a:lstStyle/>
        <a:p>
          <a:r>
            <a:rPr lang="en-US" altLang="zh-CN" dirty="0" smtClean="0"/>
            <a:t>S-parameter</a:t>
          </a:r>
          <a:endParaRPr lang="zh-CN" altLang="en-US" dirty="0"/>
        </a:p>
      </dgm:t>
    </dgm:pt>
    <dgm:pt modelId="{18CA10CA-8C75-4588-A7BA-7EAFB818D88C}" type="parTrans" cxnId="{2F858C9F-8BBC-4B91-B4F7-A1B5B95AC17D}">
      <dgm:prSet/>
      <dgm:spPr/>
      <dgm:t>
        <a:bodyPr/>
        <a:lstStyle/>
        <a:p>
          <a:endParaRPr lang="zh-CN" altLang="en-US"/>
        </a:p>
      </dgm:t>
    </dgm:pt>
    <dgm:pt modelId="{AF66F95F-4DDE-4BB3-8088-0041449C1859}" type="sibTrans" cxnId="{2F858C9F-8BBC-4B91-B4F7-A1B5B95AC17D}">
      <dgm:prSet/>
      <dgm:spPr/>
      <dgm:t>
        <a:bodyPr/>
        <a:lstStyle/>
        <a:p>
          <a:endParaRPr lang="zh-CN" altLang="en-US"/>
        </a:p>
      </dgm:t>
    </dgm:pt>
    <dgm:pt modelId="{E687FE13-FCE1-45AA-AD35-BADFD04D2681}">
      <dgm:prSet phldrT="[文本]"/>
      <dgm:spPr>
        <a:solidFill>
          <a:schemeClr val="bg1">
            <a:lumMod val="85000"/>
          </a:schemeClr>
        </a:solidFill>
      </dgm:spPr>
      <dgm:t>
        <a:bodyPr/>
        <a:lstStyle/>
        <a:p>
          <a:r>
            <a:rPr lang="en-US" altLang="zh-CN" dirty="0" smtClean="0"/>
            <a:t>Z-parameter</a:t>
          </a:r>
        </a:p>
      </dgm:t>
    </dgm:pt>
    <dgm:pt modelId="{EB466011-CE76-4103-B829-39F5C11EDA88}" type="parTrans" cxnId="{B367EC9B-1CFF-4EE6-9961-E1A1E5B395AF}">
      <dgm:prSet/>
      <dgm:spPr/>
      <dgm:t>
        <a:bodyPr/>
        <a:lstStyle/>
        <a:p>
          <a:endParaRPr lang="zh-CN" altLang="en-US"/>
        </a:p>
      </dgm:t>
    </dgm:pt>
    <dgm:pt modelId="{B657F1DD-D4A8-43A7-A354-4F4D322C9381}" type="sibTrans" cxnId="{B367EC9B-1CFF-4EE6-9961-E1A1E5B395AF}">
      <dgm:prSet/>
      <dgm:spPr/>
      <dgm:t>
        <a:bodyPr/>
        <a:lstStyle/>
        <a:p>
          <a:endParaRPr lang="zh-CN" altLang="en-US"/>
        </a:p>
      </dgm:t>
    </dgm:pt>
    <dgm:pt modelId="{96327DB7-3905-4A31-9EA0-1B587E3ADE32}">
      <dgm:prSet phldrT="[文本]"/>
      <dgm:spPr>
        <a:solidFill>
          <a:schemeClr val="bg1">
            <a:lumMod val="85000"/>
          </a:schemeClr>
        </a:solidFill>
      </dgm:spPr>
      <dgm:t>
        <a:bodyPr/>
        <a:lstStyle/>
        <a:p>
          <a:r>
            <a:rPr lang="en-US" altLang="zh-CN" dirty="0" smtClean="0"/>
            <a:t>Y-parameter</a:t>
          </a:r>
          <a:endParaRPr lang="zh-CN" altLang="en-US" dirty="0"/>
        </a:p>
      </dgm:t>
    </dgm:pt>
    <dgm:pt modelId="{F75E05DB-1D9A-48C3-B323-4F496B9C3606}" type="parTrans" cxnId="{7DC0FD99-1501-443B-BD80-7218E80FADD5}">
      <dgm:prSet/>
      <dgm:spPr/>
      <dgm:t>
        <a:bodyPr/>
        <a:lstStyle/>
        <a:p>
          <a:endParaRPr lang="zh-CN" altLang="en-US"/>
        </a:p>
      </dgm:t>
    </dgm:pt>
    <dgm:pt modelId="{375E17EE-3372-478B-B3DC-73741F754E9C}" type="sibTrans" cxnId="{7DC0FD99-1501-443B-BD80-7218E80FADD5}">
      <dgm:prSet/>
      <dgm:spPr/>
      <dgm:t>
        <a:bodyPr/>
        <a:lstStyle/>
        <a:p>
          <a:endParaRPr lang="zh-CN" altLang="en-US"/>
        </a:p>
      </dgm:t>
    </dgm:pt>
    <dgm:pt modelId="{FE02C89A-55A9-43A2-8DA6-CD361139FA1C}" type="pres">
      <dgm:prSet presAssocID="{20BF04C0-BA31-442F-A670-84359812215F}" presName="Name0" presStyleCnt="0">
        <dgm:presLayoutVars>
          <dgm:dir/>
          <dgm:resizeHandles val="exact"/>
        </dgm:presLayoutVars>
      </dgm:prSet>
      <dgm:spPr/>
    </dgm:pt>
    <dgm:pt modelId="{FAAB10A3-9685-4D24-96F2-8D2D71E8BC32}" type="pres">
      <dgm:prSet presAssocID="{7AA61ADB-6ED5-4F29-AC02-25C0D6FC56E6}" presName="node" presStyleLbl="node1" presStyleIdx="0" presStyleCnt="3" custScaleX="67998" custScaleY="52486">
        <dgm:presLayoutVars>
          <dgm:bulletEnabled val="1"/>
        </dgm:presLayoutVars>
      </dgm:prSet>
      <dgm:spPr/>
      <dgm:t>
        <a:bodyPr/>
        <a:lstStyle/>
        <a:p>
          <a:endParaRPr lang="zh-CN" altLang="en-US"/>
        </a:p>
      </dgm:t>
    </dgm:pt>
    <dgm:pt modelId="{E61275E6-41FA-418D-A6EB-66253A4A20AF}" type="pres">
      <dgm:prSet presAssocID="{AF66F95F-4DDE-4BB3-8088-0041449C1859}" presName="sibTrans" presStyleLbl="sibTrans2D1" presStyleIdx="0" presStyleCnt="2"/>
      <dgm:spPr/>
      <dgm:t>
        <a:bodyPr/>
        <a:lstStyle/>
        <a:p>
          <a:endParaRPr lang="en-US"/>
        </a:p>
      </dgm:t>
    </dgm:pt>
    <dgm:pt modelId="{4D79CCE7-5645-425F-BE3E-6EE66B3F9C01}" type="pres">
      <dgm:prSet presAssocID="{AF66F95F-4DDE-4BB3-8088-0041449C1859}" presName="connectorText" presStyleLbl="sibTrans2D1" presStyleIdx="0" presStyleCnt="2"/>
      <dgm:spPr/>
      <dgm:t>
        <a:bodyPr/>
        <a:lstStyle/>
        <a:p>
          <a:endParaRPr lang="en-US"/>
        </a:p>
      </dgm:t>
    </dgm:pt>
    <dgm:pt modelId="{8287D7DF-607C-465C-853C-FDCECCD54F42}" type="pres">
      <dgm:prSet presAssocID="{E687FE13-FCE1-45AA-AD35-BADFD04D2681}" presName="node" presStyleLbl="node1" presStyleIdx="1" presStyleCnt="3" custScaleX="65770" custScaleY="52486">
        <dgm:presLayoutVars>
          <dgm:bulletEnabled val="1"/>
        </dgm:presLayoutVars>
      </dgm:prSet>
      <dgm:spPr/>
      <dgm:t>
        <a:bodyPr/>
        <a:lstStyle/>
        <a:p>
          <a:endParaRPr lang="zh-CN" altLang="en-US"/>
        </a:p>
      </dgm:t>
    </dgm:pt>
    <dgm:pt modelId="{C9681FF2-DE46-404F-813D-478F265F7294}" type="pres">
      <dgm:prSet presAssocID="{B657F1DD-D4A8-43A7-A354-4F4D322C9381}" presName="sibTrans" presStyleLbl="sibTrans2D1" presStyleIdx="1" presStyleCnt="2"/>
      <dgm:spPr/>
      <dgm:t>
        <a:bodyPr/>
        <a:lstStyle/>
        <a:p>
          <a:endParaRPr lang="en-US"/>
        </a:p>
      </dgm:t>
    </dgm:pt>
    <dgm:pt modelId="{7ADBFB90-6567-44E2-A54E-1FBF2844E1B1}" type="pres">
      <dgm:prSet presAssocID="{B657F1DD-D4A8-43A7-A354-4F4D322C9381}" presName="connectorText" presStyleLbl="sibTrans2D1" presStyleIdx="1" presStyleCnt="2"/>
      <dgm:spPr/>
      <dgm:t>
        <a:bodyPr/>
        <a:lstStyle/>
        <a:p>
          <a:endParaRPr lang="en-US"/>
        </a:p>
      </dgm:t>
    </dgm:pt>
    <dgm:pt modelId="{101450A0-D4A9-4757-99D3-8A9F455E92C8}" type="pres">
      <dgm:prSet presAssocID="{96327DB7-3905-4A31-9EA0-1B587E3ADE32}" presName="node" presStyleLbl="node1" presStyleIdx="2" presStyleCnt="3" custScaleX="65368" custScaleY="52486">
        <dgm:presLayoutVars>
          <dgm:bulletEnabled val="1"/>
        </dgm:presLayoutVars>
      </dgm:prSet>
      <dgm:spPr/>
      <dgm:t>
        <a:bodyPr/>
        <a:lstStyle/>
        <a:p>
          <a:endParaRPr lang="zh-CN" altLang="en-US"/>
        </a:p>
      </dgm:t>
    </dgm:pt>
  </dgm:ptLst>
  <dgm:cxnLst>
    <dgm:cxn modelId="{F3151233-80EA-43C5-ACBD-DEBE2C92E7F4}" type="presOf" srcId="{AF66F95F-4DDE-4BB3-8088-0041449C1859}" destId="{4D79CCE7-5645-425F-BE3E-6EE66B3F9C01}" srcOrd="1" destOrd="0" presId="urn:microsoft.com/office/officeart/2005/8/layout/process1"/>
    <dgm:cxn modelId="{7C8950F2-D157-45A5-9A61-86DC215F1808}" type="presOf" srcId="{7AA61ADB-6ED5-4F29-AC02-25C0D6FC56E6}" destId="{FAAB10A3-9685-4D24-96F2-8D2D71E8BC32}" srcOrd="0" destOrd="0" presId="urn:microsoft.com/office/officeart/2005/8/layout/process1"/>
    <dgm:cxn modelId="{2F858C9F-8BBC-4B91-B4F7-A1B5B95AC17D}" srcId="{20BF04C0-BA31-442F-A670-84359812215F}" destId="{7AA61ADB-6ED5-4F29-AC02-25C0D6FC56E6}" srcOrd="0" destOrd="0" parTransId="{18CA10CA-8C75-4588-A7BA-7EAFB818D88C}" sibTransId="{AF66F95F-4DDE-4BB3-8088-0041449C1859}"/>
    <dgm:cxn modelId="{F7035ECF-3397-4E03-92F1-604E1C04E51C}" type="presOf" srcId="{96327DB7-3905-4A31-9EA0-1B587E3ADE32}" destId="{101450A0-D4A9-4757-99D3-8A9F455E92C8}" srcOrd="0" destOrd="0" presId="urn:microsoft.com/office/officeart/2005/8/layout/process1"/>
    <dgm:cxn modelId="{7DC0FD99-1501-443B-BD80-7218E80FADD5}" srcId="{20BF04C0-BA31-442F-A670-84359812215F}" destId="{96327DB7-3905-4A31-9EA0-1B587E3ADE32}" srcOrd="2" destOrd="0" parTransId="{F75E05DB-1D9A-48C3-B323-4F496B9C3606}" sibTransId="{375E17EE-3372-478B-B3DC-73741F754E9C}"/>
    <dgm:cxn modelId="{46E3C628-4B8D-4FCD-AF4A-0552A1D32D29}" type="presOf" srcId="{E687FE13-FCE1-45AA-AD35-BADFD04D2681}" destId="{8287D7DF-607C-465C-853C-FDCECCD54F42}" srcOrd="0" destOrd="0" presId="urn:microsoft.com/office/officeart/2005/8/layout/process1"/>
    <dgm:cxn modelId="{495052FA-1395-4072-9BED-A6F87A7BD37C}" type="presOf" srcId="{B657F1DD-D4A8-43A7-A354-4F4D322C9381}" destId="{C9681FF2-DE46-404F-813D-478F265F7294}" srcOrd="0" destOrd="0" presId="urn:microsoft.com/office/officeart/2005/8/layout/process1"/>
    <dgm:cxn modelId="{E732C40C-3C9E-4AF8-BA47-D58CBEEEEFCE}" type="presOf" srcId="{AF66F95F-4DDE-4BB3-8088-0041449C1859}" destId="{E61275E6-41FA-418D-A6EB-66253A4A20AF}" srcOrd="0" destOrd="0" presId="urn:microsoft.com/office/officeart/2005/8/layout/process1"/>
    <dgm:cxn modelId="{4B346A53-FFE1-4D74-9389-3C88358CF4B2}" type="presOf" srcId="{20BF04C0-BA31-442F-A670-84359812215F}" destId="{FE02C89A-55A9-43A2-8DA6-CD361139FA1C}" srcOrd="0" destOrd="0" presId="urn:microsoft.com/office/officeart/2005/8/layout/process1"/>
    <dgm:cxn modelId="{20DD7A43-30D9-447B-BE5C-43C30521C257}" type="presOf" srcId="{B657F1DD-D4A8-43A7-A354-4F4D322C9381}" destId="{7ADBFB90-6567-44E2-A54E-1FBF2844E1B1}" srcOrd="1" destOrd="0" presId="urn:microsoft.com/office/officeart/2005/8/layout/process1"/>
    <dgm:cxn modelId="{B367EC9B-1CFF-4EE6-9961-E1A1E5B395AF}" srcId="{20BF04C0-BA31-442F-A670-84359812215F}" destId="{E687FE13-FCE1-45AA-AD35-BADFD04D2681}" srcOrd="1" destOrd="0" parTransId="{EB466011-CE76-4103-B829-39F5C11EDA88}" sibTransId="{B657F1DD-D4A8-43A7-A354-4F4D322C9381}"/>
    <dgm:cxn modelId="{18A66152-4FF4-4410-ADAD-63ADCD269429}" type="presParOf" srcId="{FE02C89A-55A9-43A2-8DA6-CD361139FA1C}" destId="{FAAB10A3-9685-4D24-96F2-8D2D71E8BC32}" srcOrd="0" destOrd="0" presId="urn:microsoft.com/office/officeart/2005/8/layout/process1"/>
    <dgm:cxn modelId="{7BE2D3C1-3DC2-42A8-891D-BEE1E188A29D}" type="presParOf" srcId="{FE02C89A-55A9-43A2-8DA6-CD361139FA1C}" destId="{E61275E6-41FA-418D-A6EB-66253A4A20AF}" srcOrd="1" destOrd="0" presId="urn:microsoft.com/office/officeart/2005/8/layout/process1"/>
    <dgm:cxn modelId="{CD26AF08-B47A-4B0C-B86C-37A43DB2AE8C}" type="presParOf" srcId="{E61275E6-41FA-418D-A6EB-66253A4A20AF}" destId="{4D79CCE7-5645-425F-BE3E-6EE66B3F9C01}" srcOrd="0" destOrd="0" presId="urn:microsoft.com/office/officeart/2005/8/layout/process1"/>
    <dgm:cxn modelId="{556AA369-ED41-4001-BF75-591BD3D37E3D}" type="presParOf" srcId="{FE02C89A-55A9-43A2-8DA6-CD361139FA1C}" destId="{8287D7DF-607C-465C-853C-FDCECCD54F42}" srcOrd="2" destOrd="0" presId="urn:microsoft.com/office/officeart/2005/8/layout/process1"/>
    <dgm:cxn modelId="{9DC685DD-2E00-4C72-B550-5215DA611BCF}" type="presParOf" srcId="{FE02C89A-55A9-43A2-8DA6-CD361139FA1C}" destId="{C9681FF2-DE46-404F-813D-478F265F7294}" srcOrd="3" destOrd="0" presId="urn:microsoft.com/office/officeart/2005/8/layout/process1"/>
    <dgm:cxn modelId="{6E71B924-64AB-417D-B2F0-07BF0EE29CA5}" type="presParOf" srcId="{C9681FF2-DE46-404F-813D-478F265F7294}" destId="{7ADBFB90-6567-44E2-A54E-1FBF2844E1B1}" srcOrd="0" destOrd="0" presId="urn:microsoft.com/office/officeart/2005/8/layout/process1"/>
    <dgm:cxn modelId="{1A093A59-5C7E-4017-8A06-2FC146999EBE}" type="presParOf" srcId="{FE02C89A-55A9-43A2-8DA6-CD361139FA1C}" destId="{101450A0-D4A9-4757-99D3-8A9F455E92C8}"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a:t>Read 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a:t>Read 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Going through AMI_init() TX and RX</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2085"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432BA0CD-EA67-403F-80BC-390BCCD2FB06}" srcId="{AA7C2E78-F89C-4FD0-88F1-B68FD29199DF}" destId="{009C43E0-1E3D-42E2-8544-C67B57E2BD2F}" srcOrd="2" destOrd="0" parTransId="{042B1BD7-3769-4544-81F6-240E41D9A116}" sibTransId="{610CC84B-66A5-4347-8F7C-40275CDF26BF}"/>
    <dgm:cxn modelId="{0C8683E7-6B70-4712-A6B2-D51288F047DC}" type="presOf" srcId="{98DFBFD7-077F-4F0B-8469-3AC918B92C04}" destId="{C640FCAE-D657-45B0-AD30-9C91F1422726}" srcOrd="0" destOrd="0" presId="urn:microsoft.com/office/officeart/2005/8/layout/bProcess4"/>
    <dgm:cxn modelId="{8868179E-B157-423C-B960-9A0EDCD29302}" type="presOf" srcId="{E59A9B65-CC13-49D1-A239-66380F5840D2}" destId="{8BCCE456-7063-46CD-8FBF-3556E63E68C9}" srcOrd="0" destOrd="0" presId="urn:microsoft.com/office/officeart/2005/8/layout/bProcess4"/>
    <dgm:cxn modelId="{2E5DBAA6-7A57-4814-AFF4-E43BB31A9A4C}" type="presOf" srcId="{E5DC3846-A263-4D18-8D73-DD3D86003DD8}" destId="{643393B3-28CD-434F-BE32-8B4ED2522BB3}" srcOrd="0" destOrd="0" presId="urn:microsoft.com/office/officeart/2005/8/layout/bProcess4"/>
    <dgm:cxn modelId="{5BCD9B4F-6223-47C9-AAF2-B69D0F24CDD1}" type="presOf" srcId="{55D2A578-060C-4306-B111-FF20A42EA471}" destId="{0E5F68F8-3534-4217-B42D-8777B469C69C}"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77F04F87-54E5-4821-BA5F-7A8F5D185B84}" type="presOf" srcId="{AA7C2E78-F89C-4FD0-88F1-B68FD29199DF}" destId="{29E00FEC-99B9-4230-A7E2-47C9904C238D}"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AC301AA3-82C6-477E-A292-70FFEA377E60}" srcId="{AA7C2E78-F89C-4FD0-88F1-B68FD29199DF}" destId="{E59A9B65-CC13-49D1-A239-66380F5840D2}" srcOrd="3" destOrd="0" parTransId="{8CEA8BFA-3D43-409A-ABF8-33E57E940429}" sibTransId="{55D2A578-060C-4306-B111-FF20A42EA471}"/>
    <dgm:cxn modelId="{57FC9B08-F7FC-480A-8763-32662335749F}" type="presOf" srcId="{57AB9377-567E-45AB-8611-953A5D18D83C}" destId="{8F78E855-9881-434F-8BCA-BAA977CFC961}" srcOrd="0" destOrd="0" presId="urn:microsoft.com/office/officeart/2005/8/layout/bProcess4"/>
    <dgm:cxn modelId="{30C6FD33-3E9D-4474-A1A0-103553A79477}" type="presOf" srcId="{009C43E0-1E3D-42E2-8544-C67B57E2BD2F}" destId="{BEC25EEB-C12A-4421-962C-0BB622A7866C}" srcOrd="0" destOrd="0" presId="urn:microsoft.com/office/officeart/2005/8/layout/bProcess4"/>
    <dgm:cxn modelId="{90876D92-633F-4A94-9FC6-CBAFF06C3BCE}" type="presOf" srcId="{21B1C349-9352-4345-87F6-EA8A714D0BB0}" destId="{43D6A199-4EF3-446A-ADC8-3A61B32193FA}" srcOrd="0" destOrd="0" presId="urn:microsoft.com/office/officeart/2005/8/layout/bProcess4"/>
    <dgm:cxn modelId="{D4A11B9F-4841-4E1A-8B2C-5D87061F7E21}" type="presOf" srcId="{EA48C65B-EF62-4B74-9BFB-A68519526A17}" destId="{8BA3A86B-E3AC-41F0-BDA2-E17501028250}" srcOrd="0" destOrd="0" presId="urn:microsoft.com/office/officeart/2005/8/layout/bProcess4"/>
    <dgm:cxn modelId="{D08C4097-89D5-4D80-A3B1-59FCB0031C99}" type="presOf" srcId="{70CC2517-5BB8-469B-9058-43445FD2DA60}" destId="{D8BF4D20-E794-4E75-B952-E6437098AD1B}" srcOrd="0" destOrd="0" presId="urn:microsoft.com/office/officeart/2005/8/layout/bProcess4"/>
    <dgm:cxn modelId="{F85A6902-E99E-4929-95FA-2A7A3FEECB66}" type="presOf" srcId="{8D95A151-E80C-475A-9418-67A74E20C8A1}" destId="{65F3A0DF-15CE-49D1-BBC9-CB49B2B4B170}" srcOrd="0" destOrd="0" presId="urn:microsoft.com/office/officeart/2005/8/layout/bProcess4"/>
    <dgm:cxn modelId="{42EC5404-ECBF-4FB0-B7FD-7717B705E271}" type="presOf" srcId="{610CC84B-66A5-4347-8F7C-40275CDF26BF}" destId="{0C223C1D-6ACB-458B-BFEA-6241509DAA64}" srcOrd="0" destOrd="0" presId="urn:microsoft.com/office/officeart/2005/8/layout/bProcess4"/>
    <dgm:cxn modelId="{7F6856FB-4EDD-41BE-9F7C-2F3DD03DF0AA}" type="presParOf" srcId="{29E00FEC-99B9-4230-A7E2-47C9904C238D}" destId="{47AAAC20-A167-4C8A-B991-BC080D62A12F}" srcOrd="0" destOrd="0" presId="urn:microsoft.com/office/officeart/2005/8/layout/bProcess4"/>
    <dgm:cxn modelId="{907AF2DF-7C81-4922-9627-D4B77A969F8E}" type="presParOf" srcId="{47AAAC20-A167-4C8A-B991-BC080D62A12F}" destId="{F0776749-D47F-438C-A337-5616935BF1C9}" srcOrd="0" destOrd="0" presId="urn:microsoft.com/office/officeart/2005/8/layout/bProcess4"/>
    <dgm:cxn modelId="{483589E1-9EEA-4F3D-8399-54323900DBA1}" type="presParOf" srcId="{47AAAC20-A167-4C8A-B991-BC080D62A12F}" destId="{D8BF4D20-E794-4E75-B952-E6437098AD1B}" srcOrd="1" destOrd="0" presId="urn:microsoft.com/office/officeart/2005/8/layout/bProcess4"/>
    <dgm:cxn modelId="{96EAA9E7-0C3D-41F4-B3B9-1CE296572695}" type="presParOf" srcId="{29E00FEC-99B9-4230-A7E2-47C9904C238D}" destId="{643393B3-28CD-434F-BE32-8B4ED2522BB3}" srcOrd="1" destOrd="0" presId="urn:microsoft.com/office/officeart/2005/8/layout/bProcess4"/>
    <dgm:cxn modelId="{B2D37AF2-C6D6-4752-8A04-F63A8BC116D2}" type="presParOf" srcId="{29E00FEC-99B9-4230-A7E2-47C9904C238D}" destId="{959B7EB3-4A16-446A-9668-5B03F388E73A}" srcOrd="2" destOrd="0" presId="urn:microsoft.com/office/officeart/2005/8/layout/bProcess4"/>
    <dgm:cxn modelId="{59B5BD49-2CEC-40CB-B779-A442BCE41D9E}" type="presParOf" srcId="{959B7EB3-4A16-446A-9668-5B03F388E73A}" destId="{514045C4-913D-4EBB-811A-7C557C4B07FA}" srcOrd="0" destOrd="0" presId="urn:microsoft.com/office/officeart/2005/8/layout/bProcess4"/>
    <dgm:cxn modelId="{34112001-E522-4B96-BFBA-9EE24C3E0E3D}" type="presParOf" srcId="{959B7EB3-4A16-446A-9668-5B03F388E73A}" destId="{8BA3A86B-E3AC-41F0-BDA2-E17501028250}" srcOrd="1" destOrd="0" presId="urn:microsoft.com/office/officeart/2005/8/layout/bProcess4"/>
    <dgm:cxn modelId="{BD46B10D-4F42-4598-B3B3-3E742B447B81}" type="presParOf" srcId="{29E00FEC-99B9-4230-A7E2-47C9904C238D}" destId="{43D6A199-4EF3-446A-ADC8-3A61B32193FA}" srcOrd="3" destOrd="0" presId="urn:microsoft.com/office/officeart/2005/8/layout/bProcess4"/>
    <dgm:cxn modelId="{44CC81E7-905C-4934-B1D7-1F29F4774975}" type="presParOf" srcId="{29E00FEC-99B9-4230-A7E2-47C9904C238D}" destId="{0D4A023D-CD94-40D9-BCB7-BF30E30FACC1}" srcOrd="4" destOrd="0" presId="urn:microsoft.com/office/officeart/2005/8/layout/bProcess4"/>
    <dgm:cxn modelId="{3E1DAEFF-B194-48A0-BE45-856270645186}" type="presParOf" srcId="{0D4A023D-CD94-40D9-BCB7-BF30E30FACC1}" destId="{C2ADB78F-F8BD-4011-8270-550F753A2C44}" srcOrd="0" destOrd="0" presId="urn:microsoft.com/office/officeart/2005/8/layout/bProcess4"/>
    <dgm:cxn modelId="{DCB81C2D-98E3-4760-93ED-26F58BE055C2}" type="presParOf" srcId="{0D4A023D-CD94-40D9-BCB7-BF30E30FACC1}" destId="{BEC25EEB-C12A-4421-962C-0BB622A7866C}" srcOrd="1" destOrd="0" presId="urn:microsoft.com/office/officeart/2005/8/layout/bProcess4"/>
    <dgm:cxn modelId="{08CC7D91-D506-4D94-86C6-0A94299F155B}" type="presParOf" srcId="{29E00FEC-99B9-4230-A7E2-47C9904C238D}" destId="{0C223C1D-6ACB-458B-BFEA-6241509DAA64}" srcOrd="5" destOrd="0" presId="urn:microsoft.com/office/officeart/2005/8/layout/bProcess4"/>
    <dgm:cxn modelId="{CC76C314-F9B7-47D6-B6A7-8351F486DF00}" type="presParOf" srcId="{29E00FEC-99B9-4230-A7E2-47C9904C238D}" destId="{DAD41948-C14B-45E6-B96A-8A00C555E963}" srcOrd="6" destOrd="0" presId="urn:microsoft.com/office/officeart/2005/8/layout/bProcess4"/>
    <dgm:cxn modelId="{A319D6FD-2D0E-4652-95E4-60A143A610DE}" type="presParOf" srcId="{DAD41948-C14B-45E6-B96A-8A00C555E963}" destId="{1EB4F153-5F84-418F-B3B2-EEF2F8F544F7}" srcOrd="0" destOrd="0" presId="urn:microsoft.com/office/officeart/2005/8/layout/bProcess4"/>
    <dgm:cxn modelId="{3411F93B-0790-4320-939E-73C70F336FB0}" type="presParOf" srcId="{DAD41948-C14B-45E6-B96A-8A00C555E963}" destId="{8BCCE456-7063-46CD-8FBF-3556E63E68C9}" srcOrd="1" destOrd="0" presId="urn:microsoft.com/office/officeart/2005/8/layout/bProcess4"/>
    <dgm:cxn modelId="{8D8F973A-0EB7-46F2-A3E4-5EF31C6C5E63}" type="presParOf" srcId="{29E00FEC-99B9-4230-A7E2-47C9904C238D}" destId="{0E5F68F8-3534-4217-B42D-8777B469C69C}" srcOrd="7" destOrd="0" presId="urn:microsoft.com/office/officeart/2005/8/layout/bProcess4"/>
    <dgm:cxn modelId="{6EA0B0D7-534A-46BD-B44A-8FD0E7470CBE}" type="presParOf" srcId="{29E00FEC-99B9-4230-A7E2-47C9904C238D}" destId="{F7151210-5CC5-446F-9BAC-807CC010F01E}" srcOrd="8" destOrd="0" presId="urn:microsoft.com/office/officeart/2005/8/layout/bProcess4"/>
    <dgm:cxn modelId="{6479D657-51EC-4F7B-BB97-E13DEEA332A1}" type="presParOf" srcId="{F7151210-5CC5-446F-9BAC-807CC010F01E}" destId="{D2242CAB-4C43-4574-9B64-ED0EAF4B1929}" srcOrd="0" destOrd="0" presId="urn:microsoft.com/office/officeart/2005/8/layout/bProcess4"/>
    <dgm:cxn modelId="{240B5DA2-B869-44FA-91C7-DE27956CEC4D}" type="presParOf" srcId="{F7151210-5CC5-446F-9BAC-807CC010F01E}" destId="{C640FCAE-D657-45B0-AD30-9C91F1422726}" srcOrd="1" destOrd="0" presId="urn:microsoft.com/office/officeart/2005/8/layout/bProcess4"/>
    <dgm:cxn modelId="{6DBA0656-3E0D-401E-AB58-3BE9B7741E97}" type="presParOf" srcId="{29E00FEC-99B9-4230-A7E2-47C9904C238D}" destId="{8F78E855-9881-434F-8BCA-BAA977CFC961}" srcOrd="9" destOrd="0" presId="urn:microsoft.com/office/officeart/2005/8/layout/bProcess4"/>
    <dgm:cxn modelId="{6096E5A2-4664-4F86-B088-BD9E44F2DBB1}" type="presParOf" srcId="{29E00FEC-99B9-4230-A7E2-47C9904C238D}" destId="{E5F26BD2-7B07-4865-B6D2-A3F0E55CCBBC}" srcOrd="10" destOrd="0" presId="urn:microsoft.com/office/officeart/2005/8/layout/bProcess4"/>
    <dgm:cxn modelId="{ED701C6E-E8F3-4990-A72B-08ADB92AF538}" type="presParOf" srcId="{E5F26BD2-7B07-4865-B6D2-A3F0E55CCBBC}" destId="{C892C188-54A5-43E8-A532-2AEAE82498AF}" srcOrd="0" destOrd="0" presId="urn:microsoft.com/office/officeart/2005/8/layout/bProcess4"/>
    <dgm:cxn modelId="{6EC2C157-9240-44B1-8D4B-1BF90DF419C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eyediagram</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C75A9A0B-98FF-40A0-9065-2BB8A6CEFAC2}" type="presOf" srcId="{8D95A151-E80C-475A-9418-67A74E20C8A1}" destId="{65F3A0DF-15CE-49D1-BBC9-CB49B2B4B170}" srcOrd="0" destOrd="0" presId="urn:microsoft.com/office/officeart/2005/8/layout/bProcess4"/>
    <dgm:cxn modelId="{11D3132F-0A45-4BC5-A692-E7E64D734D00}" type="presOf" srcId="{EA48C65B-EF62-4B74-9BFB-A68519526A17}" destId="{8BA3A86B-E3AC-41F0-BDA2-E17501028250}"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FB37AB86-DCF1-415C-BF87-66AA72CD875D}" type="presOf" srcId="{E5DC3846-A263-4D18-8D73-DD3D86003DD8}" destId="{643393B3-28CD-434F-BE32-8B4ED2522BB3}" srcOrd="0" destOrd="0" presId="urn:microsoft.com/office/officeart/2005/8/layout/bProcess4"/>
    <dgm:cxn modelId="{3D508053-4BD7-42FD-A7B9-BC4E1C79E773}" type="presOf" srcId="{009C43E0-1E3D-42E2-8544-C67B57E2BD2F}" destId="{BEC25EEB-C12A-4421-962C-0BB622A7866C}" srcOrd="0" destOrd="0" presId="urn:microsoft.com/office/officeart/2005/8/layout/bProcess4"/>
    <dgm:cxn modelId="{F9FD97D2-938C-460F-A4A8-84F9A5B91E89}" type="presOf" srcId="{70CC2517-5BB8-469B-9058-43445FD2DA60}" destId="{D8BF4D20-E794-4E75-B952-E6437098AD1B}"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3563DC93-431C-4E84-9AF7-1F6AD0B39354}" type="presOf" srcId="{610CC84B-66A5-4347-8F7C-40275CDF26BF}" destId="{0C223C1D-6ACB-458B-BFEA-6241509DAA64}"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AC301AA3-82C6-477E-A292-70FFEA377E60}" srcId="{AA7C2E78-F89C-4FD0-88F1-B68FD29199DF}" destId="{E59A9B65-CC13-49D1-A239-66380F5840D2}" srcOrd="3" destOrd="0" parTransId="{8CEA8BFA-3D43-409A-ABF8-33E57E940429}" sibTransId="{55D2A578-060C-4306-B111-FF20A42EA471}"/>
    <dgm:cxn modelId="{46DEC197-16C1-4105-A867-9B41991C1EDD}" type="presOf" srcId="{55D2A578-060C-4306-B111-FF20A42EA471}" destId="{0E5F68F8-3534-4217-B42D-8777B469C69C}" srcOrd="0" destOrd="0" presId="urn:microsoft.com/office/officeart/2005/8/layout/bProcess4"/>
    <dgm:cxn modelId="{B6001683-990A-4DDF-A4F7-5C04EA9E6199}" type="presOf" srcId="{98DFBFD7-077F-4F0B-8469-3AC918B92C04}" destId="{C640FCAE-D657-45B0-AD30-9C91F1422726}" srcOrd="0" destOrd="0" presId="urn:microsoft.com/office/officeart/2005/8/layout/bProcess4"/>
    <dgm:cxn modelId="{B4F7378F-53E5-48E1-84AD-93DA7155BDED}" type="presOf" srcId="{AA7C2E78-F89C-4FD0-88F1-B68FD29199DF}" destId="{29E00FEC-99B9-4230-A7E2-47C9904C238D}" srcOrd="0" destOrd="0" presId="urn:microsoft.com/office/officeart/2005/8/layout/bProcess4"/>
    <dgm:cxn modelId="{58562613-DF20-4E04-B4B9-5287C26A80A4}" type="presOf" srcId="{21B1C349-9352-4345-87F6-EA8A714D0BB0}" destId="{43D6A199-4EF3-446A-ADC8-3A61B32193FA}" srcOrd="0" destOrd="0" presId="urn:microsoft.com/office/officeart/2005/8/layout/bProcess4"/>
    <dgm:cxn modelId="{E0A60C44-5A83-437B-AA9C-802E71EE1EB0}" type="presOf" srcId="{E59A9B65-CC13-49D1-A239-66380F5840D2}" destId="{8BCCE456-7063-46CD-8FBF-3556E63E68C9}" srcOrd="0" destOrd="0" presId="urn:microsoft.com/office/officeart/2005/8/layout/bProcess4"/>
    <dgm:cxn modelId="{F4260AE7-738E-4A8F-A556-0A4ED8DE0224}" type="presOf" srcId="{57AB9377-567E-45AB-8611-953A5D18D83C}" destId="{8F78E855-9881-434F-8BCA-BAA977CFC961}" srcOrd="0" destOrd="0" presId="urn:microsoft.com/office/officeart/2005/8/layout/bProcess4"/>
    <dgm:cxn modelId="{E323557C-5D86-4972-BFBD-F4A7F99D868F}" type="presParOf" srcId="{29E00FEC-99B9-4230-A7E2-47C9904C238D}" destId="{47AAAC20-A167-4C8A-B991-BC080D62A12F}" srcOrd="0" destOrd="0" presId="urn:microsoft.com/office/officeart/2005/8/layout/bProcess4"/>
    <dgm:cxn modelId="{7B19B0A2-B6A3-472D-97EE-004652A2213C}" type="presParOf" srcId="{47AAAC20-A167-4C8A-B991-BC080D62A12F}" destId="{F0776749-D47F-438C-A337-5616935BF1C9}" srcOrd="0" destOrd="0" presId="urn:microsoft.com/office/officeart/2005/8/layout/bProcess4"/>
    <dgm:cxn modelId="{D9AEC64A-93ED-4C89-AF60-9C8CDEA9BA07}" type="presParOf" srcId="{47AAAC20-A167-4C8A-B991-BC080D62A12F}" destId="{D8BF4D20-E794-4E75-B952-E6437098AD1B}" srcOrd="1" destOrd="0" presId="urn:microsoft.com/office/officeart/2005/8/layout/bProcess4"/>
    <dgm:cxn modelId="{3A80D2D2-D341-47AE-B724-B207DAC7531E}" type="presParOf" srcId="{29E00FEC-99B9-4230-A7E2-47C9904C238D}" destId="{643393B3-28CD-434F-BE32-8B4ED2522BB3}" srcOrd="1" destOrd="0" presId="urn:microsoft.com/office/officeart/2005/8/layout/bProcess4"/>
    <dgm:cxn modelId="{CC30BCFF-34F5-42BA-A0C7-E807607DB59D}" type="presParOf" srcId="{29E00FEC-99B9-4230-A7E2-47C9904C238D}" destId="{959B7EB3-4A16-446A-9668-5B03F388E73A}" srcOrd="2" destOrd="0" presId="urn:microsoft.com/office/officeart/2005/8/layout/bProcess4"/>
    <dgm:cxn modelId="{51F53319-2D05-431C-B7EB-23D2392B203B}" type="presParOf" srcId="{959B7EB3-4A16-446A-9668-5B03F388E73A}" destId="{514045C4-913D-4EBB-811A-7C557C4B07FA}" srcOrd="0" destOrd="0" presId="urn:microsoft.com/office/officeart/2005/8/layout/bProcess4"/>
    <dgm:cxn modelId="{89D2E935-E74E-49FF-8AF9-C84017BB6C68}" type="presParOf" srcId="{959B7EB3-4A16-446A-9668-5B03F388E73A}" destId="{8BA3A86B-E3AC-41F0-BDA2-E17501028250}" srcOrd="1" destOrd="0" presId="urn:microsoft.com/office/officeart/2005/8/layout/bProcess4"/>
    <dgm:cxn modelId="{B4E930C5-D4AE-4872-8A5A-615AD822B4FA}" type="presParOf" srcId="{29E00FEC-99B9-4230-A7E2-47C9904C238D}" destId="{43D6A199-4EF3-446A-ADC8-3A61B32193FA}" srcOrd="3" destOrd="0" presId="urn:microsoft.com/office/officeart/2005/8/layout/bProcess4"/>
    <dgm:cxn modelId="{F9BECA26-2AE9-442F-B807-CCE0C5F877A1}" type="presParOf" srcId="{29E00FEC-99B9-4230-A7E2-47C9904C238D}" destId="{0D4A023D-CD94-40D9-BCB7-BF30E30FACC1}" srcOrd="4" destOrd="0" presId="urn:microsoft.com/office/officeart/2005/8/layout/bProcess4"/>
    <dgm:cxn modelId="{8FB1F6E1-C4EA-4637-B879-130742B63E3E}" type="presParOf" srcId="{0D4A023D-CD94-40D9-BCB7-BF30E30FACC1}" destId="{C2ADB78F-F8BD-4011-8270-550F753A2C44}" srcOrd="0" destOrd="0" presId="urn:microsoft.com/office/officeart/2005/8/layout/bProcess4"/>
    <dgm:cxn modelId="{7E6D8A7B-76A3-4A71-B5BB-9B7C128275A5}" type="presParOf" srcId="{0D4A023D-CD94-40D9-BCB7-BF30E30FACC1}" destId="{BEC25EEB-C12A-4421-962C-0BB622A7866C}" srcOrd="1" destOrd="0" presId="urn:microsoft.com/office/officeart/2005/8/layout/bProcess4"/>
    <dgm:cxn modelId="{E3BC08A7-F5FC-4E6A-9B25-6229F9552772}" type="presParOf" srcId="{29E00FEC-99B9-4230-A7E2-47C9904C238D}" destId="{0C223C1D-6ACB-458B-BFEA-6241509DAA64}" srcOrd="5" destOrd="0" presId="urn:microsoft.com/office/officeart/2005/8/layout/bProcess4"/>
    <dgm:cxn modelId="{2A3584C7-502E-4389-847B-E4831CF8409D}" type="presParOf" srcId="{29E00FEC-99B9-4230-A7E2-47C9904C238D}" destId="{DAD41948-C14B-45E6-B96A-8A00C555E963}" srcOrd="6" destOrd="0" presId="urn:microsoft.com/office/officeart/2005/8/layout/bProcess4"/>
    <dgm:cxn modelId="{2381F8B4-71D6-4664-91A3-DB43BB126058}" type="presParOf" srcId="{DAD41948-C14B-45E6-B96A-8A00C555E963}" destId="{1EB4F153-5F84-418F-B3B2-EEF2F8F544F7}" srcOrd="0" destOrd="0" presId="urn:microsoft.com/office/officeart/2005/8/layout/bProcess4"/>
    <dgm:cxn modelId="{B44157C7-9D15-4527-8FFD-A10E3F8F1471}" type="presParOf" srcId="{DAD41948-C14B-45E6-B96A-8A00C555E963}" destId="{8BCCE456-7063-46CD-8FBF-3556E63E68C9}" srcOrd="1" destOrd="0" presId="urn:microsoft.com/office/officeart/2005/8/layout/bProcess4"/>
    <dgm:cxn modelId="{5DC5AADC-55C2-4D74-A1BD-35984CBDFB0F}" type="presParOf" srcId="{29E00FEC-99B9-4230-A7E2-47C9904C238D}" destId="{0E5F68F8-3534-4217-B42D-8777B469C69C}" srcOrd="7" destOrd="0" presId="urn:microsoft.com/office/officeart/2005/8/layout/bProcess4"/>
    <dgm:cxn modelId="{D0949AE3-3556-40F9-8CBE-CE34645755DB}" type="presParOf" srcId="{29E00FEC-99B9-4230-A7E2-47C9904C238D}" destId="{F7151210-5CC5-446F-9BAC-807CC010F01E}" srcOrd="8" destOrd="0" presId="urn:microsoft.com/office/officeart/2005/8/layout/bProcess4"/>
    <dgm:cxn modelId="{0DAF3E83-8F68-4EF4-96E0-72AB33314CBB}" type="presParOf" srcId="{F7151210-5CC5-446F-9BAC-807CC010F01E}" destId="{D2242CAB-4C43-4574-9B64-ED0EAF4B1929}" srcOrd="0" destOrd="0" presId="urn:microsoft.com/office/officeart/2005/8/layout/bProcess4"/>
    <dgm:cxn modelId="{CD347DB1-CEBB-4F67-A8F4-6A7F1469C8F1}" type="presParOf" srcId="{F7151210-5CC5-446F-9BAC-807CC010F01E}" destId="{C640FCAE-D657-45B0-AD30-9C91F1422726}" srcOrd="1" destOrd="0" presId="urn:microsoft.com/office/officeart/2005/8/layout/bProcess4"/>
    <dgm:cxn modelId="{BDC0AE27-C673-4E6B-BCAA-6256C4A624A8}" type="presParOf" srcId="{29E00FEC-99B9-4230-A7E2-47C9904C238D}" destId="{8F78E855-9881-434F-8BCA-BAA977CFC961}" srcOrd="9" destOrd="0" presId="urn:microsoft.com/office/officeart/2005/8/layout/bProcess4"/>
    <dgm:cxn modelId="{C9672E5D-D5E1-4CD9-8EE8-D6B2C284FCD8}" type="presParOf" srcId="{29E00FEC-99B9-4230-A7E2-47C9904C238D}" destId="{E5F26BD2-7B07-4865-B6D2-A3F0E55CCBBC}" srcOrd="10" destOrd="0" presId="urn:microsoft.com/office/officeart/2005/8/layout/bProcess4"/>
    <dgm:cxn modelId="{DC5035C8-E6A0-4D01-BE84-CC99AEED98CF}" type="presParOf" srcId="{E5F26BD2-7B07-4865-B6D2-A3F0E55CCBBC}" destId="{C892C188-54A5-43E8-A532-2AEAE82498AF}" srcOrd="0" destOrd="0" presId="urn:microsoft.com/office/officeart/2005/8/layout/bProcess4"/>
    <dgm:cxn modelId="{80FEFE1D-3916-4778-9E05-99BC18BF2784}"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Start</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EA48C65B-EF62-4B74-9BFB-A68519526A17}">
      <dgm:prSet phldrT="[Text]"/>
      <dgm:spPr/>
      <dgm:t>
        <a:bodyPr/>
        <a:lstStyle/>
        <a:p>
          <a:r>
            <a:rPr lang="en-US"/>
            <a:t>Read channel model</a:t>
          </a:r>
        </a:p>
      </dgm:t>
    </dgm:pt>
    <dgm:pt modelId="{409BEFD5-DCB6-4FAF-813D-BC6028D01BD1}" type="parTrans" cxnId="{01AF6473-6A88-4B61-BD63-CFD2AB627B80}">
      <dgm:prSet/>
      <dgm:spPr/>
      <dgm:t>
        <a:bodyPr/>
        <a:lstStyle/>
        <a:p>
          <a:endParaRPr lang="en-US"/>
        </a:p>
      </dgm:t>
    </dgm:pt>
    <dgm:pt modelId="{21B1C349-9352-4345-87F6-EA8A714D0BB0}" type="sibTrans" cxnId="{01AF6473-6A88-4B61-BD63-CFD2AB627B80}">
      <dgm:prSet/>
      <dgm:spPr/>
      <dgm:t>
        <a:bodyPr/>
        <a:lstStyle/>
        <a:p>
          <a:endParaRPr lang="en-US"/>
        </a:p>
      </dgm:t>
    </dgm:pt>
    <dgm:pt modelId="{009C43E0-1E3D-42E2-8544-C67B57E2BD2F}">
      <dgm:prSet phldrT="[Text]"/>
      <dgm:spPr/>
      <dgm:t>
        <a:bodyPr/>
        <a:lstStyle/>
        <a:p>
          <a:r>
            <a:rPr lang="en-US" dirty="0"/>
            <a:t>Read s4p touchstone file data</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Concatenate s4p's</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dirty="0"/>
            <a:t>Calculate transfer function for channel</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Going through AMI_init() TX and RX</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NeighborX="-80751" custLinFactNeighborY="-274">
        <dgm:presLayoutVars>
          <dgm:bulletEnabled val="1"/>
        </dgm:presLayoutVars>
      </dgm:prSet>
      <dgm:spPr/>
      <dgm:t>
        <a:bodyPr/>
        <a:lstStyle/>
        <a:p>
          <a:endParaRPr lang="zh-CN" alt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NeighborX="-80423" custLinFactNeighborY="174">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NeighborX="-82085" custLinFactNeighborY="-3268">
        <dgm:presLayoutVars>
          <dgm:bulletEnabled val="1"/>
        </dgm:presLayoutVars>
      </dgm:prSet>
      <dgm:spPr/>
      <dgm:t>
        <a:bodyPr/>
        <a:lstStyle/>
        <a:p>
          <a:endParaRPr lang="zh-CN" alt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NeighborX="-71362" custLinFactNeighborY="-1879">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Y="-15807" custLinFactNeighborX="-70736" custLinFactNeighborY="-100000">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LinFactNeighborX="63782" custLinFactNeighborY="9389">
        <dgm:presLayoutVars>
          <dgm:bulletEnabled val="1"/>
        </dgm:presLayoutVars>
      </dgm:prSet>
      <dgm:spPr/>
      <dgm:t>
        <a:bodyPr/>
        <a:lstStyle/>
        <a:p>
          <a:endParaRPr lang="en-US"/>
        </a:p>
      </dgm:t>
    </dgm:pt>
  </dgm:ptLst>
  <dgm:cxnLst>
    <dgm:cxn modelId="{FE68F3A3-1FEB-45CD-BBF6-1DBB201E139D}" type="presOf" srcId="{EA48C65B-EF62-4B74-9BFB-A68519526A17}" destId="{8BA3A86B-E3AC-41F0-BDA2-E17501028250}" srcOrd="0" destOrd="0" presId="urn:microsoft.com/office/officeart/2005/8/layout/bProcess4"/>
    <dgm:cxn modelId="{0A8D3536-54C5-41D3-8179-E6DD706E46C4}" type="presOf" srcId="{55D2A578-060C-4306-B111-FF20A42EA471}" destId="{0E5F68F8-3534-4217-B42D-8777B469C69C}"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FB0EEC11-3BB5-41E0-B8CC-1EC96E91A2A4}" type="presOf" srcId="{57AB9377-567E-45AB-8611-953A5D18D83C}" destId="{8F78E855-9881-434F-8BCA-BAA977CFC961}" srcOrd="0" destOrd="0" presId="urn:microsoft.com/office/officeart/2005/8/layout/bProcess4"/>
    <dgm:cxn modelId="{BB0C6465-D677-49E0-8823-6665B72D6D32}" type="presOf" srcId="{8D95A151-E80C-475A-9418-67A74E20C8A1}" destId="{65F3A0DF-15CE-49D1-BBC9-CB49B2B4B170}" srcOrd="0" destOrd="0" presId="urn:microsoft.com/office/officeart/2005/8/layout/bProcess4"/>
    <dgm:cxn modelId="{9943B5A0-8973-42A5-9C55-D712371D0682}" type="presOf" srcId="{70CC2517-5BB8-469B-9058-43445FD2DA60}" destId="{D8BF4D20-E794-4E75-B952-E6437098AD1B}" srcOrd="0" destOrd="0" presId="urn:microsoft.com/office/officeart/2005/8/layout/bProcess4"/>
    <dgm:cxn modelId="{B120F58A-C08D-438A-AD46-50F10F686156}" type="presOf" srcId="{610CC84B-66A5-4347-8F7C-40275CDF26BF}" destId="{0C223C1D-6ACB-458B-BFEA-6241509DAA64}"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AD0DA14C-FAE0-455F-A291-5AA073835BAD}" type="presOf" srcId="{E59A9B65-CC13-49D1-A239-66380F5840D2}" destId="{8BCCE456-7063-46CD-8FBF-3556E63E68C9}"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01AF6473-6A88-4B61-BD63-CFD2AB627B80}" srcId="{AA7C2E78-F89C-4FD0-88F1-B68FD29199DF}" destId="{EA48C65B-EF62-4B74-9BFB-A68519526A17}" srcOrd="1" destOrd="0" parTransId="{409BEFD5-DCB6-4FAF-813D-BC6028D01BD1}" sibTransId="{21B1C349-9352-4345-87F6-EA8A714D0BB0}"/>
    <dgm:cxn modelId="{E6C46A4A-F9EA-42A6-AE66-E05343E55729}" type="presOf" srcId="{21B1C349-9352-4345-87F6-EA8A714D0BB0}" destId="{43D6A199-4EF3-446A-ADC8-3A61B32193FA}" srcOrd="0" destOrd="0" presId="urn:microsoft.com/office/officeart/2005/8/layout/bProcess4"/>
    <dgm:cxn modelId="{2052CA47-7639-4848-AB9B-77F8E6E85AAF}" type="presOf" srcId="{009C43E0-1E3D-42E2-8544-C67B57E2BD2F}" destId="{BEC25EEB-C12A-4421-962C-0BB622A7866C}" srcOrd="0" destOrd="0" presId="urn:microsoft.com/office/officeart/2005/8/layout/bProcess4"/>
    <dgm:cxn modelId="{AC301AA3-82C6-477E-A292-70FFEA377E60}" srcId="{AA7C2E78-F89C-4FD0-88F1-B68FD29199DF}" destId="{E59A9B65-CC13-49D1-A239-66380F5840D2}" srcOrd="3" destOrd="0" parTransId="{8CEA8BFA-3D43-409A-ABF8-33E57E940429}" sibTransId="{55D2A578-060C-4306-B111-FF20A42EA471}"/>
    <dgm:cxn modelId="{71C5A6E5-DB66-495D-8BAD-E36031E4283F}" type="presOf" srcId="{AA7C2E78-F89C-4FD0-88F1-B68FD29199DF}" destId="{29E00FEC-99B9-4230-A7E2-47C9904C238D}" srcOrd="0" destOrd="0" presId="urn:microsoft.com/office/officeart/2005/8/layout/bProcess4"/>
    <dgm:cxn modelId="{F2F860CE-726C-4244-8130-BE6B0F327BB3}" type="presOf" srcId="{98DFBFD7-077F-4F0B-8469-3AC918B92C04}" destId="{C640FCAE-D657-45B0-AD30-9C91F1422726}" srcOrd="0" destOrd="0" presId="urn:microsoft.com/office/officeart/2005/8/layout/bProcess4"/>
    <dgm:cxn modelId="{80DB3640-50BC-4C15-969B-721BCFE87F55}" type="presOf" srcId="{E5DC3846-A263-4D18-8D73-DD3D86003DD8}" destId="{643393B3-28CD-434F-BE32-8B4ED2522BB3}" srcOrd="0" destOrd="0" presId="urn:microsoft.com/office/officeart/2005/8/layout/bProcess4"/>
    <dgm:cxn modelId="{38314E21-ECEC-47DC-98E3-E784FA3B5D30}" type="presParOf" srcId="{29E00FEC-99B9-4230-A7E2-47C9904C238D}" destId="{47AAAC20-A167-4C8A-B991-BC080D62A12F}" srcOrd="0" destOrd="0" presId="urn:microsoft.com/office/officeart/2005/8/layout/bProcess4"/>
    <dgm:cxn modelId="{FD72C14B-7AD4-48D7-9F67-1E70471FA8F9}" type="presParOf" srcId="{47AAAC20-A167-4C8A-B991-BC080D62A12F}" destId="{F0776749-D47F-438C-A337-5616935BF1C9}" srcOrd="0" destOrd="0" presId="urn:microsoft.com/office/officeart/2005/8/layout/bProcess4"/>
    <dgm:cxn modelId="{AE3CF63C-5FFF-43EE-A80C-87851A750BC2}" type="presParOf" srcId="{47AAAC20-A167-4C8A-B991-BC080D62A12F}" destId="{D8BF4D20-E794-4E75-B952-E6437098AD1B}" srcOrd="1" destOrd="0" presId="urn:microsoft.com/office/officeart/2005/8/layout/bProcess4"/>
    <dgm:cxn modelId="{5A57785B-D3C6-4F00-8555-79444F5B30C1}" type="presParOf" srcId="{29E00FEC-99B9-4230-A7E2-47C9904C238D}" destId="{643393B3-28CD-434F-BE32-8B4ED2522BB3}" srcOrd="1" destOrd="0" presId="urn:microsoft.com/office/officeart/2005/8/layout/bProcess4"/>
    <dgm:cxn modelId="{55BA1889-74DD-4B0F-BB91-DDE365A20A33}" type="presParOf" srcId="{29E00FEC-99B9-4230-A7E2-47C9904C238D}" destId="{959B7EB3-4A16-446A-9668-5B03F388E73A}" srcOrd="2" destOrd="0" presId="urn:microsoft.com/office/officeart/2005/8/layout/bProcess4"/>
    <dgm:cxn modelId="{6F703B05-4B41-488F-A506-ECCAEA33E855}" type="presParOf" srcId="{959B7EB3-4A16-446A-9668-5B03F388E73A}" destId="{514045C4-913D-4EBB-811A-7C557C4B07FA}" srcOrd="0" destOrd="0" presId="urn:microsoft.com/office/officeart/2005/8/layout/bProcess4"/>
    <dgm:cxn modelId="{E037ED9D-6727-4825-A199-DA51F40E7DA5}" type="presParOf" srcId="{959B7EB3-4A16-446A-9668-5B03F388E73A}" destId="{8BA3A86B-E3AC-41F0-BDA2-E17501028250}" srcOrd="1" destOrd="0" presId="urn:microsoft.com/office/officeart/2005/8/layout/bProcess4"/>
    <dgm:cxn modelId="{483D8987-054D-42C8-9082-24F1B30916B9}" type="presParOf" srcId="{29E00FEC-99B9-4230-A7E2-47C9904C238D}" destId="{43D6A199-4EF3-446A-ADC8-3A61B32193FA}" srcOrd="3" destOrd="0" presId="urn:microsoft.com/office/officeart/2005/8/layout/bProcess4"/>
    <dgm:cxn modelId="{0D22892B-BCC4-4405-9867-66BB4A93F99D}" type="presParOf" srcId="{29E00FEC-99B9-4230-A7E2-47C9904C238D}" destId="{0D4A023D-CD94-40D9-BCB7-BF30E30FACC1}" srcOrd="4" destOrd="0" presId="urn:microsoft.com/office/officeart/2005/8/layout/bProcess4"/>
    <dgm:cxn modelId="{BF173FE8-C8F8-4EC0-A447-59E1B086F5BF}" type="presParOf" srcId="{0D4A023D-CD94-40D9-BCB7-BF30E30FACC1}" destId="{C2ADB78F-F8BD-4011-8270-550F753A2C44}" srcOrd="0" destOrd="0" presId="urn:microsoft.com/office/officeart/2005/8/layout/bProcess4"/>
    <dgm:cxn modelId="{F772EC2F-06CC-4724-8CC9-415667516203}" type="presParOf" srcId="{0D4A023D-CD94-40D9-BCB7-BF30E30FACC1}" destId="{BEC25EEB-C12A-4421-962C-0BB622A7866C}" srcOrd="1" destOrd="0" presId="urn:microsoft.com/office/officeart/2005/8/layout/bProcess4"/>
    <dgm:cxn modelId="{2BC0BE91-F00A-4E20-B3CD-7699CB2B91BE}" type="presParOf" srcId="{29E00FEC-99B9-4230-A7E2-47C9904C238D}" destId="{0C223C1D-6ACB-458B-BFEA-6241509DAA64}" srcOrd="5" destOrd="0" presId="urn:microsoft.com/office/officeart/2005/8/layout/bProcess4"/>
    <dgm:cxn modelId="{0985469D-AEFD-4185-B523-DB1151641297}" type="presParOf" srcId="{29E00FEC-99B9-4230-A7E2-47C9904C238D}" destId="{DAD41948-C14B-45E6-B96A-8A00C555E963}" srcOrd="6" destOrd="0" presId="urn:microsoft.com/office/officeart/2005/8/layout/bProcess4"/>
    <dgm:cxn modelId="{A5F87209-FA0C-4640-80C7-C81B7B2F5F74}" type="presParOf" srcId="{DAD41948-C14B-45E6-B96A-8A00C555E963}" destId="{1EB4F153-5F84-418F-B3B2-EEF2F8F544F7}" srcOrd="0" destOrd="0" presId="urn:microsoft.com/office/officeart/2005/8/layout/bProcess4"/>
    <dgm:cxn modelId="{BA15A14C-2FA2-4139-BB62-E7B85C3A36CF}" type="presParOf" srcId="{DAD41948-C14B-45E6-B96A-8A00C555E963}" destId="{8BCCE456-7063-46CD-8FBF-3556E63E68C9}" srcOrd="1" destOrd="0" presId="urn:microsoft.com/office/officeart/2005/8/layout/bProcess4"/>
    <dgm:cxn modelId="{F8C82C26-8D99-4610-8EFE-6DCCBD10208D}" type="presParOf" srcId="{29E00FEC-99B9-4230-A7E2-47C9904C238D}" destId="{0E5F68F8-3534-4217-B42D-8777B469C69C}" srcOrd="7" destOrd="0" presId="urn:microsoft.com/office/officeart/2005/8/layout/bProcess4"/>
    <dgm:cxn modelId="{61915116-270C-46A1-98F2-80EE9791703A}" type="presParOf" srcId="{29E00FEC-99B9-4230-A7E2-47C9904C238D}" destId="{F7151210-5CC5-446F-9BAC-807CC010F01E}" srcOrd="8" destOrd="0" presId="urn:microsoft.com/office/officeart/2005/8/layout/bProcess4"/>
    <dgm:cxn modelId="{21351560-BB1B-4413-8E6B-F1F45C1719F9}" type="presParOf" srcId="{F7151210-5CC5-446F-9BAC-807CC010F01E}" destId="{D2242CAB-4C43-4574-9B64-ED0EAF4B1929}" srcOrd="0" destOrd="0" presId="urn:microsoft.com/office/officeart/2005/8/layout/bProcess4"/>
    <dgm:cxn modelId="{3F7B08F2-69C0-42FC-9690-5E2D2D02376A}" type="presParOf" srcId="{F7151210-5CC5-446F-9BAC-807CC010F01E}" destId="{C640FCAE-D657-45B0-AD30-9C91F1422726}" srcOrd="1" destOrd="0" presId="urn:microsoft.com/office/officeart/2005/8/layout/bProcess4"/>
    <dgm:cxn modelId="{B9A6AA7E-FE3B-4B1B-BAEC-CCE8C857D5C3}" type="presParOf" srcId="{29E00FEC-99B9-4230-A7E2-47C9904C238D}" destId="{8F78E855-9881-434F-8BCA-BAA977CFC961}" srcOrd="9" destOrd="0" presId="urn:microsoft.com/office/officeart/2005/8/layout/bProcess4"/>
    <dgm:cxn modelId="{07320658-AE45-4273-975B-E49A9AAFE330}" type="presParOf" srcId="{29E00FEC-99B9-4230-A7E2-47C9904C238D}" destId="{E5F26BD2-7B07-4865-B6D2-A3F0E55CCBBC}" srcOrd="10" destOrd="0" presId="urn:microsoft.com/office/officeart/2005/8/layout/bProcess4"/>
    <dgm:cxn modelId="{C4A2BFDE-4366-4897-9033-796553FD86D1}" type="presParOf" srcId="{E5F26BD2-7B07-4865-B6D2-A3F0E55CCBBC}" destId="{C892C188-54A5-43E8-A532-2AEAE82498AF}" srcOrd="0" destOrd="0" presId="urn:microsoft.com/office/officeart/2005/8/layout/bProcess4"/>
    <dgm:cxn modelId="{5CD7F93C-6B28-4AE9-BF34-38466131380C}"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7C2E78-F89C-4FD0-88F1-B68FD29199DF}" type="doc">
      <dgm:prSet loTypeId="urn:microsoft.com/office/officeart/2005/8/layout/bProcess4" loCatId="process" qsTypeId="urn:microsoft.com/office/officeart/2005/8/quickstyle/3d2" qsCatId="3D" csTypeId="urn:microsoft.com/office/officeart/2005/8/colors/accent0_2" csCatId="mainScheme" phldr="1"/>
      <dgm:spPr/>
      <dgm:t>
        <a:bodyPr/>
        <a:lstStyle/>
        <a:p>
          <a:endParaRPr lang="en-US"/>
        </a:p>
      </dgm:t>
    </dgm:pt>
    <dgm:pt modelId="{70CC2517-5BB8-469B-9058-43445FD2DA60}">
      <dgm:prSet phldrT="[Text]"/>
      <dgm:spPr/>
      <dgm:t>
        <a:bodyPr/>
        <a:lstStyle/>
        <a:p>
          <a:r>
            <a:rPr lang="en-US"/>
            <a:t>Generate data bits</a:t>
          </a:r>
        </a:p>
      </dgm:t>
    </dgm:pt>
    <dgm:pt modelId="{2157253E-5452-40AF-8FD0-02DBE615955B}" type="parTrans" cxnId="{1797D5FD-4388-4F17-A269-B9F27E42D94B}">
      <dgm:prSet/>
      <dgm:spPr/>
      <dgm:t>
        <a:bodyPr/>
        <a:lstStyle/>
        <a:p>
          <a:endParaRPr lang="en-US"/>
        </a:p>
      </dgm:t>
    </dgm:pt>
    <dgm:pt modelId="{E5DC3846-A263-4D18-8D73-DD3D86003DD8}" type="sibTrans" cxnId="{1797D5FD-4388-4F17-A269-B9F27E42D94B}">
      <dgm:prSet/>
      <dgm:spPr/>
      <dgm:t>
        <a:bodyPr/>
        <a:lstStyle/>
        <a:p>
          <a:endParaRPr lang="en-US"/>
        </a:p>
      </dgm:t>
    </dgm:pt>
    <dgm:pt modelId="{009C43E0-1E3D-42E2-8544-C67B57E2BD2F}">
      <dgm:prSet phldrT="[Text]"/>
      <dgm:spPr/>
      <dgm:t>
        <a:bodyPr/>
        <a:lstStyle/>
        <a:p>
          <a:r>
            <a:rPr lang="en-US" dirty="0"/>
            <a:t>Convolve with channel impulse responds</a:t>
          </a:r>
        </a:p>
      </dgm:t>
    </dgm:pt>
    <dgm:pt modelId="{042B1BD7-3769-4544-81F6-240E41D9A116}" type="parTrans" cxnId="{432BA0CD-EA67-403F-80BC-390BCCD2FB06}">
      <dgm:prSet/>
      <dgm:spPr/>
      <dgm:t>
        <a:bodyPr/>
        <a:lstStyle/>
        <a:p>
          <a:endParaRPr lang="en-US"/>
        </a:p>
      </dgm:t>
    </dgm:pt>
    <dgm:pt modelId="{610CC84B-66A5-4347-8F7C-40275CDF26BF}" type="sibTrans" cxnId="{432BA0CD-EA67-403F-80BC-390BCCD2FB06}">
      <dgm:prSet/>
      <dgm:spPr/>
      <dgm:t>
        <a:bodyPr/>
        <a:lstStyle/>
        <a:p>
          <a:endParaRPr lang="en-US"/>
        </a:p>
      </dgm:t>
    </dgm:pt>
    <dgm:pt modelId="{E59A9B65-CC13-49D1-A239-66380F5840D2}">
      <dgm:prSet phldrT="[Text]"/>
      <dgm:spPr/>
      <dgm:t>
        <a:bodyPr/>
        <a:lstStyle/>
        <a:p>
          <a:r>
            <a:rPr lang="en-US"/>
            <a:t>send data through AMI_getwave RX</a:t>
          </a:r>
        </a:p>
      </dgm:t>
    </dgm:pt>
    <dgm:pt modelId="{8CEA8BFA-3D43-409A-ABF8-33E57E940429}" type="parTrans" cxnId="{AC301AA3-82C6-477E-A292-70FFEA377E60}">
      <dgm:prSet/>
      <dgm:spPr/>
      <dgm:t>
        <a:bodyPr/>
        <a:lstStyle/>
        <a:p>
          <a:endParaRPr lang="en-US"/>
        </a:p>
      </dgm:t>
    </dgm:pt>
    <dgm:pt modelId="{55D2A578-060C-4306-B111-FF20A42EA471}" type="sibTrans" cxnId="{AC301AA3-82C6-477E-A292-70FFEA377E60}">
      <dgm:prSet/>
      <dgm:spPr/>
      <dgm:t>
        <a:bodyPr/>
        <a:lstStyle/>
        <a:p>
          <a:endParaRPr lang="en-US"/>
        </a:p>
      </dgm:t>
    </dgm:pt>
    <dgm:pt modelId="{98DFBFD7-077F-4F0B-8469-3AC918B92C04}">
      <dgm:prSet phldrT="[Text]"/>
      <dgm:spPr/>
      <dgm:t>
        <a:bodyPr/>
        <a:lstStyle/>
        <a:p>
          <a:r>
            <a:rPr lang="en-US"/>
            <a:t>Result</a:t>
          </a:r>
        </a:p>
      </dgm:t>
    </dgm:pt>
    <dgm:pt modelId="{53ECF9CC-D302-407E-9AE1-ABCDD37031B8}" type="parTrans" cxnId="{727AEAFD-6F6E-42BB-9545-19BD88F55628}">
      <dgm:prSet/>
      <dgm:spPr/>
      <dgm:t>
        <a:bodyPr/>
        <a:lstStyle/>
        <a:p>
          <a:endParaRPr lang="en-US"/>
        </a:p>
      </dgm:t>
    </dgm:pt>
    <dgm:pt modelId="{57AB9377-567E-45AB-8611-953A5D18D83C}" type="sibTrans" cxnId="{727AEAFD-6F6E-42BB-9545-19BD88F55628}">
      <dgm:prSet/>
      <dgm:spPr/>
      <dgm:t>
        <a:bodyPr/>
        <a:lstStyle/>
        <a:p>
          <a:endParaRPr lang="en-US"/>
        </a:p>
      </dgm:t>
    </dgm:pt>
    <dgm:pt modelId="{8D95A151-E80C-475A-9418-67A74E20C8A1}">
      <dgm:prSet phldrT="[Text]"/>
      <dgm:spPr/>
      <dgm:t>
        <a:bodyPr/>
        <a:lstStyle/>
        <a:p>
          <a:r>
            <a:rPr lang="en-US"/>
            <a:t>eyediagram</a:t>
          </a:r>
        </a:p>
      </dgm:t>
    </dgm:pt>
    <dgm:pt modelId="{CE002A0E-819B-4A4F-8C24-B811072372F2}" type="parTrans" cxnId="{1249DF4A-00CE-4E02-88AA-3376304E182A}">
      <dgm:prSet/>
      <dgm:spPr/>
      <dgm:t>
        <a:bodyPr/>
        <a:lstStyle/>
        <a:p>
          <a:endParaRPr lang="en-US"/>
        </a:p>
      </dgm:t>
    </dgm:pt>
    <dgm:pt modelId="{C40FFB03-3E02-4B68-961B-7FC4E6B13766}" type="sibTrans" cxnId="{1249DF4A-00CE-4E02-88AA-3376304E182A}">
      <dgm:prSet/>
      <dgm:spPr/>
      <dgm:t>
        <a:bodyPr/>
        <a:lstStyle/>
        <a:p>
          <a:endParaRPr lang="en-US"/>
        </a:p>
      </dgm:t>
    </dgm:pt>
    <dgm:pt modelId="{EA48C65B-EF62-4B74-9BFB-A68519526A17}">
      <dgm:prSet phldrT="[Text]"/>
      <dgm:spPr/>
      <dgm:t>
        <a:bodyPr/>
        <a:lstStyle/>
        <a:p>
          <a:r>
            <a:rPr lang="en-US" dirty="0"/>
            <a:t>Send data through </a:t>
          </a:r>
          <a:r>
            <a:rPr lang="en-US" dirty="0" err="1" smtClean="0"/>
            <a:t>AMI_Getwave</a:t>
          </a:r>
          <a:r>
            <a:rPr lang="en-US" dirty="0" smtClean="0"/>
            <a:t> </a:t>
          </a:r>
          <a:r>
            <a:rPr lang="en-US" dirty="0"/>
            <a:t>TX</a:t>
          </a:r>
        </a:p>
      </dgm:t>
    </dgm:pt>
    <dgm:pt modelId="{21B1C349-9352-4345-87F6-EA8A714D0BB0}" type="sibTrans" cxnId="{01AF6473-6A88-4B61-BD63-CFD2AB627B80}">
      <dgm:prSet/>
      <dgm:spPr/>
      <dgm:t>
        <a:bodyPr/>
        <a:lstStyle/>
        <a:p>
          <a:endParaRPr lang="en-US"/>
        </a:p>
      </dgm:t>
    </dgm:pt>
    <dgm:pt modelId="{409BEFD5-DCB6-4FAF-813D-BC6028D01BD1}" type="parTrans" cxnId="{01AF6473-6A88-4B61-BD63-CFD2AB627B80}">
      <dgm:prSet/>
      <dgm:spPr/>
      <dgm:t>
        <a:bodyPr/>
        <a:lstStyle/>
        <a:p>
          <a:endParaRPr lang="en-US"/>
        </a:p>
      </dgm:t>
    </dgm:pt>
    <dgm:pt modelId="{29E00FEC-99B9-4230-A7E2-47C9904C238D}" type="pres">
      <dgm:prSet presAssocID="{AA7C2E78-F89C-4FD0-88F1-B68FD29199DF}" presName="Name0" presStyleCnt="0">
        <dgm:presLayoutVars>
          <dgm:dir/>
          <dgm:resizeHandles/>
        </dgm:presLayoutVars>
      </dgm:prSet>
      <dgm:spPr/>
      <dgm:t>
        <a:bodyPr/>
        <a:lstStyle/>
        <a:p>
          <a:endParaRPr lang="zh-CN" altLang="en-US"/>
        </a:p>
      </dgm:t>
    </dgm:pt>
    <dgm:pt modelId="{47AAAC20-A167-4C8A-B991-BC080D62A12F}" type="pres">
      <dgm:prSet presAssocID="{70CC2517-5BB8-469B-9058-43445FD2DA60}" presName="compNode" presStyleCnt="0"/>
      <dgm:spPr/>
    </dgm:pt>
    <dgm:pt modelId="{F0776749-D47F-438C-A337-5616935BF1C9}" type="pres">
      <dgm:prSet presAssocID="{70CC2517-5BB8-469B-9058-43445FD2DA60}" presName="dummyConnPt" presStyleCnt="0"/>
      <dgm:spPr/>
    </dgm:pt>
    <dgm:pt modelId="{D8BF4D20-E794-4E75-B952-E6437098AD1B}" type="pres">
      <dgm:prSet presAssocID="{70CC2517-5BB8-469B-9058-43445FD2DA60}" presName="node" presStyleLbl="node1" presStyleIdx="0" presStyleCnt="6" custLinFactX="-16364" custLinFactNeighborX="-100000" custLinFactNeighborY="-16967">
        <dgm:presLayoutVars>
          <dgm:bulletEnabled val="1"/>
        </dgm:presLayoutVars>
      </dgm:prSet>
      <dgm:spPr/>
      <dgm:t>
        <a:bodyPr/>
        <a:lstStyle/>
        <a:p>
          <a:endParaRPr lang="en-US"/>
        </a:p>
      </dgm:t>
    </dgm:pt>
    <dgm:pt modelId="{643393B3-28CD-434F-BE32-8B4ED2522BB3}" type="pres">
      <dgm:prSet presAssocID="{E5DC3846-A263-4D18-8D73-DD3D86003DD8}" presName="sibTrans" presStyleLbl="bgSibTrans2D1" presStyleIdx="0" presStyleCnt="5"/>
      <dgm:spPr/>
      <dgm:t>
        <a:bodyPr/>
        <a:lstStyle/>
        <a:p>
          <a:endParaRPr lang="zh-CN" altLang="en-US"/>
        </a:p>
      </dgm:t>
    </dgm:pt>
    <dgm:pt modelId="{959B7EB3-4A16-446A-9668-5B03F388E73A}" type="pres">
      <dgm:prSet presAssocID="{EA48C65B-EF62-4B74-9BFB-A68519526A17}" presName="compNode" presStyleCnt="0"/>
      <dgm:spPr/>
    </dgm:pt>
    <dgm:pt modelId="{514045C4-913D-4EBB-811A-7C557C4B07FA}" type="pres">
      <dgm:prSet presAssocID="{EA48C65B-EF62-4B74-9BFB-A68519526A17}" presName="dummyConnPt" presStyleCnt="0"/>
      <dgm:spPr/>
    </dgm:pt>
    <dgm:pt modelId="{8BA3A86B-E3AC-41F0-BDA2-E17501028250}" type="pres">
      <dgm:prSet presAssocID="{EA48C65B-EF62-4B74-9BFB-A68519526A17}" presName="node" presStyleLbl="node1" presStyleIdx="1" presStyleCnt="6" custLinFactY="-25262" custLinFactNeighborX="31060" custLinFactNeighborY="-100000">
        <dgm:presLayoutVars>
          <dgm:bulletEnabled val="1"/>
        </dgm:presLayoutVars>
      </dgm:prSet>
      <dgm:spPr/>
      <dgm:t>
        <a:bodyPr/>
        <a:lstStyle/>
        <a:p>
          <a:endParaRPr lang="en-US"/>
        </a:p>
      </dgm:t>
    </dgm:pt>
    <dgm:pt modelId="{43D6A199-4EF3-446A-ADC8-3A61B32193FA}" type="pres">
      <dgm:prSet presAssocID="{21B1C349-9352-4345-87F6-EA8A714D0BB0}" presName="sibTrans" presStyleLbl="bgSibTrans2D1" presStyleIdx="1" presStyleCnt="5"/>
      <dgm:spPr/>
      <dgm:t>
        <a:bodyPr/>
        <a:lstStyle/>
        <a:p>
          <a:endParaRPr lang="zh-CN" altLang="en-US"/>
        </a:p>
      </dgm:t>
    </dgm:pt>
    <dgm:pt modelId="{0D4A023D-CD94-40D9-BCB7-BF30E30FACC1}" type="pres">
      <dgm:prSet presAssocID="{009C43E0-1E3D-42E2-8544-C67B57E2BD2F}" presName="compNode" presStyleCnt="0"/>
      <dgm:spPr/>
    </dgm:pt>
    <dgm:pt modelId="{C2ADB78F-F8BD-4011-8270-550F753A2C44}" type="pres">
      <dgm:prSet presAssocID="{009C43E0-1E3D-42E2-8544-C67B57E2BD2F}" presName="dummyConnPt" presStyleCnt="0"/>
      <dgm:spPr/>
    </dgm:pt>
    <dgm:pt modelId="{BEC25EEB-C12A-4421-962C-0BB622A7866C}" type="pres">
      <dgm:prSet presAssocID="{009C43E0-1E3D-42E2-8544-C67B57E2BD2F}" presName="node" presStyleLbl="node1" presStyleIdx="2" presStyleCnt="6" custLinFactX="62506" custLinFactY="-100000" custLinFactNeighborX="100000" custLinFactNeighborY="-150262">
        <dgm:presLayoutVars>
          <dgm:bulletEnabled val="1"/>
        </dgm:presLayoutVars>
      </dgm:prSet>
      <dgm:spPr/>
      <dgm:t>
        <a:bodyPr/>
        <a:lstStyle/>
        <a:p>
          <a:endParaRPr lang="en-US"/>
        </a:p>
      </dgm:t>
    </dgm:pt>
    <dgm:pt modelId="{0C223C1D-6ACB-458B-BFEA-6241509DAA64}" type="pres">
      <dgm:prSet presAssocID="{610CC84B-66A5-4347-8F7C-40275CDF26BF}" presName="sibTrans" presStyleLbl="bgSibTrans2D1" presStyleIdx="2" presStyleCnt="5"/>
      <dgm:spPr/>
      <dgm:t>
        <a:bodyPr/>
        <a:lstStyle/>
        <a:p>
          <a:endParaRPr lang="zh-CN" altLang="en-US"/>
        </a:p>
      </dgm:t>
    </dgm:pt>
    <dgm:pt modelId="{DAD41948-C14B-45E6-B96A-8A00C555E963}" type="pres">
      <dgm:prSet presAssocID="{E59A9B65-CC13-49D1-A239-66380F5840D2}" presName="compNode" presStyleCnt="0"/>
      <dgm:spPr/>
    </dgm:pt>
    <dgm:pt modelId="{1EB4F153-5F84-418F-B3B2-EEF2F8F544F7}" type="pres">
      <dgm:prSet presAssocID="{E59A9B65-CC13-49D1-A239-66380F5840D2}" presName="dummyConnPt" presStyleCnt="0"/>
      <dgm:spPr/>
    </dgm:pt>
    <dgm:pt modelId="{8BCCE456-7063-46CD-8FBF-3556E63E68C9}" type="pres">
      <dgm:prSet presAssocID="{E59A9B65-CC13-49D1-A239-66380F5840D2}" presName="node" presStyleLbl="node1" presStyleIdx="3" presStyleCnt="6" custLinFactY="-7861" custLinFactNeighborX="29506" custLinFactNeighborY="-100000">
        <dgm:presLayoutVars>
          <dgm:bulletEnabled val="1"/>
        </dgm:presLayoutVars>
      </dgm:prSet>
      <dgm:spPr/>
      <dgm:t>
        <a:bodyPr/>
        <a:lstStyle/>
        <a:p>
          <a:endParaRPr lang="en-US"/>
        </a:p>
      </dgm:t>
    </dgm:pt>
    <dgm:pt modelId="{0E5F68F8-3534-4217-B42D-8777B469C69C}" type="pres">
      <dgm:prSet presAssocID="{55D2A578-060C-4306-B111-FF20A42EA471}" presName="sibTrans" presStyleLbl="bgSibTrans2D1" presStyleIdx="3" presStyleCnt="5"/>
      <dgm:spPr/>
      <dgm:t>
        <a:bodyPr/>
        <a:lstStyle/>
        <a:p>
          <a:endParaRPr lang="zh-CN" altLang="en-US"/>
        </a:p>
      </dgm:t>
    </dgm:pt>
    <dgm:pt modelId="{F7151210-5CC5-446F-9BAC-807CC010F01E}" type="pres">
      <dgm:prSet presAssocID="{98DFBFD7-077F-4F0B-8469-3AC918B92C04}" presName="compNode" presStyleCnt="0"/>
      <dgm:spPr/>
    </dgm:pt>
    <dgm:pt modelId="{D2242CAB-4C43-4574-9B64-ED0EAF4B1929}" type="pres">
      <dgm:prSet presAssocID="{98DFBFD7-077F-4F0B-8469-3AC918B92C04}" presName="dummyConnPt" presStyleCnt="0"/>
      <dgm:spPr/>
    </dgm:pt>
    <dgm:pt modelId="{C640FCAE-D657-45B0-AD30-9C91F1422726}" type="pres">
      <dgm:prSet presAssocID="{98DFBFD7-077F-4F0B-8469-3AC918B92C04}" presName="node" presStyleLbl="node1" presStyleIdx="4" presStyleCnt="6" custLinFactX="-1114" custLinFactNeighborX="-100000" custLinFactNeighborY="11475">
        <dgm:presLayoutVars>
          <dgm:bulletEnabled val="1"/>
        </dgm:presLayoutVars>
      </dgm:prSet>
      <dgm:spPr/>
      <dgm:t>
        <a:bodyPr/>
        <a:lstStyle/>
        <a:p>
          <a:endParaRPr lang="en-US"/>
        </a:p>
      </dgm:t>
    </dgm:pt>
    <dgm:pt modelId="{8F78E855-9881-434F-8BCA-BAA977CFC961}" type="pres">
      <dgm:prSet presAssocID="{57AB9377-567E-45AB-8611-953A5D18D83C}" presName="sibTrans" presStyleLbl="bgSibTrans2D1" presStyleIdx="4" presStyleCnt="5"/>
      <dgm:spPr/>
      <dgm:t>
        <a:bodyPr/>
        <a:lstStyle/>
        <a:p>
          <a:endParaRPr lang="zh-CN" altLang="en-US"/>
        </a:p>
      </dgm:t>
    </dgm:pt>
    <dgm:pt modelId="{E5F26BD2-7B07-4865-B6D2-A3F0E55CCBBC}" type="pres">
      <dgm:prSet presAssocID="{8D95A151-E80C-475A-9418-67A74E20C8A1}" presName="compNode" presStyleCnt="0"/>
      <dgm:spPr/>
    </dgm:pt>
    <dgm:pt modelId="{C892C188-54A5-43E8-A532-2AEAE82498AF}" type="pres">
      <dgm:prSet presAssocID="{8D95A151-E80C-475A-9418-67A74E20C8A1}" presName="dummyConnPt" presStyleCnt="0"/>
      <dgm:spPr/>
    </dgm:pt>
    <dgm:pt modelId="{65F3A0DF-15CE-49D1-BBC9-CB49B2B4B170}" type="pres">
      <dgm:prSet presAssocID="{8D95A151-E80C-475A-9418-67A74E20C8A1}" presName="node" presStyleLbl="node1" presStyleIdx="5" presStyleCnt="6" custScaleY="90909" custLinFactX="-100000" custLinFactY="31185" custLinFactNeighborX="-147946" custLinFactNeighborY="100000">
        <dgm:presLayoutVars>
          <dgm:bulletEnabled val="1"/>
        </dgm:presLayoutVars>
      </dgm:prSet>
      <dgm:spPr/>
      <dgm:t>
        <a:bodyPr/>
        <a:lstStyle/>
        <a:p>
          <a:endParaRPr lang="en-US"/>
        </a:p>
      </dgm:t>
    </dgm:pt>
  </dgm:ptLst>
  <dgm:cxnLst>
    <dgm:cxn modelId="{82453B19-D5CD-4FE2-9BDC-547BC4CF5932}" type="presOf" srcId="{EA48C65B-EF62-4B74-9BFB-A68519526A17}" destId="{8BA3A86B-E3AC-41F0-BDA2-E17501028250}" srcOrd="0" destOrd="0" presId="urn:microsoft.com/office/officeart/2005/8/layout/bProcess4"/>
    <dgm:cxn modelId="{432BA0CD-EA67-403F-80BC-390BCCD2FB06}" srcId="{AA7C2E78-F89C-4FD0-88F1-B68FD29199DF}" destId="{009C43E0-1E3D-42E2-8544-C67B57E2BD2F}" srcOrd="2" destOrd="0" parTransId="{042B1BD7-3769-4544-81F6-240E41D9A116}" sibTransId="{610CC84B-66A5-4347-8F7C-40275CDF26BF}"/>
    <dgm:cxn modelId="{55B5AE7B-139A-4C1A-909C-2E087CE91DFF}" type="presOf" srcId="{70CC2517-5BB8-469B-9058-43445FD2DA60}" destId="{D8BF4D20-E794-4E75-B952-E6437098AD1B}" srcOrd="0" destOrd="0" presId="urn:microsoft.com/office/officeart/2005/8/layout/bProcess4"/>
    <dgm:cxn modelId="{27385D49-F190-4E08-80B0-53A8D87FBC35}" type="presOf" srcId="{98DFBFD7-077F-4F0B-8469-3AC918B92C04}" destId="{C640FCAE-D657-45B0-AD30-9C91F1422726}" srcOrd="0" destOrd="0" presId="urn:microsoft.com/office/officeart/2005/8/layout/bProcess4"/>
    <dgm:cxn modelId="{1249DF4A-00CE-4E02-88AA-3376304E182A}" srcId="{AA7C2E78-F89C-4FD0-88F1-B68FD29199DF}" destId="{8D95A151-E80C-475A-9418-67A74E20C8A1}" srcOrd="5" destOrd="0" parTransId="{CE002A0E-819B-4A4F-8C24-B811072372F2}" sibTransId="{C40FFB03-3E02-4B68-961B-7FC4E6B13766}"/>
    <dgm:cxn modelId="{727AEAFD-6F6E-42BB-9545-19BD88F55628}" srcId="{AA7C2E78-F89C-4FD0-88F1-B68FD29199DF}" destId="{98DFBFD7-077F-4F0B-8469-3AC918B92C04}" srcOrd="4" destOrd="0" parTransId="{53ECF9CC-D302-407E-9AE1-ABCDD37031B8}" sibTransId="{57AB9377-567E-45AB-8611-953A5D18D83C}"/>
    <dgm:cxn modelId="{DA6AEE1D-76F0-4A35-B51D-0682CBF03D80}" type="presOf" srcId="{55D2A578-060C-4306-B111-FF20A42EA471}" destId="{0E5F68F8-3534-4217-B42D-8777B469C69C}" srcOrd="0" destOrd="0" presId="urn:microsoft.com/office/officeart/2005/8/layout/bProcess4"/>
    <dgm:cxn modelId="{1797D5FD-4388-4F17-A269-B9F27E42D94B}" srcId="{AA7C2E78-F89C-4FD0-88F1-B68FD29199DF}" destId="{70CC2517-5BB8-469B-9058-43445FD2DA60}" srcOrd="0" destOrd="0" parTransId="{2157253E-5452-40AF-8FD0-02DBE615955B}" sibTransId="{E5DC3846-A263-4D18-8D73-DD3D86003DD8}"/>
    <dgm:cxn modelId="{2B531837-745E-4FEF-8AD1-DA89B4214133}" type="presOf" srcId="{E59A9B65-CC13-49D1-A239-66380F5840D2}" destId="{8BCCE456-7063-46CD-8FBF-3556E63E68C9}" srcOrd="0" destOrd="0" presId="urn:microsoft.com/office/officeart/2005/8/layout/bProcess4"/>
    <dgm:cxn modelId="{01AF6473-6A88-4B61-BD63-CFD2AB627B80}" srcId="{AA7C2E78-F89C-4FD0-88F1-B68FD29199DF}" destId="{EA48C65B-EF62-4B74-9BFB-A68519526A17}" srcOrd="1" destOrd="0" parTransId="{409BEFD5-DCB6-4FAF-813D-BC6028D01BD1}" sibTransId="{21B1C349-9352-4345-87F6-EA8A714D0BB0}"/>
    <dgm:cxn modelId="{AC301AA3-82C6-477E-A292-70FFEA377E60}" srcId="{AA7C2E78-F89C-4FD0-88F1-B68FD29199DF}" destId="{E59A9B65-CC13-49D1-A239-66380F5840D2}" srcOrd="3" destOrd="0" parTransId="{8CEA8BFA-3D43-409A-ABF8-33E57E940429}" sibTransId="{55D2A578-060C-4306-B111-FF20A42EA471}"/>
    <dgm:cxn modelId="{83C38CC4-D8C2-4F9C-AF13-1BDDACCE8BF0}" type="presOf" srcId="{E5DC3846-A263-4D18-8D73-DD3D86003DD8}" destId="{643393B3-28CD-434F-BE32-8B4ED2522BB3}" srcOrd="0" destOrd="0" presId="urn:microsoft.com/office/officeart/2005/8/layout/bProcess4"/>
    <dgm:cxn modelId="{A8A8568B-9B20-4DE9-8789-61D65ED3012E}" type="presOf" srcId="{8D95A151-E80C-475A-9418-67A74E20C8A1}" destId="{65F3A0DF-15CE-49D1-BBC9-CB49B2B4B170}" srcOrd="0" destOrd="0" presId="urn:microsoft.com/office/officeart/2005/8/layout/bProcess4"/>
    <dgm:cxn modelId="{D87A8A5D-17FE-492B-B2FE-8B9554C27D4E}" type="presOf" srcId="{009C43E0-1E3D-42E2-8544-C67B57E2BD2F}" destId="{BEC25EEB-C12A-4421-962C-0BB622A7866C}" srcOrd="0" destOrd="0" presId="urn:microsoft.com/office/officeart/2005/8/layout/bProcess4"/>
    <dgm:cxn modelId="{31E19167-6483-4B5B-AE5E-ABB6E764DACF}" type="presOf" srcId="{610CC84B-66A5-4347-8F7C-40275CDF26BF}" destId="{0C223C1D-6ACB-458B-BFEA-6241509DAA64}" srcOrd="0" destOrd="0" presId="urn:microsoft.com/office/officeart/2005/8/layout/bProcess4"/>
    <dgm:cxn modelId="{7056BB72-74CA-4A86-8B3E-1B4296533CC8}" type="presOf" srcId="{21B1C349-9352-4345-87F6-EA8A714D0BB0}" destId="{43D6A199-4EF3-446A-ADC8-3A61B32193FA}" srcOrd="0" destOrd="0" presId="urn:microsoft.com/office/officeart/2005/8/layout/bProcess4"/>
    <dgm:cxn modelId="{71F5A73D-7495-4BDC-80E0-0B5469FDBE51}" type="presOf" srcId="{57AB9377-567E-45AB-8611-953A5D18D83C}" destId="{8F78E855-9881-434F-8BCA-BAA977CFC961}" srcOrd="0" destOrd="0" presId="urn:microsoft.com/office/officeart/2005/8/layout/bProcess4"/>
    <dgm:cxn modelId="{623FDE4D-4082-4F84-A705-CF0099F356CE}" type="presOf" srcId="{AA7C2E78-F89C-4FD0-88F1-B68FD29199DF}" destId="{29E00FEC-99B9-4230-A7E2-47C9904C238D}" srcOrd="0" destOrd="0" presId="urn:microsoft.com/office/officeart/2005/8/layout/bProcess4"/>
    <dgm:cxn modelId="{219CFF48-CBC7-4546-86E1-50A19B605E11}" type="presParOf" srcId="{29E00FEC-99B9-4230-A7E2-47C9904C238D}" destId="{47AAAC20-A167-4C8A-B991-BC080D62A12F}" srcOrd="0" destOrd="0" presId="urn:microsoft.com/office/officeart/2005/8/layout/bProcess4"/>
    <dgm:cxn modelId="{42BCAFC9-374D-45DE-BF91-C23743A641FE}" type="presParOf" srcId="{47AAAC20-A167-4C8A-B991-BC080D62A12F}" destId="{F0776749-D47F-438C-A337-5616935BF1C9}" srcOrd="0" destOrd="0" presId="urn:microsoft.com/office/officeart/2005/8/layout/bProcess4"/>
    <dgm:cxn modelId="{F01837FF-DDC3-4491-B57F-5D2DC6BAAD5C}" type="presParOf" srcId="{47AAAC20-A167-4C8A-B991-BC080D62A12F}" destId="{D8BF4D20-E794-4E75-B952-E6437098AD1B}" srcOrd="1" destOrd="0" presId="urn:microsoft.com/office/officeart/2005/8/layout/bProcess4"/>
    <dgm:cxn modelId="{D84D6E6D-72E8-450D-B90A-150FCE465245}" type="presParOf" srcId="{29E00FEC-99B9-4230-A7E2-47C9904C238D}" destId="{643393B3-28CD-434F-BE32-8B4ED2522BB3}" srcOrd="1" destOrd="0" presId="urn:microsoft.com/office/officeart/2005/8/layout/bProcess4"/>
    <dgm:cxn modelId="{947C5C5A-AEC5-4916-B4D6-3D65837DCCB0}" type="presParOf" srcId="{29E00FEC-99B9-4230-A7E2-47C9904C238D}" destId="{959B7EB3-4A16-446A-9668-5B03F388E73A}" srcOrd="2" destOrd="0" presId="urn:microsoft.com/office/officeart/2005/8/layout/bProcess4"/>
    <dgm:cxn modelId="{D46CEC61-69FA-4736-9E41-537DB34B3477}" type="presParOf" srcId="{959B7EB3-4A16-446A-9668-5B03F388E73A}" destId="{514045C4-913D-4EBB-811A-7C557C4B07FA}" srcOrd="0" destOrd="0" presId="urn:microsoft.com/office/officeart/2005/8/layout/bProcess4"/>
    <dgm:cxn modelId="{2372D656-000E-4BC7-ADD5-5949D0174C3E}" type="presParOf" srcId="{959B7EB3-4A16-446A-9668-5B03F388E73A}" destId="{8BA3A86B-E3AC-41F0-BDA2-E17501028250}" srcOrd="1" destOrd="0" presId="urn:microsoft.com/office/officeart/2005/8/layout/bProcess4"/>
    <dgm:cxn modelId="{7CF3A1B5-8B24-4687-AC57-2CFFDBB70013}" type="presParOf" srcId="{29E00FEC-99B9-4230-A7E2-47C9904C238D}" destId="{43D6A199-4EF3-446A-ADC8-3A61B32193FA}" srcOrd="3" destOrd="0" presId="urn:microsoft.com/office/officeart/2005/8/layout/bProcess4"/>
    <dgm:cxn modelId="{27395514-2D0B-4815-9DB6-31AA369C4D25}" type="presParOf" srcId="{29E00FEC-99B9-4230-A7E2-47C9904C238D}" destId="{0D4A023D-CD94-40D9-BCB7-BF30E30FACC1}" srcOrd="4" destOrd="0" presId="urn:microsoft.com/office/officeart/2005/8/layout/bProcess4"/>
    <dgm:cxn modelId="{940D18C4-EB93-4893-8F47-20F99E7C2686}" type="presParOf" srcId="{0D4A023D-CD94-40D9-BCB7-BF30E30FACC1}" destId="{C2ADB78F-F8BD-4011-8270-550F753A2C44}" srcOrd="0" destOrd="0" presId="urn:microsoft.com/office/officeart/2005/8/layout/bProcess4"/>
    <dgm:cxn modelId="{7504FFF0-4A52-4C81-8B8E-60A3AA65DC3B}" type="presParOf" srcId="{0D4A023D-CD94-40D9-BCB7-BF30E30FACC1}" destId="{BEC25EEB-C12A-4421-962C-0BB622A7866C}" srcOrd="1" destOrd="0" presId="urn:microsoft.com/office/officeart/2005/8/layout/bProcess4"/>
    <dgm:cxn modelId="{5C7E1004-D744-4C68-9B75-566DD256CBF4}" type="presParOf" srcId="{29E00FEC-99B9-4230-A7E2-47C9904C238D}" destId="{0C223C1D-6ACB-458B-BFEA-6241509DAA64}" srcOrd="5" destOrd="0" presId="urn:microsoft.com/office/officeart/2005/8/layout/bProcess4"/>
    <dgm:cxn modelId="{BEE3814F-AA81-4E7F-A118-95B1462AB80C}" type="presParOf" srcId="{29E00FEC-99B9-4230-A7E2-47C9904C238D}" destId="{DAD41948-C14B-45E6-B96A-8A00C555E963}" srcOrd="6" destOrd="0" presId="urn:microsoft.com/office/officeart/2005/8/layout/bProcess4"/>
    <dgm:cxn modelId="{A8993DA3-F057-4A0F-8C7B-CFD7F4CA0F2E}" type="presParOf" srcId="{DAD41948-C14B-45E6-B96A-8A00C555E963}" destId="{1EB4F153-5F84-418F-B3B2-EEF2F8F544F7}" srcOrd="0" destOrd="0" presId="urn:microsoft.com/office/officeart/2005/8/layout/bProcess4"/>
    <dgm:cxn modelId="{78EE3BD7-6E5F-42EA-99D4-18B4E1933185}" type="presParOf" srcId="{DAD41948-C14B-45E6-B96A-8A00C555E963}" destId="{8BCCE456-7063-46CD-8FBF-3556E63E68C9}" srcOrd="1" destOrd="0" presId="urn:microsoft.com/office/officeart/2005/8/layout/bProcess4"/>
    <dgm:cxn modelId="{9095CD6B-4B2B-4A70-A636-A14F50B2AE18}" type="presParOf" srcId="{29E00FEC-99B9-4230-A7E2-47C9904C238D}" destId="{0E5F68F8-3534-4217-B42D-8777B469C69C}" srcOrd="7" destOrd="0" presId="urn:microsoft.com/office/officeart/2005/8/layout/bProcess4"/>
    <dgm:cxn modelId="{7034312D-E1B0-4D99-B70F-E958A40E04F8}" type="presParOf" srcId="{29E00FEC-99B9-4230-A7E2-47C9904C238D}" destId="{F7151210-5CC5-446F-9BAC-807CC010F01E}" srcOrd="8" destOrd="0" presId="urn:microsoft.com/office/officeart/2005/8/layout/bProcess4"/>
    <dgm:cxn modelId="{97F3CBCE-20E5-4713-958A-F7C18BEBD297}" type="presParOf" srcId="{F7151210-5CC5-446F-9BAC-807CC010F01E}" destId="{D2242CAB-4C43-4574-9B64-ED0EAF4B1929}" srcOrd="0" destOrd="0" presId="urn:microsoft.com/office/officeart/2005/8/layout/bProcess4"/>
    <dgm:cxn modelId="{6C41B053-CDCC-4470-9CFE-AF4E17F69331}" type="presParOf" srcId="{F7151210-5CC5-446F-9BAC-807CC010F01E}" destId="{C640FCAE-D657-45B0-AD30-9C91F1422726}" srcOrd="1" destOrd="0" presId="urn:microsoft.com/office/officeart/2005/8/layout/bProcess4"/>
    <dgm:cxn modelId="{D61C872C-427A-4533-8E2D-F0D668BDF441}" type="presParOf" srcId="{29E00FEC-99B9-4230-A7E2-47C9904C238D}" destId="{8F78E855-9881-434F-8BCA-BAA977CFC961}" srcOrd="9" destOrd="0" presId="urn:microsoft.com/office/officeart/2005/8/layout/bProcess4"/>
    <dgm:cxn modelId="{929C21A8-BC24-44D8-B26A-FC6637E132F0}" type="presParOf" srcId="{29E00FEC-99B9-4230-A7E2-47C9904C238D}" destId="{E5F26BD2-7B07-4865-B6D2-A3F0E55CCBBC}" srcOrd="10" destOrd="0" presId="urn:microsoft.com/office/officeart/2005/8/layout/bProcess4"/>
    <dgm:cxn modelId="{8E43A13B-9B67-4D06-8502-A0934AD4DB19}" type="presParOf" srcId="{E5F26BD2-7B07-4865-B6D2-A3F0E55CCBBC}" destId="{C892C188-54A5-43E8-A532-2AEAE82498AF}" srcOrd="0" destOrd="0" presId="urn:microsoft.com/office/officeart/2005/8/layout/bProcess4"/>
    <dgm:cxn modelId="{BE686C9C-E04B-4A23-891C-3CE59D52A612}" type="presParOf" srcId="{E5F26BD2-7B07-4865-B6D2-A3F0E55CCBBC}" destId="{65F3A0DF-15CE-49D1-BBC9-CB49B2B4B170}" srcOrd="1" destOrd="0" presId="urn:microsoft.com/office/officeart/2005/8/layout/b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294455" y="0"/>
        <a:ext cx="1159408" cy="695644"/>
      </dsp:txXfrm>
    </dsp:sp>
    <dsp:sp modelId="{43D6A199-4EF3-446A-ADC8-3A61B32193FA}">
      <dsp:nvSpPr>
        <dsp:cNvPr id="0" name=""/>
        <dsp:cNvSpPr/>
      </dsp:nvSpPr>
      <dsp:spPr>
        <a:xfrm rot="5396156">
          <a:off x="1113630" y="1414247"/>
          <a:ext cx="839785"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Load </a:t>
          </a:r>
          <a:r>
            <a:rPr lang="en-US" sz="1100" kern="1200" dirty="0"/>
            <a:t>channel model</a:t>
          </a:r>
        </a:p>
      </dsp:txBody>
      <dsp:txXfrm>
        <a:off x="1298258" y="872587"/>
        <a:ext cx="1159408" cy="695644"/>
      </dsp:txXfrm>
    </dsp:sp>
    <dsp:sp modelId="{0C223C1D-6ACB-458B-BFEA-6241509DAA64}">
      <dsp:nvSpPr>
        <dsp:cNvPr id="0" name=""/>
        <dsp:cNvSpPr/>
      </dsp:nvSpPr>
      <dsp:spPr>
        <a:xfrm rot="14119">
          <a:off x="1533985" y="1843342"/>
          <a:ext cx="164322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99197"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Load </a:t>
          </a:r>
          <a:r>
            <a:rPr lang="en-US" sz="1100" kern="1200" dirty="0"/>
            <a:t>s4p touchstone file data</a:t>
          </a:r>
        </a:p>
      </dsp:txBody>
      <dsp:txXfrm>
        <a:off x="1299197" y="1718199"/>
        <a:ext cx="1159408" cy="69564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45325" y="1727862"/>
        <a:ext cx="1159408" cy="69564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52583" y="65771"/>
        <a:ext cx="1159408" cy="69564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Going through AMI_init() TX and RX</a:t>
          </a:r>
        </a:p>
      </dsp:txBody>
      <dsp:txXfrm>
        <a:off x="4512196" y="67134"/>
        <a:ext cx="1159408" cy="695644"/>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294455" y="0"/>
        <a:ext cx="1159408" cy="695644"/>
      </dsp:txXfrm>
    </dsp:sp>
    <dsp:sp modelId="{43D6A199-4EF3-446A-ADC8-3A61B32193FA}">
      <dsp:nvSpPr>
        <dsp:cNvPr id="0" name=""/>
        <dsp:cNvSpPr/>
      </dsp:nvSpPr>
      <dsp:spPr>
        <a:xfrm rot="5478867">
          <a:off x="1103415" y="1414247"/>
          <a:ext cx="84000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Read channel model</a:t>
          </a:r>
        </a:p>
      </dsp:txBody>
      <dsp:txXfrm>
        <a:off x="1298258" y="872587"/>
        <a:ext cx="1159408" cy="695644"/>
      </dsp:txXfrm>
    </dsp:sp>
    <dsp:sp modelId="{0C223C1D-6ACB-458B-BFEA-6241509DAA64}">
      <dsp:nvSpPr>
        <dsp:cNvPr id="0" name=""/>
        <dsp:cNvSpPr/>
      </dsp:nvSpPr>
      <dsp:spPr>
        <a:xfrm rot="13948">
          <a:off x="1513777" y="1843342"/>
          <a:ext cx="166343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78989"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Read s4p touchstone file data</a:t>
          </a:r>
        </a:p>
      </dsp:txBody>
      <dsp:txXfrm>
        <a:off x="1278989" y="1718199"/>
        <a:ext cx="1159408" cy="69564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45325" y="1727862"/>
        <a:ext cx="1159408" cy="69564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52583" y="65771"/>
        <a:ext cx="1159408" cy="69564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Going through AMI_init() TX and RX</a:t>
          </a:r>
        </a:p>
      </dsp:txBody>
      <dsp:txXfrm>
        <a:off x="4512196" y="67134"/>
        <a:ext cx="1159408" cy="695644"/>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881555" y="0"/>
        <a:ext cx="1159408" cy="69564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590801" y="0"/>
        <a:ext cx="1159408" cy="69564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14797" y="0"/>
        <a:ext cx="1159408" cy="69564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14797" y="990604"/>
        <a:ext cx="1159408" cy="69564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00378" y="951202"/>
        <a:ext cx="1159408" cy="69564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eyediagram</a:t>
          </a:r>
        </a:p>
      </dsp:txBody>
      <dsp:txXfrm>
        <a:off x="897995" y="977644"/>
        <a:ext cx="1159408" cy="63240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881555" y="0"/>
        <a:ext cx="1159408" cy="69564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590801" y="0"/>
        <a:ext cx="1159408" cy="69564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14797" y="0"/>
        <a:ext cx="1159408" cy="69564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14797" y="990604"/>
        <a:ext cx="1159408" cy="69564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00378" y="951202"/>
        <a:ext cx="1159408" cy="69564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err="1" smtClean="0"/>
            <a:t>Eyediagram</a:t>
          </a:r>
          <a:endParaRPr lang="en-US" sz="1000" kern="1200" dirty="0"/>
        </a:p>
      </dsp:txBody>
      <dsp:txXfrm>
        <a:off x="897995" y="977644"/>
        <a:ext cx="1159408" cy="63240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rot="5400000">
          <a:off x="-252787" y="724250"/>
          <a:ext cx="1124207"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0" y="0"/>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Start</a:t>
          </a:r>
        </a:p>
      </dsp:txBody>
      <dsp:txXfrm>
        <a:off x="0" y="0"/>
        <a:ext cx="1521618" cy="912971"/>
      </dsp:txXfrm>
    </dsp:sp>
    <dsp:sp modelId="{43D6A199-4EF3-446A-ADC8-3A61B32193FA}">
      <dsp:nvSpPr>
        <dsp:cNvPr id="0" name=""/>
        <dsp:cNvSpPr/>
      </dsp:nvSpPr>
      <dsp:spPr>
        <a:xfrm rot="5400000">
          <a:off x="-262310" y="1867964"/>
          <a:ext cx="1143252"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0" y="1134192"/>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Row Swap</a:t>
          </a:r>
        </a:p>
      </dsp:txBody>
      <dsp:txXfrm>
        <a:off x="0" y="1134192"/>
        <a:ext cx="1521618" cy="912971"/>
      </dsp:txXfrm>
    </dsp:sp>
    <dsp:sp modelId="{0C223C1D-6ACB-458B-BFEA-6241509DAA64}">
      <dsp:nvSpPr>
        <dsp:cNvPr id="0" name=""/>
        <dsp:cNvSpPr/>
      </dsp:nvSpPr>
      <dsp:spPr>
        <a:xfrm>
          <a:off x="314308" y="2444582"/>
          <a:ext cx="1898425"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0" y="2287428"/>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Interpolation</a:t>
          </a:r>
        </a:p>
      </dsp:txBody>
      <dsp:txXfrm>
        <a:off x="0" y="2287428"/>
        <a:ext cx="1521618" cy="912971"/>
      </dsp:txXfrm>
    </dsp:sp>
    <dsp:sp modelId="{0E5F68F8-3534-4217-B42D-8777B469C69C}">
      <dsp:nvSpPr>
        <dsp:cNvPr id="0" name=""/>
        <dsp:cNvSpPr/>
      </dsp:nvSpPr>
      <dsp:spPr>
        <a:xfrm rot="16207096">
          <a:off x="1126978" y="1346579"/>
          <a:ext cx="2196011"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1908409" y="2287428"/>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S matrix to T matrix</a:t>
          </a:r>
        </a:p>
      </dsp:txBody>
      <dsp:txXfrm>
        <a:off x="1908409" y="2287428"/>
        <a:ext cx="1521618" cy="912971"/>
      </dsp:txXfrm>
    </dsp:sp>
    <dsp:sp modelId="{8F78E855-9881-434F-8BCA-BAA977CFC961}">
      <dsp:nvSpPr>
        <dsp:cNvPr id="0" name=""/>
        <dsp:cNvSpPr/>
      </dsp:nvSpPr>
      <dsp:spPr>
        <a:xfrm rot="3020">
          <a:off x="2232242" y="244478"/>
          <a:ext cx="2036862" cy="136945"/>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1917934" y="86429"/>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Multiply both T matrices</a:t>
          </a:r>
        </a:p>
      </dsp:txBody>
      <dsp:txXfrm>
        <a:off x="1917934" y="86429"/>
        <a:ext cx="1521618" cy="912971"/>
      </dsp:txXfrm>
    </dsp:sp>
    <dsp:sp modelId="{65F3A0DF-15CE-49D1-BBC9-CB49B2B4B170}">
      <dsp:nvSpPr>
        <dsp:cNvPr id="0" name=""/>
        <dsp:cNvSpPr/>
      </dsp:nvSpPr>
      <dsp:spPr>
        <a:xfrm>
          <a:off x="3964781" y="88219"/>
          <a:ext cx="1521618" cy="912971"/>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 matrix to S matrix</a:t>
          </a:r>
        </a:p>
      </dsp:txBody>
      <dsp:txXfrm>
        <a:off x="3964781" y="88219"/>
        <a:ext cx="1521618" cy="91297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7FFAF3-CDC0-4218-BA85-BD3A1DDEE1D9}">
      <dsp:nvSpPr>
        <dsp:cNvPr id="0" name=""/>
        <dsp:cNvSpPr/>
      </dsp:nvSpPr>
      <dsp:spPr>
        <a:xfrm>
          <a:off x="457181" y="533410"/>
          <a:ext cx="1164549" cy="646283"/>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SNP1</a:t>
          </a:r>
          <a:endParaRPr lang="en-US" sz="2300" kern="1200" dirty="0"/>
        </a:p>
      </dsp:txBody>
      <dsp:txXfrm>
        <a:off x="457181" y="533410"/>
        <a:ext cx="1164549" cy="646283"/>
      </dsp:txXfrm>
    </dsp:sp>
    <dsp:sp modelId="{2CC17147-EF1C-476A-82BB-5CB37923389C}">
      <dsp:nvSpPr>
        <dsp:cNvPr id="0" name=""/>
        <dsp:cNvSpPr/>
      </dsp:nvSpPr>
      <dsp:spPr>
        <a:xfrm>
          <a:off x="6303068" y="533410"/>
          <a:ext cx="1164549" cy="646283"/>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SNP2</a:t>
          </a:r>
          <a:endParaRPr lang="en-US" sz="2300" kern="1200" dirty="0"/>
        </a:p>
      </dsp:txBody>
      <dsp:txXfrm>
        <a:off x="6303068" y="533410"/>
        <a:ext cx="1164549" cy="646283"/>
      </dsp:txXfrm>
    </dsp:sp>
    <dsp:sp modelId="{838FCE5B-6F8E-4EB0-907A-D582928ACFAA}">
      <dsp:nvSpPr>
        <dsp:cNvPr id="0" name=""/>
        <dsp:cNvSpPr/>
      </dsp:nvSpPr>
      <dsp:spPr>
        <a:xfrm>
          <a:off x="4191030" y="533410"/>
          <a:ext cx="1164549" cy="646283"/>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TNP2</a:t>
          </a:r>
          <a:endParaRPr lang="en-US" sz="2300" kern="1200" dirty="0"/>
        </a:p>
      </dsp:txBody>
      <dsp:txXfrm>
        <a:off x="4191030" y="533410"/>
        <a:ext cx="1164549" cy="646283"/>
      </dsp:txXfrm>
    </dsp:sp>
    <dsp:sp modelId="{CB5713BC-4376-4485-9533-F5191C3D039E}">
      <dsp:nvSpPr>
        <dsp:cNvPr id="0" name=""/>
        <dsp:cNvSpPr/>
      </dsp:nvSpPr>
      <dsp:spPr>
        <a:xfrm>
          <a:off x="2514618" y="533410"/>
          <a:ext cx="1164549" cy="646283"/>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TNP1</a:t>
          </a:r>
          <a:endParaRPr lang="en-US" sz="2300" kern="1200" dirty="0"/>
        </a:p>
      </dsp:txBody>
      <dsp:txXfrm>
        <a:off x="2514618" y="533410"/>
        <a:ext cx="1164549" cy="646283"/>
      </dsp:txXfrm>
    </dsp:sp>
    <dsp:sp modelId="{C64C8537-F22D-4B3A-B477-7718E2C1ECAF}">
      <dsp:nvSpPr>
        <dsp:cNvPr id="0" name=""/>
        <dsp:cNvSpPr/>
      </dsp:nvSpPr>
      <dsp:spPr>
        <a:xfrm>
          <a:off x="3960973" y="1600199"/>
          <a:ext cx="1164549" cy="646283"/>
        </a:xfrm>
        <a:prstGeom prst="rect">
          <a:avLst/>
        </a:prstGeom>
        <a:solidFill>
          <a:srgbClr val="00B05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TNP2</a:t>
          </a:r>
          <a:endParaRPr lang="en-US" sz="2300" kern="1200" dirty="0"/>
        </a:p>
      </dsp:txBody>
      <dsp:txXfrm>
        <a:off x="3960973" y="1600199"/>
        <a:ext cx="1164549" cy="646283"/>
      </dsp:txXfrm>
    </dsp:sp>
    <dsp:sp modelId="{DD7BCAF5-78CD-43BA-99B1-6CBD02C1D32A}">
      <dsp:nvSpPr>
        <dsp:cNvPr id="0" name=""/>
        <dsp:cNvSpPr/>
      </dsp:nvSpPr>
      <dsp:spPr>
        <a:xfrm>
          <a:off x="2817979" y="1600199"/>
          <a:ext cx="1164549" cy="646283"/>
        </a:xfrm>
        <a:prstGeom prst="rect">
          <a:avLst/>
        </a:prstGeom>
        <a:solidFill>
          <a:srgbClr val="00B0F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TNP1</a:t>
          </a:r>
          <a:endParaRPr lang="en-US" sz="2300" kern="1200" dirty="0"/>
        </a:p>
      </dsp:txBody>
      <dsp:txXfrm>
        <a:off x="2817979" y="1600199"/>
        <a:ext cx="1164549" cy="646283"/>
      </dsp:txXfrm>
    </dsp:sp>
    <dsp:sp modelId="{7E2CE75D-71B2-4B91-9875-124C0C1619CB}">
      <dsp:nvSpPr>
        <dsp:cNvPr id="0" name=""/>
        <dsp:cNvSpPr/>
      </dsp:nvSpPr>
      <dsp:spPr>
        <a:xfrm>
          <a:off x="2717255" y="2819398"/>
          <a:ext cx="2605991" cy="646283"/>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Concatenated </a:t>
          </a:r>
          <a:r>
            <a:rPr lang="en-US" sz="2300" kern="1200" dirty="0" smtClean="0"/>
            <a:t>SNP</a:t>
          </a:r>
          <a:endParaRPr lang="en-US" sz="2300" kern="1200" dirty="0"/>
        </a:p>
      </dsp:txBody>
      <dsp:txXfrm>
        <a:off x="2717255" y="2819398"/>
        <a:ext cx="2605991" cy="64628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AB10A3-9685-4D24-96F2-8D2D71E8BC32}">
      <dsp:nvSpPr>
        <dsp:cNvPr id="0" name=""/>
        <dsp:cNvSpPr/>
      </dsp:nvSpPr>
      <dsp:spPr>
        <a:xfrm>
          <a:off x="3883" y="1730932"/>
          <a:ext cx="2002852" cy="927571"/>
        </a:xfrm>
        <a:prstGeom prst="roundRect">
          <a:avLst>
            <a:gd name="adj" fmla="val 10000"/>
          </a:avLst>
        </a:prstGeom>
        <a:solidFill>
          <a:schemeClr val="bg1">
            <a:lumMod val="85000"/>
          </a:schemeClr>
        </a:soli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S-parameter</a:t>
          </a:r>
          <a:endParaRPr lang="zh-CN" altLang="en-US" sz="2400" kern="1200" dirty="0"/>
        </a:p>
      </dsp:txBody>
      <dsp:txXfrm>
        <a:off x="3883" y="1730932"/>
        <a:ext cx="2002852" cy="927571"/>
      </dsp:txXfrm>
    </dsp:sp>
    <dsp:sp modelId="{E61275E6-41FA-418D-A6EB-66253A4A20AF}">
      <dsp:nvSpPr>
        <dsp:cNvPr id="0" name=""/>
        <dsp:cNvSpPr/>
      </dsp:nvSpPr>
      <dsp:spPr>
        <a:xfrm>
          <a:off x="2301281" y="1829481"/>
          <a:ext cx="624436" cy="730473"/>
        </a:xfrm>
        <a:prstGeom prst="rightArrow">
          <a:avLst>
            <a:gd name="adj1" fmla="val 60000"/>
            <a:gd name="adj2" fmla="val 50000"/>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2301281" y="1829481"/>
        <a:ext cx="624436" cy="730473"/>
      </dsp:txXfrm>
    </dsp:sp>
    <dsp:sp modelId="{8287D7DF-607C-465C-853C-FDCECCD54F42}">
      <dsp:nvSpPr>
        <dsp:cNvPr id="0" name=""/>
        <dsp:cNvSpPr/>
      </dsp:nvSpPr>
      <dsp:spPr>
        <a:xfrm>
          <a:off x="3184919" y="1730932"/>
          <a:ext cx="1937227" cy="927571"/>
        </a:xfrm>
        <a:prstGeom prst="roundRect">
          <a:avLst>
            <a:gd name="adj" fmla="val 10000"/>
          </a:avLst>
        </a:prstGeom>
        <a:solidFill>
          <a:schemeClr val="bg1">
            <a:lumMod val="85000"/>
          </a:schemeClr>
        </a:soli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Z-parameter</a:t>
          </a:r>
        </a:p>
      </dsp:txBody>
      <dsp:txXfrm>
        <a:off x="3184919" y="1730932"/>
        <a:ext cx="1937227" cy="927571"/>
      </dsp:txXfrm>
    </dsp:sp>
    <dsp:sp modelId="{C9681FF2-DE46-404F-813D-478F265F7294}">
      <dsp:nvSpPr>
        <dsp:cNvPr id="0" name=""/>
        <dsp:cNvSpPr/>
      </dsp:nvSpPr>
      <dsp:spPr>
        <a:xfrm>
          <a:off x="5416692" y="1829481"/>
          <a:ext cx="624436" cy="730473"/>
        </a:xfrm>
        <a:prstGeom prst="rightArrow">
          <a:avLst>
            <a:gd name="adj1" fmla="val 60000"/>
            <a:gd name="adj2" fmla="val 50000"/>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a:off x="5416692" y="1829481"/>
        <a:ext cx="624436" cy="730473"/>
      </dsp:txXfrm>
    </dsp:sp>
    <dsp:sp modelId="{101450A0-D4A9-4757-99D3-8A9F455E92C8}">
      <dsp:nvSpPr>
        <dsp:cNvPr id="0" name=""/>
        <dsp:cNvSpPr/>
      </dsp:nvSpPr>
      <dsp:spPr>
        <a:xfrm>
          <a:off x="6300329" y="1730932"/>
          <a:ext cx="1925386" cy="927571"/>
        </a:xfrm>
        <a:prstGeom prst="roundRect">
          <a:avLst>
            <a:gd name="adj" fmla="val 10000"/>
          </a:avLst>
        </a:prstGeom>
        <a:solidFill>
          <a:schemeClr val="bg1">
            <a:lumMod val="85000"/>
          </a:schemeClr>
        </a:soli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altLang="zh-CN" sz="2400" kern="1200" dirty="0" smtClean="0"/>
            <a:t>Y-parameter</a:t>
          </a:r>
          <a:endParaRPr lang="zh-CN" altLang="en-US" sz="2400" kern="1200" dirty="0"/>
        </a:p>
      </dsp:txBody>
      <dsp:txXfrm>
        <a:off x="6300329" y="1730932"/>
        <a:ext cx="1925386" cy="92757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294455" y="0"/>
        <a:ext cx="1159408" cy="695644"/>
      </dsp:txXfrm>
    </dsp:sp>
    <dsp:sp modelId="{43D6A199-4EF3-446A-ADC8-3A61B32193FA}">
      <dsp:nvSpPr>
        <dsp:cNvPr id="0" name=""/>
        <dsp:cNvSpPr/>
      </dsp:nvSpPr>
      <dsp:spPr>
        <a:xfrm rot="5478867">
          <a:off x="1103415" y="1414247"/>
          <a:ext cx="84000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Read channel model</a:t>
          </a:r>
        </a:p>
      </dsp:txBody>
      <dsp:txXfrm>
        <a:off x="1298258" y="872587"/>
        <a:ext cx="1159408" cy="695644"/>
      </dsp:txXfrm>
    </dsp:sp>
    <dsp:sp modelId="{0C223C1D-6ACB-458B-BFEA-6241509DAA64}">
      <dsp:nvSpPr>
        <dsp:cNvPr id="0" name=""/>
        <dsp:cNvSpPr/>
      </dsp:nvSpPr>
      <dsp:spPr>
        <a:xfrm rot="13948">
          <a:off x="1513777" y="1843342"/>
          <a:ext cx="166343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78989"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Read s4p touchstone file data</a:t>
          </a:r>
        </a:p>
      </dsp:txBody>
      <dsp:txXfrm>
        <a:off x="1278989" y="1718199"/>
        <a:ext cx="1159408" cy="69564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45325" y="1727862"/>
        <a:ext cx="1159408" cy="69564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52583" y="65771"/>
        <a:ext cx="1159408" cy="69564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Going through AMI_init() TX and RX</a:t>
          </a:r>
        </a:p>
      </dsp:txBody>
      <dsp:txXfrm>
        <a:off x="4512196" y="67134"/>
        <a:ext cx="1159408" cy="69564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881555" y="0"/>
        <a:ext cx="1159408" cy="69564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590801" y="0"/>
        <a:ext cx="1159408" cy="69564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14797" y="0"/>
        <a:ext cx="1159408" cy="69564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14797" y="990604"/>
        <a:ext cx="1159408" cy="69564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00378" y="951202"/>
        <a:ext cx="1159408" cy="69564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eyediagram</a:t>
          </a:r>
        </a:p>
      </dsp:txBody>
      <dsp:txXfrm>
        <a:off x="897995" y="977644"/>
        <a:ext cx="1159408" cy="63240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rot="5396485">
          <a:off x="1094858" y="556604"/>
          <a:ext cx="869674"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12944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Start</a:t>
          </a:r>
        </a:p>
      </dsp:txBody>
      <dsp:txXfrm>
        <a:off x="1294455" y="0"/>
        <a:ext cx="1159408" cy="695644"/>
      </dsp:txXfrm>
    </dsp:sp>
    <dsp:sp modelId="{43D6A199-4EF3-446A-ADC8-3A61B32193FA}">
      <dsp:nvSpPr>
        <dsp:cNvPr id="0" name=""/>
        <dsp:cNvSpPr/>
      </dsp:nvSpPr>
      <dsp:spPr>
        <a:xfrm rot="5478867">
          <a:off x="1103415" y="1414247"/>
          <a:ext cx="84000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1298258" y="872587"/>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Read channel model</a:t>
          </a:r>
        </a:p>
      </dsp:txBody>
      <dsp:txXfrm>
        <a:off x="1298258" y="872587"/>
        <a:ext cx="1159408" cy="695644"/>
      </dsp:txXfrm>
    </dsp:sp>
    <dsp:sp modelId="{0C223C1D-6ACB-458B-BFEA-6241509DAA64}">
      <dsp:nvSpPr>
        <dsp:cNvPr id="0" name=""/>
        <dsp:cNvSpPr/>
      </dsp:nvSpPr>
      <dsp:spPr>
        <a:xfrm rot="13948">
          <a:off x="1513777" y="1843342"/>
          <a:ext cx="166343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1278989" y="1718199"/>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Read s4p touchstone file data</a:t>
          </a:r>
        </a:p>
      </dsp:txBody>
      <dsp:txXfrm>
        <a:off x="1278989" y="1718199"/>
        <a:ext cx="1159408" cy="695644"/>
      </dsp:txXfrm>
    </dsp:sp>
    <dsp:sp modelId="{0E5F68F8-3534-4217-B42D-8777B469C69C}">
      <dsp:nvSpPr>
        <dsp:cNvPr id="0" name=""/>
        <dsp:cNvSpPr/>
      </dsp:nvSpPr>
      <dsp:spPr>
        <a:xfrm rot="16209001">
          <a:off x="2355615" y="1017127"/>
          <a:ext cx="16591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2945325" y="172786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Concatenate s4p's</a:t>
          </a:r>
        </a:p>
      </dsp:txBody>
      <dsp:txXfrm>
        <a:off x="2945325" y="1727862"/>
        <a:ext cx="1159408" cy="695644"/>
      </dsp:txXfrm>
    </dsp:sp>
    <dsp:sp modelId="{8F78E855-9881-434F-8BCA-BAA977CFC961}">
      <dsp:nvSpPr>
        <dsp:cNvPr id="0" name=""/>
        <dsp:cNvSpPr/>
      </dsp:nvSpPr>
      <dsp:spPr>
        <a:xfrm rot="3017">
          <a:off x="3190291" y="185307"/>
          <a:ext cx="155378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952583" y="65771"/>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Calculate transfer function for channel</a:t>
          </a:r>
        </a:p>
      </dsp:txBody>
      <dsp:txXfrm>
        <a:off x="2952583" y="65771"/>
        <a:ext cx="1159408" cy="695644"/>
      </dsp:txXfrm>
    </dsp:sp>
    <dsp:sp modelId="{65F3A0DF-15CE-49D1-BBC9-CB49B2B4B170}">
      <dsp:nvSpPr>
        <dsp:cNvPr id="0" name=""/>
        <dsp:cNvSpPr/>
      </dsp:nvSpPr>
      <dsp:spPr>
        <a:xfrm>
          <a:off x="4512196" y="6713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t>Going through AMI_init() TX and RX</a:t>
          </a:r>
        </a:p>
      </dsp:txBody>
      <dsp:txXfrm>
        <a:off x="4512196" y="67134"/>
        <a:ext cx="1159408" cy="69564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393B3-28CD-434F-BE32-8B4ED2522BB3}">
      <dsp:nvSpPr>
        <dsp:cNvPr id="0" name=""/>
        <dsp:cNvSpPr/>
      </dsp:nvSpPr>
      <dsp:spPr>
        <a:xfrm>
          <a:off x="1119264" y="118854"/>
          <a:ext cx="170341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8BF4D20-E794-4E75-B952-E6437098AD1B}">
      <dsp:nvSpPr>
        <dsp:cNvPr id="0" name=""/>
        <dsp:cNvSpPr/>
      </dsp:nvSpPr>
      <dsp:spPr>
        <a:xfrm>
          <a:off x="881555"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Generate data bits</a:t>
          </a:r>
        </a:p>
      </dsp:txBody>
      <dsp:txXfrm>
        <a:off x="881555" y="0"/>
        <a:ext cx="1159408" cy="695644"/>
      </dsp:txXfrm>
    </dsp:sp>
    <dsp:sp modelId="{43D6A199-4EF3-446A-ADC8-3A61B32193FA}">
      <dsp:nvSpPr>
        <dsp:cNvPr id="0" name=""/>
        <dsp:cNvSpPr/>
      </dsp:nvSpPr>
      <dsp:spPr>
        <a:xfrm>
          <a:off x="2828510" y="118854"/>
          <a:ext cx="1518168"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A3A86B-E3AC-41F0-BDA2-E17501028250}">
      <dsp:nvSpPr>
        <dsp:cNvPr id="0" name=""/>
        <dsp:cNvSpPr/>
      </dsp:nvSpPr>
      <dsp:spPr>
        <a:xfrm>
          <a:off x="2590801"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Send data through </a:t>
          </a:r>
          <a:r>
            <a:rPr lang="en-US" sz="1000" kern="1200" dirty="0" err="1" smtClean="0"/>
            <a:t>AMI_Getwave</a:t>
          </a:r>
          <a:r>
            <a:rPr lang="en-US" sz="1000" kern="1200" dirty="0" smtClean="0"/>
            <a:t> </a:t>
          </a:r>
          <a:r>
            <a:rPr lang="en-US" sz="1000" kern="1200" dirty="0"/>
            <a:t>TX</a:t>
          </a:r>
        </a:p>
      </dsp:txBody>
      <dsp:txXfrm>
        <a:off x="2590801" y="0"/>
        <a:ext cx="1159408" cy="695644"/>
      </dsp:txXfrm>
    </dsp:sp>
    <dsp:sp modelId="{0C223C1D-6ACB-458B-BFEA-6241509DAA64}">
      <dsp:nvSpPr>
        <dsp:cNvPr id="0" name=""/>
        <dsp:cNvSpPr/>
      </dsp:nvSpPr>
      <dsp:spPr>
        <a:xfrm rot="5400000">
          <a:off x="3857204" y="614156"/>
          <a:ext cx="984776"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EC25EEB-C12A-4421-962C-0BB622A7866C}">
      <dsp:nvSpPr>
        <dsp:cNvPr id="0" name=""/>
        <dsp:cNvSpPr/>
      </dsp:nvSpPr>
      <dsp:spPr>
        <a:xfrm>
          <a:off x="4114797" y="0"/>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Convolve with channel impulse responds</a:t>
          </a:r>
        </a:p>
      </dsp:txBody>
      <dsp:txXfrm>
        <a:off x="4114797" y="0"/>
        <a:ext cx="1159408" cy="695644"/>
      </dsp:txXfrm>
    </dsp:sp>
    <dsp:sp modelId="{0E5F68F8-3534-4217-B42D-8777B469C69C}">
      <dsp:nvSpPr>
        <dsp:cNvPr id="0" name=""/>
        <dsp:cNvSpPr/>
      </dsp:nvSpPr>
      <dsp:spPr>
        <a:xfrm rot="10876201">
          <a:off x="2834987" y="1089757"/>
          <a:ext cx="1514791"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BCCE456-7063-46CD-8FBF-3556E63E68C9}">
      <dsp:nvSpPr>
        <dsp:cNvPr id="0" name=""/>
        <dsp:cNvSpPr/>
      </dsp:nvSpPr>
      <dsp:spPr>
        <a:xfrm>
          <a:off x="4114797" y="990604"/>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send data through AMI_getwave RX</a:t>
          </a:r>
        </a:p>
      </dsp:txBody>
      <dsp:txXfrm>
        <a:off x="4114797" y="990604"/>
        <a:ext cx="1159408" cy="695644"/>
      </dsp:txXfrm>
    </dsp:sp>
    <dsp:sp modelId="{8F78E855-9881-434F-8BCA-BAA977CFC961}">
      <dsp:nvSpPr>
        <dsp:cNvPr id="0" name=""/>
        <dsp:cNvSpPr/>
      </dsp:nvSpPr>
      <dsp:spPr>
        <a:xfrm rot="10799226">
          <a:off x="1132791" y="1067335"/>
          <a:ext cx="1702382" cy="104346"/>
        </a:xfrm>
        <a:prstGeom prst="rect">
          <a:avLst/>
        </a:prstGeom>
        <a:solidFill>
          <a:schemeClr val="dk2">
            <a:tint val="60000"/>
            <a:hueOff val="0"/>
            <a:satOff val="0"/>
            <a:lumOff val="0"/>
            <a:alphaOff val="0"/>
          </a:schemeClr>
        </a:solidFill>
        <a:ln>
          <a:noFill/>
        </a:ln>
        <a:effectLst>
          <a:outerShdw blurRad="57150" dist="38100" dir="5400000" algn="ctr" rotWithShape="0">
            <a:schemeClr val="dk2">
              <a:tint val="60000"/>
              <a:hueOff val="0"/>
              <a:satOff val="0"/>
              <a:lumOff val="0"/>
              <a:alphaOff val="0"/>
              <a:shade val="9000"/>
              <a:satMod val="105000"/>
              <a:alpha val="48000"/>
            </a:scheme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40FCAE-D657-45B0-AD30-9C91F1422726}">
      <dsp:nvSpPr>
        <dsp:cNvPr id="0" name=""/>
        <dsp:cNvSpPr/>
      </dsp:nvSpPr>
      <dsp:spPr>
        <a:xfrm>
          <a:off x="2600378" y="951202"/>
          <a:ext cx="1159408" cy="695644"/>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Result</a:t>
          </a:r>
        </a:p>
      </dsp:txBody>
      <dsp:txXfrm>
        <a:off x="2600378" y="951202"/>
        <a:ext cx="1159408" cy="695644"/>
      </dsp:txXfrm>
    </dsp:sp>
    <dsp:sp modelId="{65F3A0DF-15CE-49D1-BBC9-CB49B2B4B170}">
      <dsp:nvSpPr>
        <dsp:cNvPr id="0" name=""/>
        <dsp:cNvSpPr/>
      </dsp:nvSpPr>
      <dsp:spPr>
        <a:xfrm>
          <a:off x="897995" y="977644"/>
          <a:ext cx="1159408" cy="632403"/>
        </a:xfrm>
        <a:prstGeom prst="roundRect">
          <a:avLst>
            <a:gd name="adj" fmla="val 10000"/>
          </a:avLst>
        </a:prstGeom>
        <a:gradFill rotWithShape="0">
          <a:gsLst>
            <a:gs pos="0">
              <a:schemeClr val="lt1">
                <a:hueOff val="0"/>
                <a:satOff val="0"/>
                <a:lumOff val="0"/>
                <a:alphaOff val="0"/>
                <a:tint val="98000"/>
                <a:shade val="25000"/>
                <a:satMod val="250000"/>
              </a:schemeClr>
            </a:gs>
            <a:gs pos="68000">
              <a:schemeClr val="lt1">
                <a:hueOff val="0"/>
                <a:satOff val="0"/>
                <a:lumOff val="0"/>
                <a:alphaOff val="0"/>
                <a:tint val="86000"/>
                <a:satMod val="115000"/>
              </a:schemeClr>
            </a:gs>
            <a:gs pos="100000">
              <a:schemeClr val="l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lt1">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eyediagram</a:t>
          </a:r>
        </a:p>
      </dsp:txBody>
      <dsp:txXfrm>
        <a:off x="897995" y="977644"/>
        <a:ext cx="1159408" cy="6324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9A306F-1B48-4A3A-B5BE-C310552491FD}" type="datetimeFigureOut">
              <a:rPr lang="zh-CN" altLang="en-US" smtClean="0"/>
              <a:pPr/>
              <a:t>2015/4/6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30485-5926-4BB4-A5E5-C1FC5415A14B}" type="slidenum">
              <a:rPr lang="zh-CN" altLang="en-US" smtClean="0"/>
              <a:pPr/>
              <a:t>‹#›</a:t>
            </a:fld>
            <a:endParaRPr lang="zh-CN" altLang="en-US"/>
          </a:p>
        </p:txBody>
      </p:sp>
    </p:spTree>
    <p:extLst>
      <p:ext uri="{BB962C8B-B14F-4D97-AF65-F5344CB8AC3E}">
        <p14:creationId xmlns:p14="http://schemas.microsoft.com/office/powerpoint/2010/main" xmlns="" val="28981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When a new channel is designed, it is important to test the channel’s functions and properties to see if it reaches the expected requirement. In this way, we use our program to simulate the channel.</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4</a:t>
            </a:fld>
            <a:endParaRPr lang="zh-CN" altLang="en-US"/>
          </a:p>
        </p:txBody>
      </p:sp>
    </p:spTree>
    <p:extLst>
      <p:ext uri="{BB962C8B-B14F-4D97-AF65-F5344CB8AC3E}">
        <p14:creationId xmlns:p14="http://schemas.microsoft.com/office/powerpoint/2010/main" xmlns="" val="3907484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a:t>
            </a:r>
            <a:r>
              <a:rPr lang="en-US" altLang="zh-CN" baseline="0" dirty="0" smtClean="0"/>
              <a:t> you can clearly see, All of these 4 cases are similar but different because of different derivations and impedances.</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22</a:t>
            </a:fld>
            <a:endParaRPr lang="zh-CN" altLang="en-US"/>
          </a:p>
        </p:txBody>
      </p:sp>
    </p:spTree>
    <p:extLst>
      <p:ext uri="{BB962C8B-B14F-4D97-AF65-F5344CB8AC3E}">
        <p14:creationId xmlns:p14="http://schemas.microsoft.com/office/powerpoint/2010/main" xmlns="" val="125553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23</a:t>
            </a:fld>
            <a:endParaRPr lang="zh-CN" altLang="en-US"/>
          </a:p>
        </p:txBody>
      </p:sp>
    </p:spTree>
    <p:extLst>
      <p:ext uri="{BB962C8B-B14F-4D97-AF65-F5344CB8AC3E}">
        <p14:creationId xmlns:p14="http://schemas.microsoft.com/office/powerpoint/2010/main" xmlns="" val="193187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the primary purpose of the </a:t>
            </a:r>
            <a:r>
              <a:rPr lang="en-US" dirty="0" err="1" smtClean="0"/>
              <a:t>AMI_Init</a:t>
            </a:r>
            <a:r>
              <a:rPr lang="en-US" dirty="0" smtClean="0"/>
              <a:t> function is to perform the required initialization steps,</a:t>
            </a:r>
            <a:r>
              <a:rPr lang="en-US" baseline="0" dirty="0" smtClean="0"/>
              <a:t> </a:t>
            </a:r>
            <a:r>
              <a:rPr lang="en-US" dirty="0" smtClean="0"/>
              <a:t>it may also include LTI signal processing algorithms.</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25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26</a:t>
            </a:fld>
            <a:endParaRPr lang="zh-CN" altLang="en-US"/>
          </a:p>
        </p:txBody>
      </p:sp>
    </p:spTree>
    <p:extLst>
      <p:ext uri="{BB962C8B-B14F-4D97-AF65-F5344CB8AC3E}">
        <p14:creationId xmlns:p14="http://schemas.microsoft.com/office/powerpoint/2010/main" xmlns="" val="193187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29</a:t>
            </a:fld>
            <a:endParaRPr lang="zh-CN" altLang="en-US"/>
          </a:p>
        </p:txBody>
      </p:sp>
    </p:spTree>
    <p:extLst>
      <p:ext uri="{BB962C8B-B14F-4D97-AF65-F5344CB8AC3E}">
        <p14:creationId xmlns:p14="http://schemas.microsoft.com/office/powerpoint/2010/main" xmlns="" val="1355088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32</a:t>
            </a:fld>
            <a:endParaRPr lang="zh-CN" altLang="en-US"/>
          </a:p>
        </p:txBody>
      </p:sp>
    </p:spTree>
    <p:extLst>
      <p:ext uri="{BB962C8B-B14F-4D97-AF65-F5344CB8AC3E}">
        <p14:creationId xmlns:p14="http://schemas.microsoft.com/office/powerpoint/2010/main" xmlns="" val="193187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5</a:t>
            </a:fld>
            <a:endParaRPr lang="zh-CN" altLang="en-US"/>
          </a:p>
        </p:txBody>
      </p:sp>
    </p:spTree>
    <p:extLst>
      <p:ext uri="{BB962C8B-B14F-4D97-AF65-F5344CB8AC3E}">
        <p14:creationId xmlns:p14="http://schemas.microsoft.com/office/powerpoint/2010/main" xmlns="" val="248049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6</a:t>
            </a:fld>
            <a:endParaRPr lang="zh-CN" altLang="en-US"/>
          </a:p>
        </p:txBody>
      </p:sp>
    </p:spTree>
    <p:extLst>
      <p:ext uri="{BB962C8B-B14F-4D97-AF65-F5344CB8AC3E}">
        <p14:creationId xmlns:p14="http://schemas.microsoft.com/office/powerpoint/2010/main" xmlns="" val="193187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three major components to our design.</a:t>
            </a:r>
            <a:endParaRPr lang="en-US" dirty="0"/>
          </a:p>
        </p:txBody>
      </p:sp>
      <p:sp>
        <p:nvSpPr>
          <p:cNvPr id="4" name="Slide Number Placeholder 3"/>
          <p:cNvSpPr>
            <a:spLocks noGrp="1"/>
          </p:cNvSpPr>
          <p:nvPr>
            <p:ph type="sldNum" sz="quarter" idx="10"/>
          </p:nvPr>
        </p:nvSpPr>
        <p:spPr/>
        <p:txBody>
          <a:bodyPr/>
          <a:lstStyle/>
          <a:p>
            <a:fld id="{6C330485-5926-4BB4-A5E5-C1FC5415A14B}"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We use the first four known terminal equations and the last eight mix-mode equations to derive our transfer function. After a series of complex derivations, we got </a:t>
            </a:r>
            <a:r>
              <a:rPr lang="en-US" altLang="zh-CN" baseline="0" dirty="0" err="1" smtClean="0"/>
              <a:t>Ym</a:t>
            </a:r>
            <a:r>
              <a:rPr lang="en-US" altLang="zh-CN" baseline="0" dirty="0" smtClean="0"/>
              <a:t> means the mix-mode Y parameter. As for now, if we take account into common mode voltages and currents, we do not have enough time to make our programs ready. Therefore, we only do the differential only case and we pick </a:t>
            </a:r>
            <a:r>
              <a:rPr lang="en-US" altLang="zh-CN" baseline="0" dirty="0" err="1" smtClean="0"/>
              <a:t>Ydd</a:t>
            </a:r>
            <a:r>
              <a:rPr lang="en-US" altLang="zh-CN" baseline="0" dirty="0" smtClean="0"/>
              <a:t> from </a:t>
            </a:r>
            <a:r>
              <a:rPr lang="en-US" altLang="zh-CN" baseline="0" dirty="0" err="1" smtClean="0"/>
              <a:t>Ym</a:t>
            </a:r>
            <a:r>
              <a:rPr lang="en-US" altLang="zh-CN" baseline="0" dirty="0" smtClean="0"/>
              <a:t> to do the rest of derivations. We finally got the input and output relation. Because Vd1 is the reference differential voltage while Vd2 is the terminal, we only need Vd2 and Vs0’s relation. In that way, we extract the second row and first column from this 2 by 2 matrix and that’s the transfer function. </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15</a:t>
            </a:fld>
            <a:endParaRPr lang="zh-CN" altLang="en-US"/>
          </a:p>
        </p:txBody>
      </p:sp>
    </p:spTree>
    <p:extLst>
      <p:ext uri="{BB962C8B-B14F-4D97-AF65-F5344CB8AC3E}">
        <p14:creationId xmlns:p14="http://schemas.microsoft.com/office/powerpoint/2010/main" xmlns="" val="1000388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en-US" altLang="zh-CN" baseline="0" dirty="0" smtClean="0"/>
              <a:t> So each of the four cases have its own derivation. And because of time constraint of the presentation, we will not go into details on how we derive every single one of them.</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16</a:t>
            </a:fld>
            <a:endParaRPr lang="zh-CN" altLang="en-US"/>
          </a:p>
        </p:txBody>
      </p:sp>
    </p:spTree>
    <p:extLst>
      <p:ext uri="{BB962C8B-B14F-4D97-AF65-F5344CB8AC3E}">
        <p14:creationId xmlns:p14="http://schemas.microsoft.com/office/powerpoint/2010/main" xmlns="" val="268297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Fstop</a:t>
            </a:r>
            <a:r>
              <a:rPr lang="en-US" altLang="zh-CN" baseline="0" dirty="0" smtClean="0"/>
              <a:t> is the maximum frequency of our data. </a:t>
            </a:r>
            <a:r>
              <a:rPr lang="en-US" altLang="zh-CN" baseline="0" dirty="0" err="1" smtClean="0"/>
              <a:t>Fstep</a:t>
            </a:r>
            <a:r>
              <a:rPr lang="en-US" altLang="zh-CN" baseline="0" dirty="0" smtClean="0"/>
              <a:t> is the interval of our </a:t>
            </a:r>
            <a:r>
              <a:rPr lang="en-US" altLang="zh-CN" baseline="0" dirty="0" err="1" smtClean="0"/>
              <a:t>frequncy</a:t>
            </a:r>
            <a:r>
              <a:rPr lang="en-US" altLang="zh-CN" baseline="0" dirty="0" smtClean="0"/>
              <a:t>. </a:t>
            </a:r>
            <a:r>
              <a:rPr lang="en-US" altLang="zh-CN" baseline="0" dirty="0" err="1" smtClean="0"/>
              <a:t>Fspan</a:t>
            </a:r>
            <a:r>
              <a:rPr lang="en-US" altLang="zh-CN" baseline="0" dirty="0" smtClean="0"/>
              <a:t> is the total range of frequency of our data. </a:t>
            </a:r>
            <a:r>
              <a:rPr lang="en-US" altLang="zh-CN" baseline="0" dirty="0" err="1" smtClean="0"/>
              <a:t>Tlist</a:t>
            </a:r>
            <a:r>
              <a:rPr lang="en-US" altLang="zh-CN" baseline="0" dirty="0" smtClean="0"/>
              <a:t> is the corresponding time list of the result from </a:t>
            </a:r>
            <a:r>
              <a:rPr lang="en-US" altLang="zh-CN" baseline="0" dirty="0" err="1" smtClean="0"/>
              <a:t>ifft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18</a:t>
            </a:fld>
            <a:endParaRPr lang="zh-CN" altLang="en-US"/>
          </a:p>
        </p:txBody>
      </p:sp>
    </p:spTree>
    <p:extLst>
      <p:ext uri="{BB962C8B-B14F-4D97-AF65-F5344CB8AC3E}">
        <p14:creationId xmlns:p14="http://schemas.microsoft.com/office/powerpoint/2010/main" xmlns="" val="157466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a:t>
            </a:r>
            <a:r>
              <a:rPr lang="en-US" altLang="zh-CN" baseline="0" dirty="0" smtClean="0"/>
              <a:t> x-axis is the time. The y-axis is magnitude</a:t>
            </a:r>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19</a:t>
            </a:fld>
            <a:endParaRPr lang="zh-CN" altLang="en-US"/>
          </a:p>
        </p:txBody>
      </p:sp>
    </p:spTree>
    <p:extLst>
      <p:ext uri="{BB962C8B-B14F-4D97-AF65-F5344CB8AC3E}">
        <p14:creationId xmlns:p14="http://schemas.microsoft.com/office/powerpoint/2010/main" xmlns="" val="49822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330485-5926-4BB4-A5E5-C1FC5415A14B}" type="slidenum">
              <a:rPr lang="zh-CN" altLang="en-US" smtClean="0"/>
              <a:pPr/>
              <a:t>20</a:t>
            </a:fld>
            <a:endParaRPr lang="zh-CN" altLang="en-US"/>
          </a:p>
        </p:txBody>
      </p:sp>
    </p:spTree>
    <p:extLst>
      <p:ext uri="{BB962C8B-B14F-4D97-AF65-F5344CB8AC3E}">
        <p14:creationId xmlns:p14="http://schemas.microsoft.com/office/powerpoint/2010/main" xmlns="" val="365868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1B9DE-B345-4FD6-ADBC-6318B6D3A535}" type="datetimeFigureOut">
              <a:rPr lang="en-US" smtClean="0"/>
              <a:pPr/>
              <a:t>4/6/2015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11CAD5D-2D91-49B6-BBD2-864862C2F28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5D1B9DE-B345-4FD6-ADBC-6318B6D3A535}" type="datetimeFigureOut">
              <a:rPr lang="en-US" smtClean="0"/>
              <a:pPr/>
              <a:t>4/6/2015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CAD5D-2D91-49B6-BBD2-864862C2F28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1B9DE-B345-4FD6-ADBC-6318B6D3A535}" type="datetimeFigureOut">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5D1B9DE-B345-4FD6-ADBC-6318B6D3A535}" type="datetimeFigureOut">
              <a:rPr lang="en-US" smtClean="0"/>
              <a:pPr/>
              <a:t>4/6/2015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D1B9DE-B345-4FD6-ADBC-6318B6D3A535}" type="datetimeFigureOut">
              <a:rPr lang="en-US" smtClean="0"/>
              <a:pPr/>
              <a:t>4/6/2015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1B9DE-B345-4FD6-ADBC-6318B6D3A535}" type="datetimeFigureOut">
              <a:rPr lang="en-US" smtClean="0"/>
              <a:pPr/>
              <a:t>4/6/2015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D1B9DE-B345-4FD6-ADBC-6318B6D3A535}" type="datetimeFigureOut">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CAD5D-2D91-49B6-BBD2-864862C2F2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D1B9DE-B345-4FD6-ADBC-6318B6D3A535}" type="datetimeFigureOut">
              <a:rPr lang="en-US" smtClean="0"/>
              <a:pPr/>
              <a:t>4/6/2015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11CAD5D-2D91-49B6-BBD2-864862C2F28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5D1B9DE-B345-4FD6-ADBC-6318B6D3A535}" type="datetimeFigureOut">
              <a:rPr lang="en-US" smtClean="0"/>
              <a:pPr/>
              <a:t>4/6/2015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11CAD5D-2D91-49B6-BBD2-864862C2F28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comments" Target="../comments/comment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omments" Target="../comments/comment2.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omments" Target="../comments/comment4.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924800" cy="1828800"/>
          </a:xfrm>
        </p:spPr>
        <p:txBody>
          <a:bodyPr>
            <a:normAutofit/>
          </a:bodyPr>
          <a:lstStyle/>
          <a:p>
            <a:pPr algn="ctr"/>
            <a:r>
              <a:rPr lang="en-US" sz="5400" dirty="0" smtClean="0"/>
              <a:t>High-speed Interconnection Simulation</a:t>
            </a:r>
            <a:endParaRPr lang="en-US" sz="5400" dirty="0"/>
          </a:p>
        </p:txBody>
      </p:sp>
      <p:sp>
        <p:nvSpPr>
          <p:cNvPr id="3" name="Subtitle 2"/>
          <p:cNvSpPr>
            <a:spLocks noGrp="1"/>
          </p:cNvSpPr>
          <p:nvPr>
            <p:ph type="subTitle" idx="1"/>
          </p:nvPr>
        </p:nvSpPr>
        <p:spPr>
          <a:xfrm>
            <a:off x="533400" y="4343400"/>
            <a:ext cx="7854696" cy="1752600"/>
          </a:xfrm>
        </p:spPr>
        <p:txBody>
          <a:bodyPr>
            <a:normAutofit lnSpcReduction="10000"/>
          </a:bodyPr>
          <a:lstStyle/>
          <a:p>
            <a:r>
              <a:rPr lang="en-US" dirty="0" smtClean="0"/>
              <a:t>Group member: </a:t>
            </a:r>
          </a:p>
          <a:p>
            <a:r>
              <a:rPr lang="en-US" dirty="0" smtClean="0"/>
              <a:t>Yuan Yao</a:t>
            </a:r>
            <a:br>
              <a:rPr lang="en-US" dirty="0" smtClean="0"/>
            </a:br>
            <a:r>
              <a:rPr lang="en-US" dirty="0" smtClean="0"/>
              <a:t>Meng Lee</a:t>
            </a:r>
          </a:p>
          <a:p>
            <a:r>
              <a:rPr lang="en-US" dirty="0" smtClean="0"/>
              <a:t>4/3/2015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After row and column swap, the function converts both SNP data structure to T matrices (TNP) using algorithms so that we can combine them by multiplying both matrices.</a:t>
            </a:r>
          </a:p>
          <a:p>
            <a:r>
              <a:rPr lang="en-US" sz="2000" dirty="0" smtClean="0"/>
              <a:t>Then the function converts the product of the two T matrices back to S parameters.</a:t>
            </a:r>
            <a:endParaRPr lang="en-US" sz="2000" dirty="0"/>
          </a:p>
        </p:txBody>
      </p:sp>
      <p:sp>
        <p:nvSpPr>
          <p:cNvPr id="4" name="Title 1"/>
          <p:cNvSpPr>
            <a:spLocks noGrp="1"/>
          </p:cNvSpPr>
          <p:nvPr>
            <p:ph type="title"/>
          </p:nvPr>
        </p:nvSpPr>
        <p:spPr/>
        <p:txBody>
          <a:bodyPr/>
          <a:lstStyle/>
          <a:p>
            <a:r>
              <a:rPr lang="en-US" dirty="0" smtClean="0"/>
              <a:t>Concatenate function cont.</a:t>
            </a:r>
            <a:endParaRPr lang="en-US" dirty="0"/>
          </a:p>
        </p:txBody>
      </p:sp>
      <p:graphicFrame>
        <p:nvGraphicFramePr>
          <p:cNvPr id="5" name="Diagram 6"/>
          <p:cNvGraphicFramePr/>
          <p:nvPr>
            <p:extLst>
              <p:ext uri="{D42A27DB-BD31-4B8C-83A1-F6EECF244321}">
                <p14:modId xmlns:p14="http://schemas.microsoft.com/office/powerpoint/2010/main" xmlns="" val="3972312312"/>
              </p:ext>
            </p:extLst>
          </p:nvPr>
        </p:nvGraphicFramePr>
        <p:xfrm>
          <a:off x="609600" y="3276600"/>
          <a:ext cx="7924800" cy="5636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ight Arrow 7"/>
          <p:cNvSpPr/>
          <p:nvPr/>
        </p:nvSpPr>
        <p:spPr>
          <a:xfrm>
            <a:off x="2362200" y="4038600"/>
            <a:ext cx="609600" cy="228600"/>
          </a:xfrm>
          <a:prstGeom prst="rightArrow">
            <a:avLst/>
          </a:prstGeom>
          <a:solidFill>
            <a:srgbClr val="FFFF0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ight Arrow 8"/>
          <p:cNvSpPr/>
          <p:nvPr/>
        </p:nvSpPr>
        <p:spPr>
          <a:xfrm rot="10800000">
            <a:off x="6096000" y="4038600"/>
            <a:ext cx="609600" cy="228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流程图: 汇总连接 5"/>
          <p:cNvSpPr/>
          <p:nvPr/>
        </p:nvSpPr>
        <p:spPr>
          <a:xfrm>
            <a:off x="4390055" y="3962400"/>
            <a:ext cx="304800" cy="304800"/>
          </a:xfrm>
          <a:prstGeom prst="flowChartSummingJunct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Down Arrow 10"/>
          <p:cNvSpPr/>
          <p:nvPr/>
        </p:nvSpPr>
        <p:spPr>
          <a:xfrm>
            <a:off x="4066593" y="4495800"/>
            <a:ext cx="990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144345" y="5562600"/>
            <a:ext cx="914400" cy="45720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609600"/>
            <a:ext cx="8610600" cy="12954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Results for concatenate functions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Text Placeholder 3"/>
          <p:cNvSpPr txBox="1">
            <a:spLocks/>
          </p:cNvSpPr>
          <p:nvPr/>
        </p:nvSpPr>
        <p:spPr>
          <a:xfrm>
            <a:off x="457200" y="1905000"/>
            <a:ext cx="8305800" cy="1447800"/>
          </a:xfrm>
          <a:prstGeom prst="rect">
            <a:avLst/>
          </a:prstGeom>
        </p:spPr>
        <p:txBody>
          <a:bodyPr/>
          <a:lstStyle/>
          <a:p>
            <a:pPr marL="274320" lvl="0" indent="-274320">
              <a:spcBef>
                <a:spcPct val="20000"/>
              </a:spcBef>
              <a:buClr>
                <a:schemeClr val="accent3"/>
              </a:buClr>
              <a:buSzPct val="95000"/>
              <a:buFont typeface="Wingdings 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As we can compare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matlab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genrated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s4p(left) is very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similar to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ADS results(right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dirty="0" smtClean="0"/>
              <a:t> </a:t>
            </a:r>
            <a:r>
              <a:rPr lang="en-US" sz="2600" dirty="0" smtClean="0"/>
              <a:t>with an </a:t>
            </a:r>
            <a:r>
              <a:rPr lang="en-US" sz="2600" dirty="0" smtClean="0"/>
              <a:t>error percentage of -</a:t>
            </a:r>
            <a:r>
              <a:rPr lang="en-US" sz="2600" dirty="0" smtClean="0"/>
              <a:t>1.4998% due to using different frequency points.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noChangeArrowheads="1"/>
          </p:cNvPicPr>
          <p:nvPr/>
        </p:nvPicPr>
        <p:blipFill>
          <a:blip r:embed="rId2" cstate="print"/>
          <a:srcRect l="11172" t="23571" r="56629" b="30972"/>
          <a:stretch>
            <a:fillRect/>
          </a:stretch>
        </p:blipFill>
        <p:spPr bwMode="auto">
          <a:xfrm>
            <a:off x="38100" y="3352800"/>
            <a:ext cx="4114800" cy="3173516"/>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43400" y="3245177"/>
            <a:ext cx="4800600" cy="36128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85800"/>
            <a:ext cx="7772400" cy="685800"/>
          </a:xfrm>
        </p:spPr>
        <p:txBody>
          <a:bodyPr>
            <a:normAutofit fontScale="90000"/>
          </a:bodyPr>
          <a:lstStyle/>
          <a:p>
            <a:r>
              <a:rPr lang="en-US" altLang="zh-CN" dirty="0" smtClean="0"/>
              <a:t>Insert DC points</a:t>
            </a:r>
            <a:endParaRPr lang="zh-CN" altLang="en-US" dirty="0"/>
          </a:p>
        </p:txBody>
      </p:sp>
      <p:pic>
        <p:nvPicPr>
          <p:cNvPr id="4" name="内容占位符 3"/>
          <p:cNvPicPr>
            <a:picLocks noGrp="1"/>
          </p:cNvPicPr>
          <p:nvPr>
            <p:ph idx="1"/>
          </p:nvPr>
        </p:nvPicPr>
        <p:blipFill>
          <a:blip r:embed="rId2" cstate="print"/>
          <a:stretch>
            <a:fillRect/>
          </a:stretch>
        </p:blipFill>
        <p:spPr>
          <a:xfrm>
            <a:off x="0" y="1295400"/>
            <a:ext cx="7734300" cy="2910835"/>
          </a:xfrm>
          <a:prstGeom prst="rect">
            <a:avLst/>
          </a:prstGeom>
        </p:spPr>
      </p:pic>
      <mc:AlternateContent xmlns:mc="http://schemas.openxmlformats.org/markup-compatibility/2006">
        <mc:Choice xmlns:a14="http://schemas.microsoft.com/office/drawing/2010/main" xmlns="" Requires="a14">
          <p:sp>
            <p:nvSpPr>
              <p:cNvPr id="5" name="TextBox 4"/>
              <p:cNvSpPr txBox="1"/>
              <p:nvPr/>
            </p:nvSpPr>
            <p:spPr>
              <a:xfrm>
                <a:off x="228600" y="4114800"/>
                <a:ext cx="6019800" cy="2585323"/>
              </a:xfrm>
              <a:prstGeom prst="rect">
                <a:avLst/>
              </a:prstGeom>
              <a:noFill/>
            </p:spPr>
            <p:txBody>
              <a:bodyPr wrap="square" rtlCol="0">
                <a:spAutoFit/>
              </a:bodyPr>
              <a:lstStyle/>
              <a:p>
                <a:r>
                  <a:rPr lang="en-US" altLang="zh-CN" dirty="0" smtClean="0"/>
                  <a:t>Before concatenation, we should insert DC points to S-parameter.</a:t>
                </a:r>
              </a:p>
              <a:p>
                <a:endParaRPr lang="en-US" altLang="zh-CN" dirty="0"/>
              </a:p>
              <a:p>
                <a:r>
                  <a:rPr lang="en-US" altLang="zh-CN" dirty="0" smtClean="0"/>
                  <a:t>This is a two-port network. </a:t>
                </a:r>
                <a:r>
                  <a:rPr lang="en-US" altLang="zh-CN" dirty="0" err="1" smtClean="0"/>
                  <a:t>Rp</a:t>
                </a:r>
                <a:r>
                  <a:rPr lang="en-US" altLang="zh-CN" dirty="0" smtClean="0"/>
                  <a:t> and </a:t>
                </a:r>
                <a:r>
                  <a:rPr lang="en-US" altLang="zh-CN" dirty="0" err="1" smtClean="0"/>
                  <a:t>Rg</a:t>
                </a:r>
                <a:r>
                  <a:rPr lang="en-US" altLang="zh-CN" dirty="0" smtClean="0"/>
                  <a:t> are power and ground resistances at DC. Due to the lack of shunt resistances between power and ground, the Z-parameter of such a network doesn't exist. Due to this reason, we derive the S-parameter of this network directly from incident and reflected waves at DC. R1 and R2 are </a:t>
                </a:r>
                <a14:m>
                  <m:oMath xmlns:m="http://schemas.openxmlformats.org/officeDocument/2006/math">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sup>
                        <m:r>
                          <a:rPr lang="en-US" altLang="zh-CN" i="1">
                            <a:latin typeface="Cambria Math" panose="02040503050406030204" pitchFamily="18" charset="0"/>
                          </a:rPr>
                          <m:t>𝑡</m:t>
                        </m:r>
                      </m:sup>
                    </m:sSup>
                  </m:oMath>
                </a14:m>
                <a:r>
                  <a:rPr lang="en-US" altLang="zh-CN" dirty="0"/>
                  <a:t> and </a:t>
                </a:r>
                <a14:m>
                  <m:oMath xmlns:m="http://schemas.openxmlformats.org/officeDocument/2006/math">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sup>
                        <m:r>
                          <a:rPr lang="en-US" altLang="zh-CN" i="1">
                            <a:latin typeface="Cambria Math" panose="02040503050406030204" pitchFamily="18" charset="0"/>
                          </a:rPr>
                          <m:t>𝑟</m:t>
                        </m:r>
                      </m:sup>
                    </m:sSup>
                  </m:oMath>
                </a14:m>
                <a:r>
                  <a:rPr lang="en-US" altLang="zh-CN" dirty="0"/>
                  <a:t>.</a:t>
                </a:r>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228600" y="4114800"/>
                <a:ext cx="6019800" cy="2585323"/>
              </a:xfrm>
              <a:prstGeom prst="rect">
                <a:avLst/>
              </a:prstGeom>
              <a:blipFill rotWithShape="1">
                <a:blip r:embed="rId3" cstate="print"/>
                <a:stretch>
                  <a:fillRect l="-912" t="-1179" r="-304" b="-28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TextBox 5"/>
              <p:cNvSpPr txBox="1"/>
              <p:nvPr/>
            </p:nvSpPr>
            <p:spPr>
              <a:xfrm>
                <a:off x="6400800" y="3886200"/>
                <a:ext cx="2590800" cy="2801473"/>
              </a:xfrm>
              <a:prstGeom prst="rect">
                <a:avLst/>
              </a:prstGeom>
              <a:noFill/>
            </p:spPr>
            <p:txBody>
              <a:bodyPr wrap="square" rtlCol="0">
                <a:spAutoFit/>
              </a:bodyPr>
              <a:lstStyle/>
              <a:p>
                <a14:m>
                  <m:oMath xmlns:m="http://schemas.openxmlformats.org/officeDocument/2006/math">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𝑝</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𝑔</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oMath>
                </a14:m>
                <a:endParaRPr lang="zh-CN" altLang="zh-CN" dirty="0"/>
              </a:p>
              <a:p>
                <a:r>
                  <a:rPr lang="en-US" altLang="zh-CN" dirty="0"/>
                  <a:t> </a:t>
                </a:r>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11</m:t>
                        </m:r>
                      </m:sub>
                    </m:sSub>
                  </m:oMath>
                </a14:m>
                <a:r>
                  <a:rPr lang="en-US" altLang="zh-CN" dirty="0"/>
                  <a:t> = 1 -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rad>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22</m:t>
                        </m:r>
                      </m:sub>
                    </m:sSub>
                  </m:oMath>
                </a14:m>
                <a:r>
                  <a:rPr lang="en-US" altLang="zh-CN" dirty="0"/>
                  <a:t> = 1 -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12</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21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2</m:t>
                        </m:r>
                        <m:rad>
                          <m:radPr>
                            <m:degHide m:val="on"/>
                            <m:ctrlPr>
                              <a:rPr lang="zh-CN" altLang="zh-CN" i="1">
                                <a:latin typeface="Cambria Math" panose="02040503050406030204" pitchFamily="18" charset="0"/>
                              </a:rPr>
                            </m:ctrlPr>
                          </m:radPr>
                          <m:deg/>
                          <m:e>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2</m:t>
                                </m:r>
                              </m:sub>
                            </m:sSub>
                          </m:e>
                        </m:rad>
                      </m:num>
                      <m:den>
                        <m:nary>
                          <m:naryPr>
                            <m:chr m:val="∑"/>
                            <m:limLoc m:val="undOvr"/>
                            <m:subHide m:val="on"/>
                            <m:supHide m:val="on"/>
                            <m:ctrlPr>
                              <a:rPr lang="zh-CN" altLang="zh-CN" i="1">
                                <a:latin typeface="Cambria Math" panose="02040503050406030204" pitchFamily="18" charset="0"/>
                              </a:rPr>
                            </m:ctrlPr>
                          </m:naryPr>
                          <m:sub/>
                          <m:sup/>
                          <m:e>
                            <m:r>
                              <a:rPr lang="en-US" altLang="zh-CN" i="1">
                                <a:latin typeface="Cambria Math" panose="02040503050406030204" pitchFamily="18" charset="0"/>
                              </a:rPr>
                              <m:t>𝑅</m:t>
                            </m:r>
                          </m:e>
                        </m:nary>
                      </m:den>
                    </m:f>
                  </m:oMath>
                </a14:m>
                <a:endParaRPr lang="zh-CN" altLang="zh-CN" dirty="0"/>
              </a:p>
              <a:p>
                <a:endParaRPr lang="zh-CN"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6400800" y="3886200"/>
                <a:ext cx="2590800" cy="2801473"/>
              </a:xfrm>
              <a:prstGeom prst="rect">
                <a:avLst/>
              </a:prstGeom>
              <a:blipFill rotWithShape="1">
                <a:blip r:embed="rId4" cstate="print"/>
                <a:stretch>
                  <a:fillRect l="-12941" t="-156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507707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757" y="685800"/>
            <a:ext cx="8229600" cy="914400"/>
          </a:xfrm>
        </p:spPr>
        <p:txBody>
          <a:bodyPr>
            <a:noAutofit/>
          </a:bodyPr>
          <a:lstStyle/>
          <a:p>
            <a:r>
              <a:rPr lang="en-US" altLang="zh-CN" sz="4000" dirty="0" smtClean="0"/>
              <a:t>Deriving for channel impulse response</a:t>
            </a:r>
            <a:endParaRPr lang="zh-CN" altLang="en-US" sz="4000" dirty="0"/>
          </a:p>
        </p:txBody>
      </p:sp>
      <p:grpSp>
        <p:nvGrpSpPr>
          <p:cNvPr id="66" name="Group 65"/>
          <p:cNvGrpSpPr/>
          <p:nvPr/>
        </p:nvGrpSpPr>
        <p:grpSpPr>
          <a:xfrm>
            <a:off x="914400" y="1905000"/>
            <a:ext cx="6431519" cy="2340844"/>
            <a:chOff x="914400" y="1905000"/>
            <a:chExt cx="6431519" cy="2340844"/>
          </a:xfrm>
        </p:grpSpPr>
        <p:sp>
          <p:nvSpPr>
            <p:cNvPr id="4" name="Rectangle 1"/>
            <p:cNvSpPr/>
            <p:nvPr/>
          </p:nvSpPr>
          <p:spPr>
            <a:xfrm>
              <a:off x="3820800" y="2358711"/>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5" name="Straight Connector 4"/>
            <p:cNvCxnSpPr/>
            <p:nvPr/>
          </p:nvCxnSpPr>
          <p:spPr>
            <a:xfrm>
              <a:off x="3149654" y="2690865"/>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372015" y="2663511"/>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49654" y="3453685"/>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4" idx="0"/>
            </p:cNvCxnSpPr>
            <p:nvPr/>
          </p:nvCxnSpPr>
          <p:spPr>
            <a:xfrm flipV="1">
              <a:off x="5355685" y="3481519"/>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9" name="TextBox 8"/>
            <p:cNvSpPr txBox="1">
              <a:spLocks noRot="1" noChangeAspect="1" noMove="1" noResize="1" noEditPoints="1" noAdjustHandles="1" noChangeArrowheads="1" noChangeShapeType="1" noTextEdit="1"/>
            </p:cNvSpPr>
            <p:nvPr/>
          </p:nvSpPr>
          <p:spPr>
            <a:xfrm>
              <a:off x="3149654" y="1944754"/>
              <a:ext cx="914400" cy="369332"/>
            </a:xfrm>
            <a:prstGeom prst="rect">
              <a:avLst/>
            </a:prstGeom>
            <a:blipFill rotWithShape="1">
              <a:blip r:embed="rId2" cstate="print"/>
              <a:stretch>
                <a:fillRect t="-11667" r="-6000" b="-23333"/>
              </a:stretch>
            </a:blipFill>
          </p:spPr>
          <p:txBody>
            <a:bodyPr/>
            <a:lstStyle/>
            <a:p>
              <a:r>
                <a:rPr lang="zh-CN" altLang="en-US">
                  <a:noFill/>
                </a:rPr>
                <a:t> </a:t>
              </a:r>
            </a:p>
          </p:txBody>
        </p:sp>
        <p:grpSp>
          <p:nvGrpSpPr>
            <p:cNvPr id="10" name="组合 9"/>
            <p:cNvGrpSpPr/>
            <p:nvPr/>
          </p:nvGrpSpPr>
          <p:grpSpPr>
            <a:xfrm>
              <a:off x="914400" y="3167459"/>
              <a:ext cx="2235254" cy="572452"/>
              <a:chOff x="5997694" y="2920870"/>
              <a:chExt cx="2235254" cy="572452"/>
            </a:xfrm>
          </p:grpSpPr>
          <p:sp>
            <p:nvSpPr>
              <p:cNvPr id="11" name="Oval 3"/>
              <p:cNvSpPr/>
              <p:nvPr/>
            </p:nvSpPr>
            <p:spPr>
              <a:xfrm>
                <a:off x="6495092" y="292087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25"/>
              <p:cNvGrpSpPr/>
              <p:nvPr/>
            </p:nvGrpSpPr>
            <p:grpSpPr>
              <a:xfrm rot="5400000">
                <a:off x="6654963" y="3009032"/>
                <a:ext cx="262116" cy="412814"/>
                <a:chOff x="8575965" y="1690688"/>
                <a:chExt cx="429490" cy="844695"/>
              </a:xfrm>
            </p:grpSpPr>
            <p:sp>
              <p:nvSpPr>
                <p:cNvPr id="23"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组合 12"/>
              <p:cNvGrpSpPr/>
              <p:nvPr/>
            </p:nvGrpSpPr>
            <p:grpSpPr>
              <a:xfrm>
                <a:off x="7660252" y="3054060"/>
                <a:ext cx="572696" cy="150549"/>
                <a:chOff x="6886832" y="5618169"/>
                <a:chExt cx="691189" cy="173031"/>
              </a:xfrm>
            </p:grpSpPr>
            <p:sp>
              <p:nvSpPr>
                <p:cNvPr id="20" name="任意多边形 1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1" name="任意多边形 2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4" name="Straight Connector 6"/>
              <p:cNvCxnSpPr/>
              <p:nvPr/>
            </p:nvCxnSpPr>
            <p:spPr>
              <a:xfrm>
                <a:off x="7092021" y="320460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997694" y="3025982"/>
                <a:ext cx="500175" cy="373684"/>
                <a:chOff x="5762678" y="3017768"/>
                <a:chExt cx="500175" cy="373684"/>
              </a:xfrm>
            </p:grpSpPr>
            <p:cxnSp>
              <p:nvCxnSpPr>
                <p:cNvPr id="16"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25" name="Oval 3"/>
            <p:cNvSpPr/>
            <p:nvPr/>
          </p:nvSpPr>
          <p:spPr>
            <a:xfrm>
              <a:off x="1411798" y="2396368"/>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rot="5400000">
              <a:off x="1571669" y="2484530"/>
              <a:ext cx="262116" cy="412814"/>
              <a:chOff x="8575965" y="1690688"/>
              <a:chExt cx="429490" cy="844695"/>
            </a:xfrm>
          </p:grpSpPr>
          <p:sp>
            <p:nvSpPr>
              <p:cNvPr id="27"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组合 28"/>
            <p:cNvGrpSpPr/>
            <p:nvPr/>
          </p:nvGrpSpPr>
          <p:grpSpPr>
            <a:xfrm>
              <a:off x="2576958" y="2529558"/>
              <a:ext cx="572696" cy="150549"/>
              <a:chOff x="6886832" y="5618169"/>
              <a:chExt cx="691189" cy="173031"/>
            </a:xfrm>
          </p:grpSpPr>
          <p:sp>
            <p:nvSpPr>
              <p:cNvPr id="30" name="任意多边形 2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1" name="任意多边形 3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2" name="任意多边形 3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33" name="Straight Connector 6"/>
            <p:cNvCxnSpPr/>
            <p:nvPr/>
          </p:nvCxnSpPr>
          <p:spPr>
            <a:xfrm>
              <a:off x="2008727" y="2680107"/>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914400" y="2501480"/>
              <a:ext cx="500175" cy="373684"/>
              <a:chOff x="5762678" y="3017768"/>
              <a:chExt cx="500175" cy="373684"/>
            </a:xfrm>
          </p:grpSpPr>
          <p:cxnSp>
            <p:nvCxnSpPr>
              <p:cNvPr id="35"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064454" y="2533269"/>
              <a:ext cx="572696" cy="150549"/>
              <a:chOff x="6886832" y="5618169"/>
              <a:chExt cx="691189" cy="173031"/>
            </a:xfrm>
          </p:grpSpPr>
          <p:sp>
            <p:nvSpPr>
              <p:cNvPr id="40" name="任意多边形 3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1" name="任意多边形 4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2" name="任意多边形 4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43" name="组合 42"/>
            <p:cNvGrpSpPr/>
            <p:nvPr/>
          </p:nvGrpSpPr>
          <p:grpSpPr>
            <a:xfrm>
              <a:off x="6064454" y="3330970"/>
              <a:ext cx="572696" cy="150549"/>
              <a:chOff x="6886832" y="5618169"/>
              <a:chExt cx="691189" cy="173031"/>
            </a:xfrm>
          </p:grpSpPr>
          <p:sp>
            <p:nvSpPr>
              <p:cNvPr id="44" name="任意多边形 43"/>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5" name="任意多边形 44"/>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6" name="任意多边形 45"/>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47" name="Straight Connector 7"/>
            <p:cNvCxnSpPr/>
            <p:nvPr/>
          </p:nvCxnSpPr>
          <p:spPr>
            <a:xfrm flipV="1">
              <a:off x="6637150" y="3485346"/>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48" name="Straight Connector 7"/>
            <p:cNvCxnSpPr/>
            <p:nvPr/>
          </p:nvCxnSpPr>
          <p:spPr>
            <a:xfrm flipV="1">
              <a:off x="6637150" y="2661914"/>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345919" y="2383299"/>
              <a:ext cx="0" cy="529105"/>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直接连接符 49"/>
            <p:cNvCxnSpPr/>
            <p:nvPr/>
          </p:nvCxnSpPr>
          <p:spPr>
            <a:xfrm>
              <a:off x="7345919" y="3210806"/>
              <a:ext cx="0" cy="529105"/>
            </a:xfrm>
            <a:prstGeom prst="line">
              <a:avLst/>
            </a:prstGeom>
          </p:spPr>
          <p:style>
            <a:lnRef idx="3">
              <a:schemeClr val="accent1"/>
            </a:lnRef>
            <a:fillRef idx="0">
              <a:schemeClr val="accent1"/>
            </a:fillRef>
            <a:effectRef idx="2">
              <a:schemeClr val="accent1"/>
            </a:effectRef>
            <a:fontRef idx="minor">
              <a:schemeClr val="tx1"/>
            </a:fontRef>
          </p:style>
        </p:cxnSp>
        <p:sp>
          <p:nvSpPr>
            <p:cNvPr id="51" name="TextBox 50"/>
            <p:cNvSpPr txBox="1">
              <a:spLocks noRot="1" noChangeAspect="1" noMove="1" noResize="1" noEditPoints="1" noAdjustHandles="1" noChangeArrowheads="1" noChangeShapeType="1" noTextEdit="1"/>
            </p:cNvSpPr>
            <p:nvPr/>
          </p:nvSpPr>
          <p:spPr>
            <a:xfrm>
              <a:off x="1227624" y="1905000"/>
              <a:ext cx="580053" cy="369332"/>
            </a:xfrm>
            <a:prstGeom prst="rect">
              <a:avLst/>
            </a:prstGeom>
            <a:blipFill rotWithShape="1">
              <a:blip r:embed="rId3" cstate="print"/>
              <a:stretch>
                <a:fillRect/>
              </a:stretch>
            </a:blipFill>
          </p:spPr>
          <p:txBody>
            <a:bodyPr/>
            <a:lstStyle/>
            <a:p>
              <a:r>
                <a:rPr lang="zh-CN" altLang="en-US">
                  <a:noFill/>
                </a:rPr>
                <a:t> </a:t>
              </a:r>
            </a:p>
          </p:txBody>
        </p:sp>
        <p:sp>
          <p:nvSpPr>
            <p:cNvPr id="52" name="TextBox 51"/>
            <p:cNvSpPr txBox="1">
              <a:spLocks noRot="1" noChangeAspect="1" noMove="1" noResize="1" noEditPoints="1" noAdjustHandles="1" noChangeArrowheads="1" noChangeShapeType="1" noTextEdit="1"/>
            </p:cNvSpPr>
            <p:nvPr/>
          </p:nvSpPr>
          <p:spPr>
            <a:xfrm>
              <a:off x="1227624" y="3829576"/>
              <a:ext cx="580053" cy="369332"/>
            </a:xfrm>
            <a:prstGeom prst="rect">
              <a:avLst/>
            </a:prstGeom>
            <a:blipFill rotWithShape="1">
              <a:blip r:embed="rId4" cstate="print"/>
              <a:stretch>
                <a:fillRect r="-6316"/>
              </a:stretch>
            </a:blipFill>
          </p:spPr>
          <p:txBody>
            <a:bodyPr/>
            <a:lstStyle/>
            <a:p>
              <a:r>
                <a:rPr lang="zh-CN" altLang="en-US">
                  <a:noFill/>
                </a:rPr>
                <a:t> </a:t>
              </a:r>
            </a:p>
          </p:txBody>
        </p:sp>
        <p:sp>
          <p:nvSpPr>
            <p:cNvPr id="53" name="TextBox 52"/>
            <p:cNvSpPr txBox="1">
              <a:spLocks noRot="1" noChangeAspect="1" noMove="1" noResize="1" noEditPoints="1" noAdjustHandles="1" noChangeArrowheads="1" noChangeShapeType="1" noTextEdit="1"/>
            </p:cNvSpPr>
            <p:nvPr/>
          </p:nvSpPr>
          <p:spPr>
            <a:xfrm>
              <a:off x="2339002" y="1905000"/>
              <a:ext cx="609600" cy="416268"/>
            </a:xfrm>
            <a:prstGeom prst="rect">
              <a:avLst/>
            </a:prstGeom>
            <a:blipFill rotWithShape="1">
              <a:blip r:embed="rId5" cstate="print"/>
              <a:stretch>
                <a:fillRect/>
              </a:stretch>
            </a:blipFill>
          </p:spPr>
          <p:txBody>
            <a:bodyPr/>
            <a:lstStyle/>
            <a:p>
              <a:r>
                <a:rPr lang="zh-CN" altLang="en-US">
                  <a:noFill/>
                </a:rPr>
                <a:t> </a:t>
              </a:r>
            </a:p>
          </p:txBody>
        </p:sp>
        <p:sp>
          <p:nvSpPr>
            <p:cNvPr id="54" name="TextBox 53"/>
            <p:cNvSpPr txBox="1">
              <a:spLocks noRot="1" noChangeAspect="1" noMove="1" noResize="1" noEditPoints="1" noAdjustHandles="1" noChangeArrowheads="1" noChangeShapeType="1" noTextEdit="1"/>
            </p:cNvSpPr>
            <p:nvPr/>
          </p:nvSpPr>
          <p:spPr>
            <a:xfrm>
              <a:off x="2339002" y="3829576"/>
              <a:ext cx="609600" cy="416268"/>
            </a:xfrm>
            <a:prstGeom prst="rect">
              <a:avLst/>
            </a:prstGeom>
            <a:blipFill rotWithShape="1">
              <a:blip r:embed="rId6" cstate="print"/>
              <a:stretch>
                <a:fillRect/>
              </a:stretch>
            </a:blipFill>
          </p:spPr>
          <p:txBody>
            <a:bodyPr/>
            <a:lstStyle/>
            <a:p>
              <a:r>
                <a:rPr lang="zh-CN" altLang="en-US">
                  <a:noFill/>
                </a:rPr>
                <a:t> </a:t>
              </a:r>
            </a:p>
          </p:txBody>
        </p:sp>
        <p:sp>
          <p:nvSpPr>
            <p:cNvPr id="55" name="TextBox 54"/>
            <p:cNvSpPr txBox="1">
              <a:spLocks noRot="1" noChangeAspect="1" noMove="1" noResize="1" noEditPoints="1" noAdjustHandles="1" noChangeArrowheads="1" noChangeShapeType="1" noTextEdit="1"/>
            </p:cNvSpPr>
            <p:nvPr/>
          </p:nvSpPr>
          <p:spPr>
            <a:xfrm>
              <a:off x="3253402" y="3869330"/>
              <a:ext cx="914400" cy="369332"/>
            </a:xfrm>
            <a:prstGeom prst="rect">
              <a:avLst/>
            </a:prstGeom>
            <a:blipFill rotWithShape="1">
              <a:blip r:embed="rId7" cstate="print"/>
              <a:stretch>
                <a:fillRect t="-8197" b="-24590"/>
              </a:stretch>
            </a:blipFill>
          </p:spPr>
          <p:txBody>
            <a:bodyPr/>
            <a:lstStyle/>
            <a:p>
              <a:r>
                <a:rPr lang="zh-CN" altLang="en-US">
                  <a:noFill/>
                </a:rPr>
                <a:t> </a:t>
              </a:r>
            </a:p>
          </p:txBody>
        </p:sp>
        <p:sp>
          <p:nvSpPr>
            <p:cNvPr id="56" name="TextBox 55"/>
            <p:cNvSpPr txBox="1">
              <a:spLocks noRot="1" noChangeAspect="1" noMove="1" noResize="1" noEditPoints="1" noAdjustHandles="1" noChangeArrowheads="1" noChangeShapeType="1" noTextEdit="1"/>
            </p:cNvSpPr>
            <p:nvPr/>
          </p:nvSpPr>
          <p:spPr>
            <a:xfrm>
              <a:off x="5234602" y="1950932"/>
              <a:ext cx="914400" cy="369332"/>
            </a:xfrm>
            <a:prstGeom prst="rect">
              <a:avLst/>
            </a:prstGeom>
            <a:blipFill rotWithShape="1">
              <a:blip r:embed="rId8" cstate="print"/>
              <a:stretch>
                <a:fillRect b="-1667"/>
              </a:stretch>
            </a:blipFill>
          </p:spPr>
          <p:txBody>
            <a:bodyPr/>
            <a:lstStyle/>
            <a:p>
              <a:r>
                <a:rPr lang="zh-CN" altLang="en-US">
                  <a:noFill/>
                </a:rPr>
                <a:t> </a:t>
              </a:r>
            </a:p>
          </p:txBody>
        </p:sp>
        <p:sp>
          <p:nvSpPr>
            <p:cNvPr id="57" name="TextBox 56"/>
            <p:cNvSpPr txBox="1">
              <a:spLocks noRot="1" noChangeAspect="1" noMove="1" noResize="1" noEditPoints="1" noAdjustHandles="1" noChangeArrowheads="1" noChangeShapeType="1" noTextEdit="1"/>
            </p:cNvSpPr>
            <p:nvPr/>
          </p:nvSpPr>
          <p:spPr>
            <a:xfrm>
              <a:off x="5266207" y="3869330"/>
              <a:ext cx="914400" cy="369332"/>
            </a:xfrm>
            <a:prstGeom prst="rect">
              <a:avLst/>
            </a:prstGeom>
            <a:blipFill rotWithShape="1">
              <a:blip r:embed="rId9" cstate="print"/>
              <a:stretch>
                <a:fillRect/>
              </a:stretch>
            </a:blipFill>
          </p:spPr>
          <p:txBody>
            <a:bodyPr/>
            <a:lstStyle/>
            <a:p>
              <a:r>
                <a:rPr lang="zh-CN" altLang="en-US">
                  <a:noFill/>
                </a:rPr>
                <a:t> </a:t>
              </a:r>
            </a:p>
          </p:txBody>
        </p:sp>
        <p:sp>
          <p:nvSpPr>
            <p:cNvPr id="58" name="TextBox 57"/>
            <p:cNvSpPr txBox="1">
              <a:spLocks noRot="1" noChangeAspect="1" noMove="1" noResize="1" noEditPoints="1" noAdjustHandles="1" noChangeArrowheads="1" noChangeShapeType="1" noTextEdit="1"/>
            </p:cNvSpPr>
            <p:nvPr/>
          </p:nvSpPr>
          <p:spPr>
            <a:xfrm>
              <a:off x="6462509" y="1944754"/>
              <a:ext cx="609600" cy="397096"/>
            </a:xfrm>
            <a:prstGeom prst="rect">
              <a:avLst/>
            </a:prstGeom>
            <a:blipFill rotWithShape="1">
              <a:blip r:embed="rId10" cstate="print"/>
              <a:stretch>
                <a:fillRect/>
              </a:stretch>
            </a:blipFill>
          </p:spPr>
          <p:txBody>
            <a:bodyPr/>
            <a:lstStyle/>
            <a:p>
              <a:r>
                <a:rPr lang="zh-CN" altLang="en-US">
                  <a:noFill/>
                </a:rPr>
                <a:t> </a:t>
              </a:r>
            </a:p>
          </p:txBody>
        </p:sp>
        <p:sp>
          <p:nvSpPr>
            <p:cNvPr id="59" name="TextBox 58"/>
            <p:cNvSpPr txBox="1">
              <a:spLocks noRot="1" noChangeAspect="1" noMove="1" noResize="1" noEditPoints="1" noAdjustHandles="1" noChangeArrowheads="1" noChangeShapeType="1" noTextEdit="1"/>
            </p:cNvSpPr>
            <p:nvPr/>
          </p:nvSpPr>
          <p:spPr>
            <a:xfrm>
              <a:off x="6541591" y="3841566"/>
              <a:ext cx="609600" cy="397096"/>
            </a:xfrm>
            <a:prstGeom prst="rect">
              <a:avLst/>
            </a:prstGeom>
            <a:blipFill rotWithShape="1">
              <a:blip r:embed="rId11" cstate="print"/>
              <a:stretch>
                <a:fillRect/>
              </a:stretch>
            </a:blipFill>
          </p:spPr>
          <p:txBody>
            <a:bodyPr/>
            <a:lstStyle/>
            <a:p>
              <a:r>
                <a:rPr lang="zh-CN" altLang="en-US">
                  <a:noFill/>
                </a:rPr>
                <a:t> </a:t>
              </a:r>
            </a:p>
          </p:txBody>
        </p:sp>
        <p:sp>
          <p:nvSpPr>
            <p:cNvPr id="60" name="TextBox 59"/>
            <p:cNvSpPr txBox="1"/>
            <p:nvPr/>
          </p:nvSpPr>
          <p:spPr>
            <a:xfrm>
              <a:off x="3863002" y="2501480"/>
              <a:ext cx="304800" cy="369332"/>
            </a:xfrm>
            <a:prstGeom prst="rect">
              <a:avLst/>
            </a:prstGeom>
            <a:noFill/>
          </p:spPr>
          <p:txBody>
            <a:bodyPr wrap="square" rtlCol="0">
              <a:spAutoFit/>
            </a:bodyPr>
            <a:lstStyle/>
            <a:p>
              <a:r>
                <a:rPr lang="en-US" altLang="zh-CN" dirty="0" smtClean="0"/>
                <a:t>1</a:t>
              </a:r>
              <a:endParaRPr lang="zh-CN" altLang="en-US" dirty="0"/>
            </a:p>
          </p:txBody>
        </p:sp>
        <p:sp>
          <p:nvSpPr>
            <p:cNvPr id="61" name="TextBox 60"/>
            <p:cNvSpPr txBox="1"/>
            <p:nvPr/>
          </p:nvSpPr>
          <p:spPr>
            <a:xfrm>
              <a:off x="5050885" y="3264496"/>
              <a:ext cx="304800" cy="369332"/>
            </a:xfrm>
            <a:prstGeom prst="rect">
              <a:avLst/>
            </a:prstGeom>
            <a:noFill/>
          </p:spPr>
          <p:txBody>
            <a:bodyPr wrap="square" rtlCol="0">
              <a:spAutoFit/>
            </a:bodyPr>
            <a:lstStyle/>
            <a:p>
              <a:r>
                <a:rPr lang="en-US" altLang="zh-CN" dirty="0"/>
                <a:t>4</a:t>
              </a:r>
              <a:endParaRPr lang="zh-CN" altLang="en-US" dirty="0"/>
            </a:p>
          </p:txBody>
        </p:sp>
        <p:sp>
          <p:nvSpPr>
            <p:cNvPr id="62" name="TextBox 61"/>
            <p:cNvSpPr txBox="1"/>
            <p:nvPr/>
          </p:nvSpPr>
          <p:spPr>
            <a:xfrm>
              <a:off x="3869180" y="3266532"/>
              <a:ext cx="304800" cy="369332"/>
            </a:xfrm>
            <a:prstGeom prst="rect">
              <a:avLst/>
            </a:prstGeom>
            <a:noFill/>
          </p:spPr>
          <p:txBody>
            <a:bodyPr wrap="square" rtlCol="0">
              <a:spAutoFit/>
            </a:bodyPr>
            <a:lstStyle/>
            <a:p>
              <a:r>
                <a:rPr lang="en-US" altLang="zh-CN" dirty="0"/>
                <a:t>3</a:t>
              </a:r>
              <a:endParaRPr lang="zh-CN" altLang="en-US" dirty="0"/>
            </a:p>
          </p:txBody>
        </p:sp>
        <p:sp>
          <p:nvSpPr>
            <p:cNvPr id="63" name="TextBox 62"/>
            <p:cNvSpPr txBox="1"/>
            <p:nvPr/>
          </p:nvSpPr>
          <p:spPr>
            <a:xfrm>
              <a:off x="5050885" y="2497235"/>
              <a:ext cx="304800" cy="369332"/>
            </a:xfrm>
            <a:prstGeom prst="rect">
              <a:avLst/>
            </a:prstGeom>
            <a:noFill/>
          </p:spPr>
          <p:txBody>
            <a:bodyPr wrap="square" rtlCol="0">
              <a:spAutoFit/>
            </a:bodyPr>
            <a:lstStyle/>
            <a:p>
              <a:r>
                <a:rPr lang="en-US" altLang="zh-CN" dirty="0"/>
                <a:t>2</a:t>
              </a:r>
              <a:endParaRPr lang="zh-CN" altLang="en-US" dirty="0"/>
            </a:p>
          </p:txBody>
        </p:sp>
      </p:grpSp>
      <p:sp>
        <p:nvSpPr>
          <p:cNvPr id="3" name="TextBox 2"/>
          <p:cNvSpPr txBox="1"/>
          <p:nvPr/>
        </p:nvSpPr>
        <p:spPr>
          <a:xfrm>
            <a:off x="762000" y="4648200"/>
            <a:ext cx="7139602" cy="646331"/>
          </a:xfrm>
          <a:prstGeom prst="rect">
            <a:avLst/>
          </a:prstGeom>
          <a:noFill/>
        </p:spPr>
        <p:txBody>
          <a:bodyPr wrap="square" rtlCol="0">
            <a:spAutoFit/>
          </a:bodyPr>
          <a:lstStyle/>
          <a:p>
            <a:r>
              <a:rPr lang="en-US" altLang="zh-CN" dirty="0" smtClean="0"/>
              <a:t>This is the four-port network model we are using. </a:t>
            </a:r>
          </a:p>
          <a:p>
            <a:endParaRPr lang="en-US" altLang="zh-CN" dirty="0"/>
          </a:p>
        </p:txBody>
      </p:sp>
    </p:spTree>
    <p:extLst>
      <p:ext uri="{BB962C8B-B14F-4D97-AF65-F5344CB8AC3E}">
        <p14:creationId xmlns:p14="http://schemas.microsoft.com/office/powerpoint/2010/main" xmlns="" val="146863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143000"/>
          </a:xfrm>
        </p:spPr>
        <p:txBody>
          <a:bodyPr/>
          <a:lstStyle/>
          <a:p>
            <a:r>
              <a:rPr lang="en-US" altLang="zh-CN" dirty="0" smtClean="0"/>
              <a:t>Transfer function</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2142065455"/>
              </p:ext>
            </p:extLst>
          </p:nvPr>
        </p:nvGraphicFramePr>
        <p:xfrm>
          <a:off x="419100" y="2743200"/>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438400" y="4038600"/>
            <a:ext cx="1295400" cy="338554"/>
          </a:xfrm>
          <a:prstGeom prst="rect">
            <a:avLst/>
          </a:prstGeom>
          <a:noFill/>
        </p:spPr>
        <p:txBody>
          <a:bodyPr wrap="square" rtlCol="0">
            <a:spAutoFit/>
          </a:bodyPr>
          <a:lstStyle/>
          <a:p>
            <a:r>
              <a:rPr lang="en-US" altLang="zh-CN" sz="1600" dirty="0" smtClean="0"/>
              <a:t>s2z function</a:t>
            </a:r>
            <a:endParaRPr lang="zh-CN" altLang="en-US" sz="1600" dirty="0"/>
          </a:p>
        </p:txBody>
      </p:sp>
      <p:sp>
        <p:nvSpPr>
          <p:cNvPr id="6" name="TextBox 5"/>
          <p:cNvSpPr txBox="1"/>
          <p:nvPr/>
        </p:nvSpPr>
        <p:spPr>
          <a:xfrm>
            <a:off x="5638800" y="4038600"/>
            <a:ext cx="1295400" cy="338554"/>
          </a:xfrm>
          <a:prstGeom prst="rect">
            <a:avLst/>
          </a:prstGeom>
          <a:noFill/>
        </p:spPr>
        <p:txBody>
          <a:bodyPr wrap="square" rtlCol="0">
            <a:spAutoFit/>
          </a:bodyPr>
          <a:lstStyle/>
          <a:p>
            <a:r>
              <a:rPr lang="en-US" altLang="zh-CN" sz="1600" dirty="0" smtClean="0"/>
              <a:t>Inverse z</a:t>
            </a:r>
            <a:endParaRPr lang="zh-CN" altLang="en-US" sz="1600" dirty="0"/>
          </a:p>
        </p:txBody>
      </p:sp>
      <p:sp>
        <p:nvSpPr>
          <p:cNvPr id="7" name="TextBox 6"/>
          <p:cNvSpPr txBox="1"/>
          <p:nvPr/>
        </p:nvSpPr>
        <p:spPr>
          <a:xfrm>
            <a:off x="457200" y="1676400"/>
            <a:ext cx="8077200" cy="1754326"/>
          </a:xfrm>
          <a:prstGeom prst="rect">
            <a:avLst/>
          </a:prstGeom>
          <a:noFill/>
        </p:spPr>
        <p:txBody>
          <a:bodyPr wrap="square" rtlCol="0">
            <a:spAutoFit/>
          </a:bodyPr>
          <a:lstStyle/>
          <a:p>
            <a:r>
              <a:rPr lang="en-US" altLang="zh-CN" dirty="0" smtClean="0"/>
              <a:t>Because </a:t>
            </a:r>
            <a:r>
              <a:rPr lang="en-US" altLang="zh-CN" dirty="0"/>
              <a:t>Z-parameter doesn’t exit in DC point, we </a:t>
            </a:r>
            <a:r>
              <a:rPr lang="en-US" altLang="zh-CN" dirty="0" smtClean="0"/>
              <a:t>need to derive </a:t>
            </a:r>
            <a:r>
              <a:rPr lang="en-US" altLang="zh-CN" dirty="0"/>
              <a:t>channel impulse response through </a:t>
            </a:r>
            <a:r>
              <a:rPr lang="en-US" altLang="zh-CN" dirty="0" smtClean="0"/>
              <a:t>Y-parameter</a:t>
            </a:r>
            <a:r>
              <a:rPr lang="en-US" altLang="zh-CN" dirty="0"/>
              <a:t> </a:t>
            </a:r>
            <a:r>
              <a:rPr lang="en-US" altLang="zh-CN" dirty="0" smtClean="0"/>
              <a:t>after concatenate </a:t>
            </a:r>
            <a:r>
              <a:rPr lang="en-US" altLang="zh-CN" dirty="0"/>
              <a:t>our touchstone </a:t>
            </a:r>
            <a:r>
              <a:rPr lang="en-US" altLang="zh-CN" dirty="0" smtClean="0"/>
              <a:t>files.</a:t>
            </a:r>
            <a:endParaRPr lang="zh-CN" altLang="en-US" dirty="0"/>
          </a:p>
          <a:p>
            <a:endParaRPr lang="en-US" altLang="zh-CN" dirty="0" smtClean="0"/>
          </a:p>
          <a:p>
            <a:r>
              <a:rPr lang="en-US" altLang="zh-CN" dirty="0" smtClean="0"/>
              <a:t>We first convert s(</a:t>
            </a:r>
            <a:r>
              <a:rPr lang="en-US" altLang="zh-CN" dirty="0" err="1" smtClean="0"/>
              <a:t>snp</a:t>
            </a:r>
            <a:r>
              <a:rPr lang="en-US" altLang="zh-CN" dirty="0" smtClean="0"/>
              <a:t>) to z(</a:t>
            </a:r>
            <a:r>
              <a:rPr lang="en-US" altLang="zh-CN" dirty="0" err="1" smtClean="0"/>
              <a:t>znp</a:t>
            </a:r>
            <a:r>
              <a:rPr lang="en-US" altLang="zh-CN" dirty="0" smtClean="0"/>
              <a:t>), then convert z(</a:t>
            </a:r>
            <a:r>
              <a:rPr lang="en-US" altLang="zh-CN" dirty="0" err="1" smtClean="0"/>
              <a:t>znp</a:t>
            </a:r>
            <a:r>
              <a:rPr lang="en-US" altLang="zh-CN" dirty="0" smtClean="0"/>
              <a:t>) to y(</a:t>
            </a:r>
            <a:r>
              <a:rPr lang="en-US" altLang="zh-CN" dirty="0" err="1" smtClean="0"/>
              <a:t>ynp</a:t>
            </a:r>
            <a:r>
              <a:rPr lang="en-US" altLang="zh-CN" dirty="0" smtClean="0"/>
              <a:t>).</a:t>
            </a:r>
          </a:p>
          <a:p>
            <a:r>
              <a:rPr lang="en-US" altLang="zh-CN" dirty="0" smtClean="0"/>
              <a:t>Then we have I = YV;</a:t>
            </a:r>
          </a:p>
          <a:p>
            <a:endParaRPr lang="zh-CN" altLang="en-US" dirty="0"/>
          </a:p>
        </p:txBody>
      </p:sp>
    </p:spTree>
    <p:extLst>
      <p:ext uri="{BB962C8B-B14F-4D97-AF65-F5344CB8AC3E}">
        <p14:creationId xmlns:p14="http://schemas.microsoft.com/office/powerpoint/2010/main" xmlns="" val="377836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5800"/>
            <a:ext cx="8229600" cy="1143000"/>
          </a:xfrm>
        </p:spPr>
        <p:txBody>
          <a:bodyPr/>
          <a:lstStyle/>
          <a:p>
            <a:r>
              <a:rPr lang="en-US" altLang="zh-CN" dirty="0" smtClean="0"/>
              <a:t>Transfer function</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228600" y="4552950"/>
                <a:ext cx="4682186" cy="1905000"/>
              </a:xfrm>
            </p:spPr>
            <p:style>
              <a:lnRef idx="2">
                <a:schemeClr val="dk1"/>
              </a:lnRef>
              <a:fillRef idx="1">
                <a:schemeClr val="lt1"/>
              </a:fillRef>
              <a:effectRef idx="0">
                <a:schemeClr val="dk1"/>
              </a:effectRef>
              <a:fontRef idx="minor">
                <a:schemeClr val="dk1"/>
              </a:fontRef>
            </p:style>
            <p:txBody>
              <a:bodyPr>
                <a:normAutofit fontScale="62500" lnSpcReduction="20000"/>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2</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𝑟</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2</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4</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𝑟</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4</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𝑡</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𝑠</m:t>
                        </m:r>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3</m:t>
                        </m:r>
                      </m:sub>
                    </m:sSub>
                  </m:oMath>
                </a14:m>
                <a:r>
                  <a:rPr lang="en-US" altLang="zh-CN" dirty="0"/>
                  <a:t> = </a:t>
                </a:r>
                <a14:m>
                  <m:oMath xmlns:m="http://schemas.openxmlformats.org/officeDocument/2006/math">
                    <m:sSubSup>
                      <m:sSubSupPr>
                        <m:ctrlPr>
                          <a:rPr lang="zh-CN" altLang="zh-CN" i="1">
                            <a:latin typeface="Cambria Math" panose="02040503050406030204" pitchFamily="18" charset="0"/>
                          </a:rPr>
                        </m:ctrlPr>
                      </m:sSub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0</m:t>
                            </m:r>
                          </m:sub>
                        </m:sSub>
                      </m:e>
                      <m:sub/>
                      <m:sup>
                        <m:r>
                          <a:rPr lang="en-US" altLang="zh-CN" i="1">
                            <a:latin typeface="Cambria Math" panose="02040503050406030204" pitchFamily="18" charset="0"/>
                          </a:rPr>
                          <m:t>𝑡</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3</m:t>
                        </m:r>
                      </m:sub>
                    </m:sSub>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𝑑</m:t>
                        </m:r>
                        <m:r>
                          <a:rPr lang="en-US" altLang="zh-CN" i="1">
                            <a:latin typeface="Cambria Math" panose="02040503050406030204" pitchFamily="18" charset="0"/>
                          </a:rPr>
                          <m:t>1</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3</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𝑐</m:t>
                        </m:r>
                        <m:r>
                          <a:rPr lang="en-US" altLang="zh-CN" i="1">
                            <a:latin typeface="Cambria Math" panose="02040503050406030204" pitchFamily="18" charset="0"/>
                          </a:rPr>
                          <m:t>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3</m:t>
                            </m:r>
                          </m:sub>
                        </m:sSub>
                      </m:num>
                      <m:den>
                        <m:r>
                          <a:rPr lang="en-US" altLang="zh-CN" i="1">
                            <a:latin typeface="Cambria Math" panose="02040503050406030204" pitchFamily="18" charset="0"/>
                          </a:rPr>
                          <m:t>2</m:t>
                        </m:r>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𝑑</m:t>
                        </m:r>
                        <m:r>
                          <a:rPr lang="en-US" altLang="zh-CN" i="1">
                            <a:latin typeface="Cambria Math" panose="02040503050406030204" pitchFamily="18" charset="0"/>
                          </a:rPr>
                          <m:t>2</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4</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𝑐</m:t>
                        </m:r>
                        <m:r>
                          <a:rPr lang="en-US" altLang="zh-CN" i="1">
                            <a:latin typeface="Cambria Math" panose="02040503050406030204" pitchFamily="18" charset="0"/>
                          </a:rPr>
                          <m:t>2</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4</m:t>
                            </m:r>
                          </m:sub>
                        </m:sSub>
                      </m:num>
                      <m:den>
                        <m:r>
                          <a:rPr lang="en-US" altLang="zh-CN" i="1">
                            <a:latin typeface="Cambria Math" panose="02040503050406030204" pitchFamily="18" charset="0"/>
                          </a:rPr>
                          <m:t>2</m:t>
                        </m:r>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𝑑</m:t>
                        </m:r>
                        <m:r>
                          <a:rPr lang="en-US" altLang="zh-CN" i="1">
                            <a:latin typeface="Cambria Math" panose="02040503050406030204" pitchFamily="18" charset="0"/>
                          </a:rPr>
                          <m:t>1</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3</m:t>
                            </m:r>
                          </m:sub>
                        </m:sSub>
                      </m:num>
                      <m:den>
                        <m:r>
                          <a:rPr lang="en-US" altLang="zh-CN" i="1">
                            <a:latin typeface="Cambria Math" panose="02040503050406030204" pitchFamily="18" charset="0"/>
                          </a:rPr>
                          <m:t>2</m:t>
                        </m:r>
                      </m:den>
                    </m:f>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𝑑</m:t>
                        </m:r>
                        <m:r>
                          <a:rPr lang="en-US" altLang="zh-CN" i="1">
                            <a:latin typeface="Cambria Math" panose="02040503050406030204" pitchFamily="18" charset="0"/>
                          </a:rPr>
                          <m:t>2</m:t>
                        </m:r>
                      </m:sub>
                    </m:sSub>
                  </m:oMath>
                </a14:m>
                <a:r>
                  <a:rPr lang="en-US" altLang="zh-CN" dirty="0"/>
                  <a:t> = </a:t>
                </a:r>
                <a14:m>
                  <m:oMath xmlns:m="http://schemas.openxmlformats.org/officeDocument/2006/math">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4</m:t>
                            </m:r>
                          </m:sub>
                        </m:sSub>
                      </m:num>
                      <m:den>
                        <m:r>
                          <a:rPr lang="en-US" altLang="zh-CN" i="1">
                            <a:latin typeface="Cambria Math" panose="02040503050406030204" pitchFamily="18" charset="0"/>
                          </a:rPr>
                          <m:t>2</m:t>
                        </m:r>
                      </m:den>
                    </m:f>
                  </m:oMath>
                </a14:m>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𝑐</m:t>
                        </m:r>
                        <m:r>
                          <a:rPr lang="en-US" altLang="zh-CN" i="1">
                            <a:latin typeface="Cambria Math" panose="02040503050406030204" pitchFamily="18" charset="0"/>
                          </a:rPr>
                          <m:t>1</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3</m:t>
                        </m:r>
                      </m:sub>
                    </m:sSub>
                  </m:oMath>
                </a14:m>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𝑐</m:t>
                        </m:r>
                        <m:r>
                          <a:rPr lang="en-US" altLang="zh-CN" i="1">
                            <a:latin typeface="Cambria Math" panose="02040503050406030204" pitchFamily="18" charset="0"/>
                          </a:rPr>
                          <m:t>2</m:t>
                        </m:r>
                      </m:sub>
                    </m:sSub>
                  </m:oMath>
                </a14:m>
                <a:r>
                  <a:rPr lang="en-US" altLang="zh-CN" dirty="0"/>
                  <a:t> =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4</m:t>
                        </m:r>
                      </m:sub>
                    </m:sSub>
                  </m:oMath>
                </a14:m>
                <a:endParaRPr lang="zh-CN" altLang="zh-CN"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28600" y="4552950"/>
                <a:ext cx="4682186" cy="1905000"/>
              </a:xfrm>
              <a:blipFill rotWithShape="1">
                <a:blip r:embed="rId3" cstate="print"/>
                <a:stretch>
                  <a:fillRect l="-130" t="-2215" b="-2532"/>
                </a:stretch>
              </a:blipFill>
            </p:spPr>
            <p:txBody>
              <a:bodyPr/>
              <a:lstStyle/>
              <a:p>
                <a:r>
                  <a:rPr lang="zh-CN" altLang="en-US">
                    <a:noFill/>
                  </a:rPr>
                  <a:t> </a:t>
                </a:r>
              </a:p>
            </p:txBody>
          </p:sp>
        </mc:Fallback>
      </mc:AlternateContent>
      <p:grpSp>
        <p:nvGrpSpPr>
          <p:cNvPr id="4" name="组合 3"/>
          <p:cNvGrpSpPr/>
          <p:nvPr/>
        </p:nvGrpSpPr>
        <p:grpSpPr>
          <a:xfrm>
            <a:off x="1016269" y="1951192"/>
            <a:ext cx="6431519" cy="2340844"/>
            <a:chOff x="892715" y="1951192"/>
            <a:chExt cx="6431519" cy="2340844"/>
          </a:xfrm>
        </p:grpSpPr>
        <p:sp>
          <p:nvSpPr>
            <p:cNvPr id="5" name="Rectangle 1"/>
            <p:cNvSpPr/>
            <p:nvPr/>
          </p:nvSpPr>
          <p:spPr>
            <a:xfrm>
              <a:off x="3799115" y="2404903"/>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6" name="Straight Connector 4"/>
            <p:cNvCxnSpPr/>
            <p:nvPr/>
          </p:nvCxnSpPr>
          <p:spPr>
            <a:xfrm>
              <a:off x="3127969" y="2737057"/>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5"/>
            <p:cNvCxnSpPr/>
            <p:nvPr/>
          </p:nvCxnSpPr>
          <p:spPr>
            <a:xfrm>
              <a:off x="5350330" y="2709703"/>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8" name="Straight Connector 6"/>
            <p:cNvCxnSpPr/>
            <p:nvPr/>
          </p:nvCxnSpPr>
          <p:spPr>
            <a:xfrm>
              <a:off x="3127969" y="3499877"/>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7"/>
            <p:cNvCxnSpPr>
              <a:endCxn id="36" idx="0"/>
            </p:cNvCxnSpPr>
            <p:nvPr/>
          </p:nvCxnSpPr>
          <p:spPr>
            <a:xfrm flipV="1">
              <a:off x="5334000" y="3527711"/>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0" name="TextBox 9"/>
                <p:cNvSpPr txBox="1"/>
                <p:nvPr/>
              </p:nvSpPr>
              <p:spPr>
                <a:xfrm>
                  <a:off x="3127969" y="1990946"/>
                  <a:ext cx="91440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1</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1</m:t>
                          </m:r>
                        </m:sub>
                      </m:sSub>
                    </m:oMath>
                  </a14:m>
                  <a:r>
                    <a:rPr lang="en-US" dirty="0" smtClean="0">
                      <a:latin typeface="Courier New" panose="02070309020205020404" pitchFamily="49" charset="0"/>
                    </a:rPr>
                    <a:t> </a:t>
                  </a:r>
                  <a:r>
                    <a:rPr lang="en-US" dirty="0">
                      <a:latin typeface="Courier New" panose="02070309020205020404" pitchFamily="49" charset="0"/>
                      <a:sym typeface="Wingdings" panose="05000000000000000000" pitchFamily="2" charset="2"/>
                    </a:rPr>
                    <a:t></a:t>
                  </a:r>
                  <a:endParaRPr lang="en-US" baseline="-10000" dirty="0">
                    <a:latin typeface="Courier New" panose="02070309020205020404" pitchFamily="49"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3127969" y="1990946"/>
                  <a:ext cx="914400" cy="369332"/>
                </a:xfrm>
                <a:prstGeom prst="rect">
                  <a:avLst/>
                </a:prstGeom>
                <a:blipFill rotWithShape="1">
                  <a:blip r:embed="rId4" cstate="print"/>
                  <a:stretch>
                    <a:fillRect t="-11667" r="-6000" b="-23333"/>
                  </a:stretch>
                </a:blipFill>
              </p:spPr>
              <p:txBody>
                <a:bodyPr/>
                <a:lstStyle/>
                <a:p>
                  <a:r>
                    <a:rPr lang="zh-CN" altLang="en-US">
                      <a:noFill/>
                    </a:rPr>
                    <a:t> </a:t>
                  </a:r>
                </a:p>
              </p:txBody>
            </p:sp>
          </mc:Fallback>
        </mc:AlternateContent>
        <p:grpSp>
          <p:nvGrpSpPr>
            <p:cNvPr id="11" name="组合 10"/>
            <p:cNvGrpSpPr/>
            <p:nvPr/>
          </p:nvGrpSpPr>
          <p:grpSpPr>
            <a:xfrm>
              <a:off x="892715" y="3213651"/>
              <a:ext cx="2235254" cy="572452"/>
              <a:chOff x="5997694" y="2920870"/>
              <a:chExt cx="2235254" cy="572452"/>
            </a:xfrm>
          </p:grpSpPr>
          <p:sp>
            <p:nvSpPr>
              <p:cNvPr id="51" name="Oval 3"/>
              <p:cNvSpPr/>
              <p:nvPr/>
            </p:nvSpPr>
            <p:spPr>
              <a:xfrm>
                <a:off x="6495092" y="292087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25"/>
              <p:cNvGrpSpPr/>
              <p:nvPr/>
            </p:nvGrpSpPr>
            <p:grpSpPr>
              <a:xfrm rot="5400000">
                <a:off x="6654963" y="3009032"/>
                <a:ext cx="262116" cy="412814"/>
                <a:chOff x="8575965" y="1690688"/>
                <a:chExt cx="429490" cy="844695"/>
              </a:xfrm>
            </p:grpSpPr>
            <p:sp>
              <p:nvSpPr>
                <p:cNvPr id="63"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组合 52"/>
              <p:cNvGrpSpPr/>
              <p:nvPr/>
            </p:nvGrpSpPr>
            <p:grpSpPr>
              <a:xfrm>
                <a:off x="7660252" y="3054060"/>
                <a:ext cx="572696" cy="150549"/>
                <a:chOff x="6886832" y="5618169"/>
                <a:chExt cx="691189" cy="173031"/>
              </a:xfrm>
            </p:grpSpPr>
            <p:sp>
              <p:nvSpPr>
                <p:cNvPr id="60" name="任意多边形 5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1" name="任意多边形 6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2" name="任意多边形 6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54" name="Straight Connector 6"/>
              <p:cNvCxnSpPr/>
              <p:nvPr/>
            </p:nvCxnSpPr>
            <p:spPr>
              <a:xfrm>
                <a:off x="7092021" y="320460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5997694" y="3025982"/>
                <a:ext cx="500175" cy="373684"/>
                <a:chOff x="5762678" y="3017768"/>
                <a:chExt cx="500175" cy="373684"/>
              </a:xfrm>
            </p:grpSpPr>
            <p:cxnSp>
              <p:nvCxnSpPr>
                <p:cNvPr id="56"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 name="Oval 3"/>
            <p:cNvSpPr/>
            <p:nvPr/>
          </p:nvSpPr>
          <p:spPr>
            <a:xfrm>
              <a:off x="1390113" y="244256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5"/>
            <p:cNvGrpSpPr/>
            <p:nvPr/>
          </p:nvGrpSpPr>
          <p:grpSpPr>
            <a:xfrm rot="5400000">
              <a:off x="1549984" y="2530722"/>
              <a:ext cx="262116" cy="412814"/>
              <a:chOff x="8575965" y="1690688"/>
              <a:chExt cx="429490" cy="844695"/>
            </a:xfrm>
          </p:grpSpPr>
          <p:sp>
            <p:nvSpPr>
              <p:cNvPr id="49"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组合 13"/>
            <p:cNvGrpSpPr/>
            <p:nvPr/>
          </p:nvGrpSpPr>
          <p:grpSpPr>
            <a:xfrm>
              <a:off x="2555273" y="2575750"/>
              <a:ext cx="572696" cy="150549"/>
              <a:chOff x="6886832" y="5618169"/>
              <a:chExt cx="691189" cy="173031"/>
            </a:xfrm>
          </p:grpSpPr>
          <p:sp>
            <p:nvSpPr>
              <p:cNvPr id="46" name="任意多边形 45"/>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7" name="任意多边形 46"/>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8" name="任意多边形 47"/>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5" name="Straight Connector 6"/>
            <p:cNvCxnSpPr/>
            <p:nvPr/>
          </p:nvCxnSpPr>
          <p:spPr>
            <a:xfrm>
              <a:off x="1987042" y="272629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92715" y="2547672"/>
              <a:ext cx="500175" cy="373684"/>
              <a:chOff x="5762678" y="3017768"/>
              <a:chExt cx="500175" cy="373684"/>
            </a:xfrm>
          </p:grpSpPr>
          <p:cxnSp>
            <p:nvCxnSpPr>
              <p:cNvPr id="42"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042769" y="2579461"/>
              <a:ext cx="572696" cy="150549"/>
              <a:chOff x="6886832" y="5618169"/>
              <a:chExt cx="691189" cy="173031"/>
            </a:xfrm>
          </p:grpSpPr>
          <p:sp>
            <p:nvSpPr>
              <p:cNvPr id="39" name="任意多边形 38"/>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0" name="任意多边形 39"/>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1" name="任意多边形 40"/>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18" name="组合 17"/>
            <p:cNvGrpSpPr/>
            <p:nvPr/>
          </p:nvGrpSpPr>
          <p:grpSpPr>
            <a:xfrm>
              <a:off x="6042769" y="3377162"/>
              <a:ext cx="572696" cy="150549"/>
              <a:chOff x="6886832" y="5618169"/>
              <a:chExt cx="691189" cy="173031"/>
            </a:xfrm>
          </p:grpSpPr>
          <p:sp>
            <p:nvSpPr>
              <p:cNvPr id="36" name="任意多边形 35"/>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7" name="任意多边形 36"/>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8" name="任意多边形 37"/>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9" name="Straight Connector 7"/>
            <p:cNvCxnSpPr/>
            <p:nvPr/>
          </p:nvCxnSpPr>
          <p:spPr>
            <a:xfrm flipV="1">
              <a:off x="6615465" y="3531538"/>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0" name="Straight Connector 7"/>
            <p:cNvCxnSpPr/>
            <p:nvPr/>
          </p:nvCxnSpPr>
          <p:spPr>
            <a:xfrm flipV="1">
              <a:off x="6615465" y="2708106"/>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324234" y="2429491"/>
              <a:ext cx="0" cy="52910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a:xfrm>
              <a:off x="7324234" y="3256998"/>
              <a:ext cx="0" cy="529105"/>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xmlns="" Requires="a14">
            <p:sp>
              <p:nvSpPr>
                <p:cNvPr id="23" name="TextBox 22"/>
                <p:cNvSpPr txBox="1"/>
                <p:nvPr/>
              </p:nvSpPr>
              <p:spPr>
                <a:xfrm>
                  <a:off x="1205939" y="1951192"/>
                  <a:ext cx="5800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𝑠</m:t>
                            </m:r>
                            <m:r>
                              <a:rPr lang="en-US" altLang="zh-CN" b="0" i="1" smtClean="0">
                                <a:latin typeface="Cambria Math"/>
                              </a:rPr>
                              <m:t>0</m:t>
                            </m:r>
                          </m:sub>
                        </m:sSub>
                      </m:oMath>
                    </m:oMathPara>
                  </a14:m>
                  <a:endParaRPr lang="zh-CN" altLang="en-US" dirty="0"/>
                </a:p>
              </p:txBody>
            </p:sp>
          </mc:Choice>
          <mc:Fallback>
            <p:sp>
              <p:nvSpPr>
                <p:cNvPr id="23" name="TextBox 22"/>
                <p:cNvSpPr txBox="1">
                  <a:spLocks noRot="1" noChangeAspect="1" noMove="1" noResize="1" noEditPoints="1" noAdjustHandles="1" noChangeArrowheads="1" noChangeShapeType="1" noTextEdit="1"/>
                </p:cNvSpPr>
                <p:nvPr/>
              </p:nvSpPr>
              <p:spPr>
                <a:xfrm>
                  <a:off x="1205939" y="1951192"/>
                  <a:ext cx="580053" cy="369332"/>
                </a:xfrm>
                <a:prstGeom prst="rect">
                  <a:avLst/>
                </a:prstGeom>
                <a:blipFill rotWithShape="1">
                  <a:blip r:embed="rId5"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4" name="TextBox 23"/>
                <p:cNvSpPr txBox="1"/>
                <p:nvPr/>
              </p:nvSpPr>
              <p:spPr>
                <a:xfrm>
                  <a:off x="1205939" y="3875768"/>
                  <a:ext cx="5800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m:t>
                            </m:r>
                            <m:r>
                              <a:rPr lang="en-US" altLang="zh-CN" b="0" i="1" smtClean="0">
                                <a:latin typeface="Cambria Math"/>
                              </a:rPr>
                              <m:t>𝑉</m:t>
                            </m:r>
                          </m:e>
                          <m:sub>
                            <m:r>
                              <a:rPr lang="en-US" altLang="zh-CN" b="0" i="1" smtClean="0">
                                <a:latin typeface="Cambria Math"/>
                              </a:rPr>
                              <m:t>𝑠</m:t>
                            </m:r>
                            <m:r>
                              <a:rPr lang="en-US" altLang="zh-CN" b="0" i="1" smtClean="0">
                                <a:latin typeface="Cambria Math"/>
                              </a:rPr>
                              <m:t>0</m:t>
                            </m:r>
                          </m:sub>
                        </m:sSub>
                      </m:oMath>
                    </m:oMathPara>
                  </a14:m>
                  <a:endParaRPr lang="zh-CN" altLang="en-US" dirty="0"/>
                </a:p>
              </p:txBody>
            </p:sp>
          </mc:Choice>
          <mc:Fallback>
            <p:sp>
              <p:nvSpPr>
                <p:cNvPr id="24" name="TextBox 23"/>
                <p:cNvSpPr txBox="1">
                  <a:spLocks noRot="1" noChangeAspect="1" noMove="1" noResize="1" noEditPoints="1" noAdjustHandles="1" noChangeArrowheads="1" noChangeShapeType="1" noTextEdit="1"/>
                </p:cNvSpPr>
                <p:nvPr/>
              </p:nvSpPr>
              <p:spPr>
                <a:xfrm>
                  <a:off x="1205939" y="3875768"/>
                  <a:ext cx="580053" cy="369332"/>
                </a:xfrm>
                <a:prstGeom prst="rect">
                  <a:avLst/>
                </a:prstGeom>
                <a:blipFill rotWithShape="1">
                  <a:blip r:embed="rId6" cstate="print"/>
                  <a:stretch>
                    <a:fillRect r="-73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5" name="TextBox 24"/>
                <p:cNvSpPr txBox="1"/>
                <p:nvPr/>
              </p:nvSpPr>
              <p:spPr>
                <a:xfrm>
                  <a:off x="2317317" y="1951192"/>
                  <a:ext cx="609600" cy="4162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𝑡</m:t>
                            </m:r>
                          </m:sup>
                        </m:sSubSup>
                      </m:oMath>
                    </m:oMathPara>
                  </a14:m>
                  <a:endParaRPr lang="zh-CN" altLang="en-US" dirty="0"/>
                </a:p>
              </p:txBody>
            </p:sp>
          </mc:Choice>
          <mc:Fallback>
            <p:sp>
              <p:nvSpPr>
                <p:cNvPr id="25" name="TextBox 24"/>
                <p:cNvSpPr txBox="1">
                  <a:spLocks noRot="1" noChangeAspect="1" noMove="1" noResize="1" noEditPoints="1" noAdjustHandles="1" noChangeArrowheads="1" noChangeShapeType="1" noTextEdit="1"/>
                </p:cNvSpPr>
                <p:nvPr/>
              </p:nvSpPr>
              <p:spPr>
                <a:xfrm>
                  <a:off x="2317317" y="1951192"/>
                  <a:ext cx="609600" cy="416268"/>
                </a:xfrm>
                <a:prstGeom prst="rect">
                  <a:avLst/>
                </a:prstGeom>
                <a:blipFill rotWithShape="1">
                  <a:blip r:embed="rId7"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6" name="TextBox 25"/>
                <p:cNvSpPr txBox="1"/>
                <p:nvPr/>
              </p:nvSpPr>
              <p:spPr>
                <a:xfrm>
                  <a:off x="2317317" y="3875768"/>
                  <a:ext cx="609600" cy="4162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𝑡</m:t>
                            </m:r>
                          </m:sup>
                        </m:sSubSup>
                      </m:oMath>
                    </m:oMathPara>
                  </a14:m>
                  <a:endParaRPr lang="zh-CN" altLang="en-US" dirty="0"/>
                </a:p>
              </p:txBody>
            </p:sp>
          </mc:Choice>
          <mc:Fallback>
            <p:sp>
              <p:nvSpPr>
                <p:cNvPr id="26" name="TextBox 25"/>
                <p:cNvSpPr txBox="1">
                  <a:spLocks noRot="1" noChangeAspect="1" noMove="1" noResize="1" noEditPoints="1" noAdjustHandles="1" noChangeArrowheads="1" noChangeShapeType="1" noTextEdit="1"/>
                </p:cNvSpPr>
                <p:nvPr/>
              </p:nvSpPr>
              <p:spPr>
                <a:xfrm>
                  <a:off x="2317317" y="3875768"/>
                  <a:ext cx="609600" cy="416268"/>
                </a:xfrm>
                <a:prstGeom prst="rect">
                  <a:avLst/>
                </a:prstGeom>
                <a:blipFill rotWithShape="1">
                  <a:blip r:embed="rId8"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7" name="TextBox 26"/>
                <p:cNvSpPr txBox="1"/>
                <p:nvPr/>
              </p:nvSpPr>
              <p:spPr>
                <a:xfrm>
                  <a:off x="3231717" y="3915522"/>
                  <a:ext cx="91440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3</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3</m:t>
                          </m:r>
                        </m:sub>
                      </m:sSub>
                    </m:oMath>
                  </a14:m>
                  <a:r>
                    <a:rPr lang="en-US" dirty="0">
                      <a:latin typeface="Courier New" panose="02070309020205020404" pitchFamily="49" charset="0"/>
                      <a:sym typeface="Wingdings" panose="05000000000000000000" pitchFamily="2" charset="2"/>
                    </a:rPr>
                    <a:t></a:t>
                  </a:r>
                  <a:endParaRPr lang="en-US" baseline="-10000" dirty="0">
                    <a:latin typeface="Courier New" panose="02070309020205020404" pitchFamily="49"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3231717" y="3915522"/>
                  <a:ext cx="914400" cy="369332"/>
                </a:xfrm>
                <a:prstGeom prst="rect">
                  <a:avLst/>
                </a:prstGeom>
                <a:blipFill rotWithShape="1">
                  <a:blip r:embed="rId9" cstate="print"/>
                  <a:stretch>
                    <a:fillRect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8" name="TextBox 27"/>
                <p:cNvSpPr txBox="1"/>
                <p:nvPr/>
              </p:nvSpPr>
              <p:spPr>
                <a:xfrm>
                  <a:off x="5212917" y="1997124"/>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Courier New" panose="02070309020205020404" pitchFamily="49" charset="0"/>
                            <a:sym typeface="Wingdings" panose="05000000000000000000" pitchFamily="2" charset="2"/>
                          </a:rPr>
                          <m:t></m:t>
                        </m:r>
                        <m:r>
                          <m:rPr>
                            <m:nor/>
                          </m:rPr>
                          <a:rPr lang="en-US" altLang="zh-CN" b="0" i="0" dirty="0" smtClean="0">
                            <a:latin typeface="Courier New" panose="02070309020205020404" pitchFamily="49" charset="0"/>
                            <a:sym typeface="Wingdings" panose="05000000000000000000" pitchFamily="2" charset="2"/>
                          </a:rPr>
                          <m:t> </m:t>
                        </m:r>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2</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2</m:t>
                            </m:r>
                          </m:sub>
                        </m:sSub>
                      </m:oMath>
                    </m:oMathPara>
                  </a14:m>
                  <a:endParaRPr lang="en-US" baseline="-10000" dirty="0">
                    <a:latin typeface="Courier New" panose="02070309020205020404" pitchFamily="49"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5212917" y="1997124"/>
                  <a:ext cx="914400" cy="369332"/>
                </a:xfrm>
                <a:prstGeom prst="rect">
                  <a:avLst/>
                </a:prstGeom>
                <a:blipFill rotWithShape="1">
                  <a:blip r:embed="rId10" cstate="print"/>
                  <a:stretch>
                    <a:fillRect b="-1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9" name="TextBox 28"/>
                <p:cNvSpPr txBox="1"/>
                <p:nvPr/>
              </p:nvSpPr>
              <p:spPr>
                <a:xfrm>
                  <a:off x="5244522" y="3915522"/>
                  <a:ext cx="9144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dirty="0" smtClean="0">
                            <a:latin typeface="Courier New" panose="02070309020205020404" pitchFamily="49" charset="0"/>
                            <a:sym typeface="Wingdings" panose="05000000000000000000" pitchFamily="2" charset="2"/>
                          </a:rPr>
                          <m:t></m:t>
                        </m:r>
                        <m:r>
                          <m:rPr>
                            <m:nor/>
                          </m:rPr>
                          <a:rPr lang="en-US" altLang="zh-CN" b="0" i="0" dirty="0" smtClean="0">
                            <a:latin typeface="Courier New" panose="02070309020205020404" pitchFamily="49" charset="0"/>
                            <a:sym typeface="Wingdings" panose="05000000000000000000" pitchFamily="2" charset="2"/>
                          </a:rPr>
                          <m:t> </m:t>
                        </m:r>
                        <m:sSub>
                          <m:sSubPr>
                            <m:ctrlPr>
                              <a:rPr lang="en-US" altLang="zh-CN" i="1" smtClean="0">
                                <a:latin typeface="Cambria Math" panose="02040503050406030204" pitchFamily="18" charset="0"/>
                              </a:rPr>
                            </m:ctrlPr>
                          </m:sSubPr>
                          <m:e>
                            <m:r>
                              <a:rPr lang="en-US" altLang="zh-CN" b="0" i="1" smtClean="0">
                                <a:latin typeface="Cambria Math"/>
                              </a:rPr>
                              <m:t>𝑉</m:t>
                            </m:r>
                          </m:e>
                          <m:sub>
                            <m:r>
                              <a:rPr lang="en-US" altLang="zh-CN" b="0" i="1" smtClean="0">
                                <a:latin typeface="Cambria Math"/>
                              </a:rPr>
                              <m:t>4</m:t>
                            </m:r>
                          </m:sub>
                        </m:sSub>
                        <m:sSub>
                          <m:sSubPr>
                            <m:ctrlPr>
                              <a:rPr lang="en-US" altLang="zh-CN"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4</m:t>
                            </m:r>
                          </m:sub>
                        </m:sSub>
                      </m:oMath>
                    </m:oMathPara>
                  </a14:m>
                  <a:endParaRPr lang="en-US" baseline="-10000" dirty="0">
                    <a:latin typeface="Courier New" panose="02070309020205020404" pitchFamily="49" charset="0"/>
                  </a:endParaRPr>
                </a:p>
              </p:txBody>
            </p:sp>
          </mc:Choice>
          <mc:Fallback>
            <p:sp>
              <p:nvSpPr>
                <p:cNvPr id="29" name="TextBox 28"/>
                <p:cNvSpPr txBox="1">
                  <a:spLocks noRot="1" noChangeAspect="1" noMove="1" noResize="1" noEditPoints="1" noAdjustHandles="1" noChangeArrowheads="1" noChangeShapeType="1" noTextEdit="1"/>
                </p:cNvSpPr>
                <p:nvPr/>
              </p:nvSpPr>
              <p:spPr>
                <a:xfrm>
                  <a:off x="5244522" y="3915522"/>
                  <a:ext cx="914400" cy="369332"/>
                </a:xfrm>
                <a:prstGeom prst="rect">
                  <a:avLst/>
                </a:prstGeom>
                <a:blipFill rotWithShape="1">
                  <a:blip r:embed="rId11"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0" name="TextBox 29"/>
                <p:cNvSpPr txBox="1"/>
                <p:nvPr/>
              </p:nvSpPr>
              <p:spPr>
                <a:xfrm>
                  <a:off x="6440824" y="1990946"/>
                  <a:ext cx="609600" cy="3970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𝑟</m:t>
                            </m:r>
                          </m:sup>
                        </m:sSubSup>
                      </m:oMath>
                    </m:oMathPara>
                  </a14:m>
                  <a:endParaRPr lang="zh-CN" alt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440824" y="1990946"/>
                  <a:ext cx="609600" cy="397096"/>
                </a:xfrm>
                <a:prstGeom prst="rect">
                  <a:avLst/>
                </a:prstGeom>
                <a:blipFill rotWithShape="1">
                  <a:blip r:embed="rId12"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1" name="TextBox 30"/>
                <p:cNvSpPr txBox="1"/>
                <p:nvPr/>
              </p:nvSpPr>
              <p:spPr>
                <a:xfrm>
                  <a:off x="6519906" y="3887758"/>
                  <a:ext cx="609600" cy="3970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sSub>
                              <m:sSubPr>
                                <m:ctrlPr>
                                  <a:rPr lang="en-US" altLang="zh-CN" i="1" smtClean="0">
                                    <a:latin typeface="Cambria Math" panose="02040503050406030204" pitchFamily="18" charset="0"/>
                                  </a:rPr>
                                </m:ctrlPr>
                              </m:sSubPr>
                              <m:e>
                                <m:r>
                                  <a:rPr lang="en-US" altLang="zh-CN" b="0" i="1" smtClean="0">
                                    <a:latin typeface="Cambria Math"/>
                                  </a:rPr>
                                  <m:t>𝑍</m:t>
                                </m:r>
                              </m:e>
                              <m:sub>
                                <m:r>
                                  <a:rPr lang="en-US" altLang="zh-CN" b="0" i="1" smtClean="0">
                                    <a:latin typeface="Cambria Math"/>
                                  </a:rPr>
                                  <m:t>0</m:t>
                                </m:r>
                              </m:sub>
                            </m:sSub>
                          </m:e>
                          <m:sub/>
                          <m:sup>
                            <m:r>
                              <a:rPr lang="en-US" altLang="zh-CN" b="0" i="1" smtClean="0">
                                <a:latin typeface="Cambria Math"/>
                              </a:rPr>
                              <m:t>𝑟</m:t>
                            </m:r>
                          </m:sup>
                        </m:sSubSup>
                      </m:oMath>
                    </m:oMathPara>
                  </a14:m>
                  <a:endParaRPr lang="zh-CN" altLang="en-US" dirty="0"/>
                </a:p>
              </p:txBody>
            </p:sp>
          </mc:Choice>
          <mc:Fallback>
            <p:sp>
              <p:nvSpPr>
                <p:cNvPr id="31" name="TextBox 30"/>
                <p:cNvSpPr txBox="1">
                  <a:spLocks noRot="1" noChangeAspect="1" noMove="1" noResize="1" noEditPoints="1" noAdjustHandles="1" noChangeArrowheads="1" noChangeShapeType="1" noTextEdit="1"/>
                </p:cNvSpPr>
                <p:nvPr/>
              </p:nvSpPr>
              <p:spPr>
                <a:xfrm>
                  <a:off x="6519906" y="3887758"/>
                  <a:ext cx="609600" cy="397096"/>
                </a:xfrm>
                <a:prstGeom prst="rect">
                  <a:avLst/>
                </a:prstGeom>
                <a:blipFill rotWithShape="1">
                  <a:blip r:embed="rId13" cstate="print"/>
                  <a:stretch>
                    <a:fillRect/>
                  </a:stretch>
                </a:blipFill>
              </p:spPr>
              <p:txBody>
                <a:bodyPr/>
                <a:lstStyle/>
                <a:p>
                  <a:r>
                    <a:rPr lang="zh-CN" altLang="en-US">
                      <a:noFill/>
                    </a:rPr>
                    <a:t> </a:t>
                  </a:r>
                </a:p>
              </p:txBody>
            </p:sp>
          </mc:Fallback>
        </mc:AlternateContent>
        <p:sp>
          <p:nvSpPr>
            <p:cNvPr id="32" name="TextBox 31"/>
            <p:cNvSpPr txBox="1"/>
            <p:nvPr/>
          </p:nvSpPr>
          <p:spPr>
            <a:xfrm>
              <a:off x="3841317" y="2547672"/>
              <a:ext cx="304800" cy="369332"/>
            </a:xfrm>
            <a:prstGeom prst="rect">
              <a:avLst/>
            </a:prstGeom>
            <a:noFill/>
          </p:spPr>
          <p:txBody>
            <a:bodyPr wrap="square" rtlCol="0">
              <a:spAutoFit/>
            </a:bodyPr>
            <a:lstStyle/>
            <a:p>
              <a:r>
                <a:rPr lang="en-US" altLang="zh-CN" dirty="0" smtClean="0"/>
                <a:t>1</a:t>
              </a:r>
              <a:endParaRPr lang="zh-CN" altLang="en-US" dirty="0"/>
            </a:p>
          </p:txBody>
        </p:sp>
        <p:sp>
          <p:nvSpPr>
            <p:cNvPr id="33" name="TextBox 32"/>
            <p:cNvSpPr txBox="1"/>
            <p:nvPr/>
          </p:nvSpPr>
          <p:spPr>
            <a:xfrm>
              <a:off x="5029200" y="3310688"/>
              <a:ext cx="304800" cy="369332"/>
            </a:xfrm>
            <a:prstGeom prst="rect">
              <a:avLst/>
            </a:prstGeom>
            <a:noFill/>
          </p:spPr>
          <p:txBody>
            <a:bodyPr wrap="square" rtlCol="0">
              <a:spAutoFit/>
            </a:bodyPr>
            <a:lstStyle/>
            <a:p>
              <a:r>
                <a:rPr lang="en-US" altLang="zh-CN" dirty="0"/>
                <a:t>4</a:t>
              </a:r>
              <a:endParaRPr lang="zh-CN" altLang="en-US" dirty="0"/>
            </a:p>
          </p:txBody>
        </p:sp>
        <p:sp>
          <p:nvSpPr>
            <p:cNvPr id="34" name="TextBox 33"/>
            <p:cNvSpPr txBox="1"/>
            <p:nvPr/>
          </p:nvSpPr>
          <p:spPr>
            <a:xfrm>
              <a:off x="3847495" y="3312724"/>
              <a:ext cx="304800" cy="369332"/>
            </a:xfrm>
            <a:prstGeom prst="rect">
              <a:avLst/>
            </a:prstGeom>
            <a:noFill/>
          </p:spPr>
          <p:txBody>
            <a:bodyPr wrap="square" rtlCol="0">
              <a:spAutoFit/>
            </a:bodyPr>
            <a:lstStyle/>
            <a:p>
              <a:r>
                <a:rPr lang="en-US" altLang="zh-CN" dirty="0"/>
                <a:t>3</a:t>
              </a:r>
              <a:endParaRPr lang="zh-CN" altLang="en-US" dirty="0"/>
            </a:p>
          </p:txBody>
        </p:sp>
        <p:sp>
          <p:nvSpPr>
            <p:cNvPr id="35" name="TextBox 34"/>
            <p:cNvSpPr txBox="1"/>
            <p:nvPr/>
          </p:nvSpPr>
          <p:spPr>
            <a:xfrm>
              <a:off x="5029200" y="2543427"/>
              <a:ext cx="304800" cy="369332"/>
            </a:xfrm>
            <a:prstGeom prst="rect">
              <a:avLst/>
            </a:prstGeom>
            <a:noFill/>
          </p:spPr>
          <p:txBody>
            <a:bodyPr wrap="square" rtlCol="0">
              <a:spAutoFit/>
            </a:bodyPr>
            <a:lstStyle/>
            <a:p>
              <a:r>
                <a:rPr lang="en-US" altLang="zh-CN" dirty="0"/>
                <a:t>2</a:t>
              </a:r>
              <a:endParaRPr lang="zh-CN" altLang="en-US" dirty="0"/>
            </a:p>
          </p:txBody>
        </p:sp>
      </p:grpSp>
      <p:sp>
        <p:nvSpPr>
          <p:cNvPr id="65" name="右箭头 64"/>
          <p:cNvSpPr/>
          <p:nvPr/>
        </p:nvSpPr>
        <p:spPr>
          <a:xfrm>
            <a:off x="5062034" y="5438452"/>
            <a:ext cx="548874" cy="309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67" name="TextBox 66"/>
              <p:cNvSpPr txBox="1"/>
              <p:nvPr/>
            </p:nvSpPr>
            <p:spPr>
              <a:xfrm>
                <a:off x="5764222" y="4268447"/>
                <a:ext cx="2977676" cy="246490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14:m>
                  <m:oMath xmlns:m="http://schemas.openxmlformats.org/officeDocument/2006/math">
                    <m:sSub>
                      <m:sSubPr>
                        <m:ctrlPr>
                          <a:rPr lang="zh-CN" altLang="zh-CN" sz="1200" i="1" smtClean="0">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𝑚</m:t>
                        </m:r>
                      </m:sub>
                    </m:sSub>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2</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𝑐</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𝑐</m:t>
                                        </m:r>
                                        <m:r>
                                          <a:rPr lang="en-US" altLang="zh-CN" sz="1200" i="1">
                                            <a:latin typeface="Cambria Math" panose="02040503050406030204" pitchFamily="18" charset="0"/>
                                          </a:rPr>
                                          <m:t>2</m:t>
                                        </m:r>
                                      </m:sub>
                                    </m:sSub>
                                  </m:e>
                                </m:mr>
                              </m:m>
                            </m:e>
                          </m:mr>
                        </m:m>
                      </m:e>
                    </m:d>
                  </m:oMath>
                </a14:m>
                <a:r>
                  <a:rPr lang="en-US" altLang="zh-CN" sz="1200" dirty="0"/>
                  <a:t> =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𝑣</m:t>
                        </m:r>
                      </m:sub>
                    </m:sSub>
                    <m:r>
                      <a:rPr lang="en-US" altLang="zh-CN" sz="1200" i="1">
                        <a:latin typeface="Cambria Math" panose="02040503050406030204" pitchFamily="18" charset="0"/>
                      </a:rPr>
                      <m:t>𝑉</m:t>
                    </m:r>
                  </m:oMath>
                </a14:m>
                <a:r>
                  <a:rPr lang="en-US" altLang="zh-CN" sz="1200" dirty="0" smtClean="0"/>
                  <a:t>          </a:t>
                </a:r>
                <a:r>
                  <a:rPr lang="en-US" altLang="zh-CN" sz="1200" dirty="0"/>
                  <a:t> </a:t>
                </a:r>
                <a:r>
                  <a:rPr lang="en-US" altLang="zh-CN" sz="1200" dirty="0" smtClean="0"/>
                  <a:t>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𝑚</m:t>
                        </m:r>
                      </m:sub>
                    </m:sSub>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𝑑</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𝑑</m:t>
                                        </m:r>
                                        <m:r>
                                          <a:rPr lang="en-US" altLang="zh-CN" sz="1200" i="1">
                                            <a:latin typeface="Cambria Math" panose="02040503050406030204" pitchFamily="18" charset="0"/>
                                          </a:rPr>
                                          <m:t>2</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𝑐</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𝐼</m:t>
                                        </m:r>
                                      </m:e>
                                      <m:sub>
                                        <m:r>
                                          <a:rPr lang="en-US" altLang="zh-CN" sz="1200" i="1">
                                            <a:latin typeface="Cambria Math" panose="02040503050406030204" pitchFamily="18" charset="0"/>
                                          </a:rPr>
                                          <m:t>𝑐</m:t>
                                        </m:r>
                                        <m:r>
                                          <a:rPr lang="en-US" altLang="zh-CN" sz="1200" i="1">
                                            <a:latin typeface="Cambria Math" panose="02040503050406030204" pitchFamily="18" charset="0"/>
                                          </a:rPr>
                                          <m:t>2</m:t>
                                        </m:r>
                                      </m:sub>
                                    </m:sSub>
                                  </m:e>
                                </m:mr>
                              </m:m>
                            </m:e>
                          </m:mr>
                        </m:m>
                      </m:e>
                    </m:d>
                  </m:oMath>
                </a14:m>
                <a:r>
                  <a:rPr lang="en-US" altLang="zh-CN" sz="1200" dirty="0"/>
                  <a:t> =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𝐼</m:t>
                        </m:r>
                      </m:sub>
                    </m:sSub>
                    <m:r>
                      <a:rPr lang="en-US" altLang="zh-CN" sz="1200" i="1">
                        <a:latin typeface="Cambria Math" panose="02040503050406030204" pitchFamily="18" charset="0"/>
                      </a:rPr>
                      <m:t>𝐼</m:t>
                    </m:r>
                  </m:oMath>
                </a14:m>
                <a:endParaRPr lang="en-US" altLang="zh-CN" sz="1200" dirty="0" smtClean="0"/>
              </a:p>
              <a:p>
                <a:endParaRPr lang="zh-CN" altLang="zh-CN" sz="1200" dirty="0"/>
              </a:p>
              <a:p>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𝑚</m:t>
                        </m:r>
                      </m:sub>
                    </m:sSub>
                  </m:oMath>
                </a14:m>
                <a:r>
                  <a:rPr lang="en-US" altLang="zh-CN" sz="1200" dirty="0"/>
                  <a:t> =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𝐼</m:t>
                        </m:r>
                      </m:sub>
                    </m:sSub>
                    <m:r>
                      <a:rPr lang="en-US" altLang="zh-CN" sz="1200" i="1">
                        <a:latin typeface="Cambria Math" panose="02040503050406030204" pitchFamily="18" charset="0"/>
                      </a:rPr>
                      <m:t>𝑌</m:t>
                    </m:r>
                    <m:sSup>
                      <m:sSupPr>
                        <m:ctrlPr>
                          <a:rPr lang="zh-CN" altLang="zh-CN" sz="1200" i="1">
                            <a:latin typeface="Cambria Math" panose="02040503050406030204" pitchFamily="18" charset="0"/>
                          </a:rPr>
                        </m:ctrlPr>
                      </m:sSup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𝑀</m:t>
                            </m:r>
                          </m:e>
                          <m:sub>
                            <m:r>
                              <a:rPr lang="en-US" altLang="zh-CN" sz="1200" i="1">
                                <a:latin typeface="Cambria Math" panose="02040503050406030204" pitchFamily="18" charset="0"/>
                              </a:rPr>
                              <m:t>𝑣</m:t>
                            </m:r>
                          </m:sub>
                        </m:sSub>
                      </m:e>
                      <m:sup>
                        <m:r>
                          <a:rPr lang="en-US" altLang="zh-CN" sz="1200" i="1">
                            <a:latin typeface="Cambria Math" panose="02040503050406030204" pitchFamily="18" charset="0"/>
                          </a:rPr>
                          <m:t>−1</m:t>
                        </m:r>
                      </m:sup>
                    </m:sSup>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2"/>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𝑑𝑑</m:t>
                                  </m:r>
                                </m:sub>
                              </m:sSub>
                            </m:e>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𝑑𝑐</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𝑐𝑑</m:t>
                                  </m:r>
                                </m:sub>
                              </m:sSub>
                            </m:e>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𝑐𝑐</m:t>
                                  </m:r>
                                </m:sub>
                              </m:sSub>
                            </m:e>
                          </m:mr>
                        </m:m>
                      </m:e>
                    </m:d>
                  </m:oMath>
                </a14:m>
                <a:endParaRPr lang="en-US" altLang="zh-CN" sz="1200" dirty="0" smtClean="0"/>
              </a:p>
              <a:p>
                <a:endParaRPr lang="zh-CN" altLang="zh-CN" sz="1200" dirty="0"/>
              </a:p>
              <a:p>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𝑡</m:t>
                        </m:r>
                      </m:sup>
                    </m:sSup>
                  </m:oMath>
                </a14:m>
                <a:r>
                  <a:rPr lang="en-US" altLang="zh-CN" sz="1200" dirty="0"/>
                  <a:t> = </a:t>
                </a:r>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2"/>
                                  <m:mcJc m:val="center"/>
                                </m:mcPr>
                              </m:mc>
                            </m:mcs>
                            <m:ctrlPr>
                              <a:rPr lang="zh-CN" altLang="zh-CN" sz="1200" i="1">
                                <a:latin typeface="Cambria Math" panose="02040503050406030204" pitchFamily="18" charset="0"/>
                              </a:rPr>
                            </m:ctrlPr>
                          </m:mPr>
                          <m:mr>
                            <m:e>
                              <m:sSup>
                                <m:sSupPr>
                                  <m:ctrlPr>
                                    <a:rPr lang="zh-CN" altLang="zh-CN" sz="1200" i="1">
                                      <a:latin typeface="Cambria Math" panose="02040503050406030204" pitchFamily="18" charset="0"/>
                                    </a:rPr>
                                  </m:ctrlPr>
                                </m:sSup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−2</m:t>
                                      </m:r>
                                      <m:r>
                                        <a:rPr lang="en-US" altLang="zh-CN" sz="1200" i="1">
                                          <a:latin typeface="Cambria Math" panose="02040503050406030204" pitchFamily="18" charset="0"/>
                                        </a:rPr>
                                        <m:t>𝑧</m:t>
                                      </m:r>
                                    </m:e>
                                    <m:sub>
                                      <m:r>
                                        <a:rPr lang="en-US" altLang="zh-CN" sz="1200" i="1">
                                          <a:latin typeface="Cambria Math" panose="02040503050406030204" pitchFamily="18" charset="0"/>
                                        </a:rPr>
                                        <m:t>0</m:t>
                                      </m:r>
                                    </m:sub>
                                  </m:sSub>
                                </m:e>
                                <m:sup>
                                  <m:r>
                                    <a:rPr lang="en-US" altLang="zh-CN" sz="1200" i="1">
                                      <a:latin typeface="Cambria Math" panose="02040503050406030204" pitchFamily="18" charset="0"/>
                                    </a:rPr>
                                    <m:t>𝑡</m:t>
                                  </m:r>
                                </m:sup>
                              </m:sSup>
                            </m:e>
                            <m:e>
                              <m:r>
                                <a:rPr lang="en-US" altLang="zh-CN" sz="1200" i="1">
                                  <a:latin typeface="Cambria Math" panose="02040503050406030204" pitchFamily="18" charset="0"/>
                                </a:rPr>
                                <m:t>0</m:t>
                              </m:r>
                            </m:e>
                          </m:mr>
                          <m:mr>
                            <m:e>
                              <m:r>
                                <a:rPr lang="en-US" altLang="zh-CN" sz="1200" i="1">
                                  <a:latin typeface="Cambria Math" panose="02040503050406030204" pitchFamily="18" charset="0"/>
                                </a:rPr>
                                <m:t>0</m:t>
                              </m:r>
                            </m:e>
                            <m:e>
                              <m:sSup>
                                <m:sSupPr>
                                  <m:ctrlPr>
                                    <a:rPr lang="zh-CN" altLang="zh-CN" sz="1200" i="1">
                                      <a:latin typeface="Cambria Math" panose="02040503050406030204" pitchFamily="18" charset="0"/>
                                    </a:rPr>
                                  </m:ctrlPr>
                                </m:sSup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−2</m:t>
                                      </m:r>
                                      <m:r>
                                        <a:rPr lang="en-US" altLang="zh-CN" sz="1200" i="1">
                                          <a:latin typeface="Cambria Math" panose="02040503050406030204" pitchFamily="18" charset="0"/>
                                        </a:rPr>
                                        <m:t>𝑧</m:t>
                                      </m:r>
                                    </m:e>
                                    <m:sub>
                                      <m:r>
                                        <a:rPr lang="en-US" altLang="zh-CN" sz="1200" i="1">
                                          <a:latin typeface="Cambria Math" panose="02040503050406030204" pitchFamily="18" charset="0"/>
                                        </a:rPr>
                                        <m:t>0</m:t>
                                      </m:r>
                                    </m:sub>
                                  </m:sSub>
                                </m:e>
                                <m:sup>
                                  <m:r>
                                    <a:rPr lang="en-US" altLang="zh-CN" sz="1200" i="1">
                                      <a:latin typeface="Cambria Math" panose="02040503050406030204" pitchFamily="18" charset="0"/>
                                    </a:rPr>
                                    <m:t>𝑟</m:t>
                                  </m:r>
                                </m:sup>
                              </m:sSup>
                            </m:e>
                          </m:mr>
                        </m:m>
                      </m:e>
                    </m:d>
                  </m:oMath>
                </a14:m>
                <a:endParaRPr lang="en-US" altLang="zh-CN" sz="1200" dirty="0" smtClean="0"/>
              </a:p>
              <a:p>
                <a:endParaRPr lang="zh-CN" altLang="zh-CN" sz="1200" dirty="0"/>
              </a:p>
              <a:p>
                <a14:m>
                  <m:oMath xmlns:m="http://schemas.openxmlformats.org/officeDocument/2006/math">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1</m:t>
                                  </m:r>
                                </m:sub>
                              </m:sSub>
                            </m:e>
                          </m:m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𝑑</m:t>
                                  </m:r>
                                  <m:r>
                                    <a:rPr lang="en-US" altLang="zh-CN" sz="1200" i="1">
                                      <a:latin typeface="Cambria Math" panose="02040503050406030204" pitchFamily="18" charset="0"/>
                                    </a:rPr>
                                    <m:t>2</m:t>
                                  </m:r>
                                </m:sub>
                              </m:sSub>
                            </m:e>
                          </m:mr>
                        </m:m>
                      </m:e>
                    </m:d>
                  </m:oMath>
                </a14:m>
                <a:r>
                  <a:rPr lang="en-US" altLang="zh-CN" sz="1200" dirty="0"/>
                  <a:t> = (</a:t>
                </a:r>
                <a14:m>
                  <m:oMath xmlns:m="http://schemas.openxmlformats.org/officeDocument/2006/math">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𝑢</m:t>
                        </m:r>
                        <m:r>
                          <a:rPr lang="en-US" altLang="zh-CN" sz="1200" i="1">
                            <a:latin typeface="Cambria Math" panose="02040503050406030204" pitchFamily="18" charset="0"/>
                          </a:rPr>
                          <m:t>−</m:t>
                        </m:r>
                        <m:sSup>
                          <m:sSupPr>
                            <m:ctrlPr>
                              <a:rPr lang="zh-CN"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𝑡</m:t>
                            </m:r>
                          </m:sup>
                        </m:sSup>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i="1">
                                <a:latin typeface="Cambria Math" panose="02040503050406030204" pitchFamily="18" charset="0"/>
                              </a:rPr>
                              <m:t>𝑑𝑑</m:t>
                            </m:r>
                          </m:sub>
                        </m:sSub>
                        <m:r>
                          <a:rPr lang="en-US" altLang="zh-CN" sz="1200" i="1">
                            <a:latin typeface="Cambria Math" panose="02040503050406030204" pitchFamily="18" charset="0"/>
                          </a:rPr>
                          <m:t>)</m:t>
                        </m:r>
                      </m:e>
                      <m:sup>
                        <m:r>
                          <a:rPr lang="en-US" altLang="zh-CN" sz="1200" i="1">
                            <a:latin typeface="Cambria Math" panose="02040503050406030204" pitchFamily="18" charset="0"/>
                          </a:rPr>
                          <m:t>−1</m:t>
                        </m:r>
                      </m:sup>
                    </m:sSup>
                    <m:d>
                      <m:dPr>
                        <m:begChr m:val="["/>
                        <m:endChr m:val="]"/>
                        <m:ctrlPr>
                          <a:rPr lang="zh-CN" altLang="zh-CN" sz="1200" i="1">
                            <a:latin typeface="Cambria Math" panose="02040503050406030204" pitchFamily="18" charset="0"/>
                          </a:rPr>
                        </m:ctrlPr>
                      </m:dPr>
                      <m:e>
                        <m:m>
                          <m:mPr>
                            <m:mcs>
                              <m:mc>
                                <m:mcPr>
                                  <m:count m:val="1"/>
                                  <m:mcJc m:val="center"/>
                                </m:mcPr>
                              </m:mc>
                            </m:mcs>
                            <m:ctrlPr>
                              <a:rPr lang="zh-CN" altLang="zh-CN" sz="1200" i="1">
                                <a:latin typeface="Cambria Math" panose="02040503050406030204" pitchFamily="18" charset="0"/>
                              </a:rPr>
                            </m:ctrlPr>
                          </m:mPr>
                          <m:m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2</m:t>
                                  </m:r>
                                  <m:r>
                                    <a:rPr lang="en-US" altLang="zh-CN" sz="1200" i="1">
                                      <a:latin typeface="Cambria Math" panose="02040503050406030204" pitchFamily="18" charset="0"/>
                                    </a:rPr>
                                    <m:t>𝑉</m:t>
                                  </m:r>
                                </m:e>
                                <m:sub>
                                  <m:r>
                                    <a:rPr lang="en-US" altLang="zh-CN" sz="1200" i="1">
                                      <a:latin typeface="Cambria Math" panose="02040503050406030204" pitchFamily="18" charset="0"/>
                                    </a:rPr>
                                    <m:t>𝑠</m:t>
                                  </m:r>
                                  <m:r>
                                    <a:rPr lang="en-US" altLang="zh-CN" sz="1200" i="1">
                                      <a:latin typeface="Cambria Math" panose="02040503050406030204" pitchFamily="18" charset="0"/>
                                    </a:rPr>
                                    <m:t>0</m:t>
                                  </m:r>
                                </m:sub>
                              </m:sSub>
                            </m:e>
                          </m:mr>
                          <m:mr>
                            <m:e>
                              <m:r>
                                <a:rPr lang="en-US" altLang="zh-CN" sz="1200">
                                  <a:latin typeface="Cambria Math" panose="02040503050406030204" pitchFamily="18" charset="0"/>
                                </a:rPr>
                                <m:t>0</m:t>
                              </m:r>
                            </m:e>
                          </m:mr>
                        </m:m>
                      </m:e>
                    </m:d>
                  </m:oMath>
                </a14:m>
                <a:endParaRPr lang="zh-CN" altLang="zh-CN" sz="1200" dirty="0"/>
              </a:p>
            </p:txBody>
          </p:sp>
        </mc:Choice>
        <mc:Fallback>
          <p:sp>
            <p:nvSpPr>
              <p:cNvPr id="67" name="TextBox 66"/>
              <p:cNvSpPr txBox="1">
                <a:spLocks noRot="1" noChangeAspect="1" noMove="1" noResize="1" noEditPoints="1" noAdjustHandles="1" noChangeArrowheads="1" noChangeShapeType="1" noTextEdit="1"/>
              </p:cNvSpPr>
              <p:nvPr/>
            </p:nvSpPr>
            <p:spPr>
              <a:xfrm>
                <a:off x="5764222" y="4268447"/>
                <a:ext cx="2977676" cy="2464906"/>
              </a:xfrm>
              <a:prstGeom prst="rect">
                <a:avLst/>
              </a:prstGeom>
              <a:blipFill rotWithShape="1">
                <a:blip r:embed="rId14"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507707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cases of trans. function</a:t>
            </a:r>
            <a:endParaRPr lang="en-US" dirty="0"/>
          </a:p>
        </p:txBody>
      </p:sp>
      <p:sp>
        <p:nvSpPr>
          <p:cNvPr id="3" name="Content Placeholder 2"/>
          <p:cNvSpPr>
            <a:spLocks noGrp="1"/>
          </p:cNvSpPr>
          <p:nvPr>
            <p:ph idx="1"/>
          </p:nvPr>
        </p:nvSpPr>
        <p:spPr/>
        <p:txBody>
          <a:bodyPr>
            <a:normAutofit/>
          </a:bodyPr>
          <a:lstStyle/>
          <a:p>
            <a:r>
              <a:rPr lang="en-US" sz="2400" dirty="0" smtClean="0"/>
              <a:t>Because one of our project most important part to take into account for is the reference and terminal impedance, we have 4 different cases when these resistances are different.</a:t>
            </a:r>
          </a:p>
          <a:p>
            <a:pPr lvl="1"/>
            <a:endParaRPr lang="en-US" dirty="0"/>
          </a:p>
          <a:p>
            <a:r>
              <a:rPr lang="en-US" sz="2400" dirty="0" smtClean="0"/>
              <a:t>Below is 4 different scenarios that we have:</a:t>
            </a:r>
            <a:br>
              <a:rPr lang="en-US" sz="2400" dirty="0" smtClean="0"/>
            </a:br>
            <a:r>
              <a:rPr lang="en-US" sz="2400" dirty="0" smtClean="0"/>
              <a:t/>
            </a:r>
            <a:br>
              <a:rPr lang="en-US" sz="2400" dirty="0" smtClean="0"/>
            </a:br>
            <a:r>
              <a:rPr lang="en-US" sz="2400"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xmlns="" val="4279813502"/>
              </p:ext>
            </p:extLst>
          </p:nvPr>
        </p:nvGraphicFramePr>
        <p:xfrm>
          <a:off x="1371600" y="4572000"/>
          <a:ext cx="6096000" cy="1107440"/>
        </p:xfrm>
        <a:graphic>
          <a:graphicData uri="http://schemas.openxmlformats.org/drawingml/2006/table">
            <a:tbl>
              <a:tblPr firstRow="1" bandRow="1">
                <a:tableStyleId>{073A0DAA-6AF3-43AB-8588-CEC1D06C72B9}</a:tableStyleId>
              </a:tblPr>
              <a:tblGrid>
                <a:gridCol w="2032000"/>
                <a:gridCol w="2032000"/>
                <a:gridCol w="2032000"/>
              </a:tblGrid>
              <a:tr h="142240">
                <a:tc>
                  <a:txBody>
                    <a:bodyPr/>
                    <a:lstStyle/>
                    <a:p>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dirty="0" smtClean="0">
                          <a:solidFill>
                            <a:sysClr val="windowText" lastClr="000000"/>
                          </a:solidFill>
                          <a:latin typeface="+mj-lt"/>
                        </a:rPr>
                        <a:t>0&lt;ZL&lt;</a:t>
                      </a:r>
                      <a:r>
                        <a:rPr lang="en-US" b="0" dirty="0" err="1" smtClean="0">
                          <a:solidFill>
                            <a:sysClr val="windowText" lastClr="000000"/>
                          </a:solidFill>
                          <a:latin typeface="+mj-lt"/>
                        </a:rPr>
                        <a:t>inf</a:t>
                      </a:r>
                      <a:endParaRPr lang="en-US" b="0" dirty="0">
                        <a:solidFill>
                          <a:sysClr val="windowText" lastClr="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b="0" dirty="0" smtClean="0">
                          <a:solidFill>
                            <a:sysClr val="windowText" lastClr="000000"/>
                          </a:solidFill>
                          <a:latin typeface="+mj-lt"/>
                        </a:rPr>
                        <a:t>ZL</a:t>
                      </a:r>
                      <a:r>
                        <a:rPr lang="en-US" b="0" baseline="0" dirty="0" smtClean="0">
                          <a:solidFill>
                            <a:sysClr val="windowText" lastClr="000000"/>
                          </a:solidFill>
                          <a:latin typeface="+mj-lt"/>
                        </a:rPr>
                        <a:t> = </a:t>
                      </a:r>
                      <a:r>
                        <a:rPr lang="en-US" b="0" baseline="0" dirty="0" err="1" smtClean="0">
                          <a:solidFill>
                            <a:sysClr val="windowText" lastClr="000000"/>
                          </a:solidFill>
                          <a:latin typeface="+mj-lt"/>
                        </a:rPr>
                        <a:t>inf</a:t>
                      </a:r>
                      <a:endParaRPr lang="en-US" b="0" dirty="0">
                        <a:solidFill>
                          <a:sysClr val="windowText" lastClr="0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r>
                        <a:rPr lang="en-US" dirty="0" smtClean="0">
                          <a:latin typeface="+mj-lt"/>
                        </a:rPr>
                        <a:t>Zs = </a:t>
                      </a:r>
                      <a:r>
                        <a:rPr lang="en-US" dirty="0" smtClean="0">
                          <a:latin typeface="+mj-lt"/>
                        </a:rPr>
                        <a:t>0</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 1</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a:t>
                      </a:r>
                      <a:r>
                        <a:rPr lang="en-US" baseline="0" dirty="0" smtClean="0">
                          <a:latin typeface="+mj-lt"/>
                        </a:rPr>
                        <a:t> 3</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70840">
                <a:tc>
                  <a:txBody>
                    <a:bodyPr/>
                    <a:lstStyle/>
                    <a:p>
                      <a:r>
                        <a:rPr lang="en-US" dirty="0" smtClean="0">
                          <a:latin typeface="+mj-lt"/>
                        </a:rPr>
                        <a:t>0 &lt; Zs &lt; </a:t>
                      </a:r>
                      <a:r>
                        <a:rPr lang="en-US" dirty="0" err="1" smtClean="0">
                          <a:latin typeface="+mj-lt"/>
                        </a:rPr>
                        <a:t>inf</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a:t>
                      </a:r>
                      <a:r>
                        <a:rPr lang="en-US" baseline="0" dirty="0" smtClean="0">
                          <a:latin typeface="+mj-lt"/>
                        </a:rPr>
                        <a:t> 2</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dirty="0" smtClean="0">
                          <a:latin typeface="+mj-lt"/>
                        </a:rPr>
                        <a:t>Case 4</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 Fourier transform</a:t>
            </a:r>
            <a:endParaRPr lang="zh-CN" altLang="en-US" dirty="0"/>
          </a:p>
        </p:txBody>
      </p:sp>
      <p:sp>
        <p:nvSpPr>
          <p:cNvPr id="3" name="内容占位符 2"/>
          <p:cNvSpPr>
            <a:spLocks noGrp="1"/>
          </p:cNvSpPr>
          <p:nvPr>
            <p:ph idx="1"/>
          </p:nvPr>
        </p:nvSpPr>
        <p:spPr/>
        <p:txBody>
          <a:bodyPr/>
          <a:lstStyle/>
          <a:p>
            <a:r>
              <a:rPr lang="en-US" altLang="zh-CN" dirty="0" smtClean="0"/>
              <a:t>After we got the transfer function, we need to do inverse Fourier transform to it to find the channel impulse response. </a:t>
            </a:r>
          </a:p>
          <a:p>
            <a:r>
              <a:rPr lang="en-US" altLang="zh-CN" dirty="0" smtClean="0"/>
              <a:t>We need to make our transfer function a periodic function by mirror its whole part to the right so that after </a:t>
            </a:r>
            <a:r>
              <a:rPr lang="en-US" altLang="zh-CN" dirty="0" err="1" smtClean="0"/>
              <a:t>ifft</a:t>
            </a:r>
            <a:r>
              <a:rPr lang="en-US" altLang="zh-CN" dirty="0" smtClean="0"/>
              <a:t> our channel impulse response will not have any complex part.</a:t>
            </a:r>
            <a:endParaRPr lang="zh-CN" altLang="en-US" dirty="0"/>
          </a:p>
        </p:txBody>
      </p:sp>
    </p:spTree>
    <p:extLst>
      <p:ext uri="{BB962C8B-B14F-4D97-AF65-F5344CB8AC3E}">
        <p14:creationId xmlns:p14="http://schemas.microsoft.com/office/powerpoint/2010/main" xmlns="" val="1622659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Inverse Fourier transform	</a:t>
            </a:r>
            <a:endParaRPr lang="zh-CN" altLang="en-US" dirty="0"/>
          </a:p>
        </p:txBody>
      </p:sp>
      <p:sp>
        <p:nvSpPr>
          <p:cNvPr id="3" name="内容占位符 2"/>
          <p:cNvSpPr>
            <a:spLocks noGrp="1"/>
          </p:cNvSpPr>
          <p:nvPr>
            <p:ph idx="1"/>
          </p:nvPr>
        </p:nvSpPr>
        <p:spPr/>
        <p:txBody>
          <a:bodyPr>
            <a:normAutofit/>
          </a:bodyPr>
          <a:lstStyle/>
          <a:p>
            <a:r>
              <a:rPr lang="en-US" altLang="zh-CN" dirty="0" smtClean="0"/>
              <a:t>To find the corresponding time list, we derive a series of time and frequency domain relations.</a:t>
            </a:r>
          </a:p>
          <a:p>
            <a:endParaRPr lang="en-US" altLang="zh-CN" dirty="0"/>
          </a:p>
          <a:p>
            <a:r>
              <a:rPr lang="en-US" altLang="zh-CN" dirty="0" err="1"/>
              <a:t>fstop</a:t>
            </a:r>
            <a:r>
              <a:rPr lang="en-US" altLang="zh-CN" dirty="0"/>
              <a:t> = </a:t>
            </a:r>
            <a:r>
              <a:rPr lang="en-US" altLang="zh-CN" dirty="0" err="1"/>
              <a:t>fq</a:t>
            </a:r>
            <a:r>
              <a:rPr lang="en-US" altLang="zh-CN" dirty="0"/>
              <a:t>(</a:t>
            </a:r>
            <a:r>
              <a:rPr lang="en-US" altLang="zh-CN" dirty="0" err="1"/>
              <a:t>nfp</a:t>
            </a:r>
            <a:r>
              <a:rPr lang="en-US" altLang="zh-CN" dirty="0"/>
              <a:t>);   % in Hz</a:t>
            </a:r>
          </a:p>
          <a:p>
            <a:r>
              <a:rPr lang="en-US" altLang="zh-CN" dirty="0" err="1"/>
              <a:t>fstep</a:t>
            </a:r>
            <a:r>
              <a:rPr lang="en-US" altLang="zh-CN" dirty="0"/>
              <a:t> = </a:t>
            </a:r>
            <a:r>
              <a:rPr lang="en-US" altLang="zh-CN" dirty="0" err="1"/>
              <a:t>fstop</a:t>
            </a:r>
            <a:r>
              <a:rPr lang="en-US" altLang="zh-CN" dirty="0"/>
              <a:t> / (</a:t>
            </a:r>
            <a:r>
              <a:rPr lang="en-US" altLang="zh-CN" dirty="0" err="1"/>
              <a:t>nfp</a:t>
            </a:r>
            <a:r>
              <a:rPr lang="en-US" altLang="zh-CN" dirty="0"/>
              <a:t> - 1);  % in Hz</a:t>
            </a:r>
          </a:p>
          <a:p>
            <a:r>
              <a:rPr lang="en-US" altLang="zh-CN" dirty="0" err="1"/>
              <a:t>fspan</a:t>
            </a:r>
            <a:r>
              <a:rPr lang="en-US" altLang="zh-CN" dirty="0"/>
              <a:t> = </a:t>
            </a:r>
            <a:r>
              <a:rPr lang="en-US" altLang="zh-CN" dirty="0" err="1"/>
              <a:t>nfp</a:t>
            </a:r>
            <a:r>
              <a:rPr lang="en-US" altLang="zh-CN" dirty="0"/>
              <a:t> * </a:t>
            </a:r>
            <a:r>
              <a:rPr lang="en-US" altLang="zh-CN" dirty="0" err="1"/>
              <a:t>fstep</a:t>
            </a:r>
            <a:r>
              <a:rPr lang="en-US" altLang="zh-CN" dirty="0"/>
              <a:t>;</a:t>
            </a:r>
          </a:p>
          <a:p>
            <a:r>
              <a:rPr lang="en-US" altLang="zh-CN" dirty="0" err="1"/>
              <a:t>tstep</a:t>
            </a:r>
            <a:r>
              <a:rPr lang="en-US" altLang="zh-CN" dirty="0"/>
              <a:t> = 1/</a:t>
            </a:r>
            <a:r>
              <a:rPr lang="en-US" altLang="zh-CN" dirty="0" err="1"/>
              <a:t>fspan</a:t>
            </a:r>
            <a:r>
              <a:rPr lang="en-US" altLang="zh-CN" dirty="0"/>
              <a:t>;    % in seconds</a:t>
            </a:r>
          </a:p>
          <a:p>
            <a:r>
              <a:rPr lang="en-US" altLang="zh-CN" dirty="0" err="1"/>
              <a:t>tspan</a:t>
            </a:r>
            <a:r>
              <a:rPr lang="en-US" altLang="zh-CN" dirty="0"/>
              <a:t> = 1/</a:t>
            </a:r>
            <a:r>
              <a:rPr lang="en-US" altLang="zh-CN" dirty="0" err="1"/>
              <a:t>fstep</a:t>
            </a:r>
            <a:r>
              <a:rPr lang="en-US" altLang="zh-CN" dirty="0"/>
              <a:t>;    % in seconds </a:t>
            </a:r>
          </a:p>
          <a:p>
            <a:r>
              <a:rPr lang="en-US" altLang="zh-CN" dirty="0" err="1"/>
              <a:t>tlist</a:t>
            </a:r>
            <a:r>
              <a:rPr lang="en-US" altLang="zh-CN" dirty="0"/>
              <a:t> = 0:tstep:(2*nfp-2)*</a:t>
            </a:r>
            <a:r>
              <a:rPr lang="en-US" altLang="zh-CN" dirty="0" err="1"/>
              <a:t>tstep</a:t>
            </a:r>
            <a:r>
              <a:rPr lang="en-US" altLang="zh-CN" dirty="0"/>
              <a:t>;    </a:t>
            </a:r>
          </a:p>
          <a:p>
            <a:pPr marL="0" indent="0">
              <a:buNone/>
            </a:pPr>
            <a:endParaRPr lang="zh-CN" altLang="en-US" dirty="0"/>
          </a:p>
          <a:p>
            <a:endParaRPr lang="zh-CN" altLang="en-US" dirty="0"/>
          </a:p>
        </p:txBody>
      </p:sp>
    </p:spTree>
    <p:extLst>
      <p:ext uri="{BB962C8B-B14F-4D97-AF65-F5344CB8AC3E}">
        <p14:creationId xmlns:p14="http://schemas.microsoft.com/office/powerpoint/2010/main" xmlns="" val="1923897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result</a:t>
            </a:r>
            <a:endParaRPr lang="en-US" dirty="0"/>
          </a:p>
        </p:txBody>
      </p:sp>
      <p:sp>
        <p:nvSpPr>
          <p:cNvPr id="3" name="Content Placeholder 2"/>
          <p:cNvSpPr>
            <a:spLocks noGrp="1"/>
          </p:cNvSpPr>
          <p:nvPr>
            <p:ph idx="1"/>
          </p:nvPr>
        </p:nvSpPr>
        <p:spPr>
          <a:xfrm>
            <a:off x="457200" y="1905000"/>
            <a:ext cx="8229600" cy="4389120"/>
          </a:xfrm>
        </p:spPr>
        <p:txBody>
          <a:bodyPr/>
          <a:lstStyle/>
          <a:p>
            <a:r>
              <a:rPr lang="en-US" dirty="0" smtClean="0"/>
              <a:t>Case 1</a:t>
            </a:r>
            <a:br>
              <a:rPr lang="en-US" dirty="0" smtClean="0"/>
            </a:b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905000" y="2362200"/>
            <a:ext cx="4571390" cy="3484291"/>
          </a:xfrm>
          <a:prstGeom prst="rect">
            <a:avLst/>
          </a:prstGeom>
          <a:noFill/>
          <a:ln w="9525">
            <a:noFill/>
            <a:miter lim="800000"/>
            <a:headEnd/>
            <a:tailEnd/>
          </a:ln>
        </p:spPr>
      </p:pic>
      <p:sp>
        <p:nvSpPr>
          <p:cNvPr id="4" name="TextBox 3"/>
          <p:cNvSpPr txBox="1"/>
          <p:nvPr/>
        </p:nvSpPr>
        <p:spPr>
          <a:xfrm>
            <a:off x="304800" y="6019800"/>
            <a:ext cx="7924800" cy="646331"/>
          </a:xfrm>
          <a:prstGeom prst="rect">
            <a:avLst/>
          </a:prstGeom>
          <a:noFill/>
        </p:spPr>
        <p:txBody>
          <a:bodyPr wrap="square" rtlCol="0">
            <a:spAutoFit/>
          </a:bodyPr>
          <a:lstStyle/>
          <a:p>
            <a:r>
              <a:rPr lang="en-US" altLang="zh-CN" dirty="0" smtClean="0"/>
              <a:t>The blue line represents the original result from </a:t>
            </a:r>
            <a:r>
              <a:rPr lang="en-US" altLang="zh-CN" dirty="0" err="1" smtClean="0"/>
              <a:t>ifft</a:t>
            </a:r>
            <a:r>
              <a:rPr lang="en-US" altLang="zh-CN" dirty="0" smtClean="0"/>
              <a:t>. The red line represents the interpolated result corresponding to </a:t>
            </a:r>
            <a:r>
              <a:rPr lang="en-US" altLang="zh-CN" dirty="0" err="1" smtClean="0"/>
              <a:t>tlist</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4000" dirty="0" smtClean="0"/>
              <a:t>High-speed Interconnection Simulation</a:t>
            </a:r>
            <a:endParaRPr lang="zh-CN" altLang="en-US" sz="4000" dirty="0"/>
          </a:p>
        </p:txBody>
      </p:sp>
      <p:sp>
        <p:nvSpPr>
          <p:cNvPr id="3" name="内容占位符 2"/>
          <p:cNvSpPr>
            <a:spLocks noGrp="1"/>
          </p:cNvSpPr>
          <p:nvPr>
            <p:ph idx="1"/>
          </p:nvPr>
        </p:nvSpPr>
        <p:spPr/>
        <p:txBody>
          <a:bodyPr>
            <a:normAutofit fontScale="92500" lnSpcReduction="10000"/>
          </a:bodyPr>
          <a:lstStyle/>
          <a:p>
            <a:endParaRPr lang="en-US" altLang="zh-CN" dirty="0" smtClean="0"/>
          </a:p>
          <a:p>
            <a:r>
              <a:rPr lang="en-US" altLang="zh-CN" dirty="0" smtClean="0"/>
              <a:t>Group members &amp; Contact Information: </a:t>
            </a:r>
            <a:br>
              <a:rPr lang="en-US" altLang="zh-CN" dirty="0" smtClean="0"/>
            </a:br>
            <a:endParaRPr lang="en-US" altLang="zh-CN" dirty="0" smtClean="0"/>
          </a:p>
          <a:p>
            <a:pPr marL="0" indent="0">
              <a:buNone/>
            </a:pPr>
            <a:r>
              <a:rPr lang="en-US" altLang="zh-CN" dirty="0"/>
              <a:t>	</a:t>
            </a:r>
            <a:r>
              <a:rPr lang="en-US" altLang="zh-CN" dirty="0" smtClean="0"/>
              <a:t>Yuan Yao  : yaoyuan526@gmail.com</a:t>
            </a:r>
            <a:br>
              <a:rPr lang="en-US" altLang="zh-CN" dirty="0" smtClean="0"/>
            </a:br>
            <a:r>
              <a:rPr lang="en-US" altLang="zh-CN" dirty="0" smtClean="0"/>
              <a:t>	</a:t>
            </a:r>
          </a:p>
          <a:p>
            <a:pPr marL="0" indent="0">
              <a:buNone/>
            </a:pPr>
            <a:r>
              <a:rPr lang="en-US" altLang="zh-CN" dirty="0"/>
              <a:t>	</a:t>
            </a:r>
            <a:r>
              <a:rPr lang="en-US" altLang="zh-CN" dirty="0" smtClean="0"/>
              <a:t>Meng Lee : mlee060@ucr.edu</a:t>
            </a:r>
          </a:p>
          <a:p>
            <a:pPr marL="0" indent="0" algn="ctr">
              <a:buNone/>
            </a:pPr>
            <a:endParaRPr lang="en-US" altLang="zh-CN" dirty="0" smtClean="0"/>
          </a:p>
          <a:p>
            <a:pPr marL="0" indent="0" algn="ctr">
              <a:buNone/>
            </a:pPr>
            <a:endParaRPr lang="en-US" altLang="zh-CN" dirty="0"/>
          </a:p>
          <a:p>
            <a:pPr marL="0" indent="0">
              <a:buNone/>
            </a:pPr>
            <a:r>
              <a:rPr lang="en-US" altLang="zh-CN" dirty="0" smtClean="0"/>
              <a:t>Date: 4/6/2015</a:t>
            </a:r>
          </a:p>
          <a:p>
            <a:pPr marL="0" indent="0">
              <a:buNone/>
            </a:pPr>
            <a:r>
              <a:rPr lang="en-US" altLang="zh-CN" dirty="0" smtClean="0"/>
              <a:t/>
            </a:r>
            <a:br>
              <a:rPr lang="en-US" altLang="zh-CN" dirty="0" smtClean="0"/>
            </a:br>
            <a:endParaRPr lang="en-US" altLang="zh-CN" dirty="0" smtClean="0"/>
          </a:p>
        </p:txBody>
      </p:sp>
    </p:spTree>
    <p:extLst>
      <p:ext uri="{BB962C8B-B14F-4D97-AF65-F5344CB8AC3E}">
        <p14:creationId xmlns:p14="http://schemas.microsoft.com/office/powerpoint/2010/main" xmlns="" val="1817931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result</a:t>
            </a:r>
            <a:endParaRPr lang="en-US" dirty="0"/>
          </a:p>
        </p:txBody>
      </p:sp>
      <p:sp>
        <p:nvSpPr>
          <p:cNvPr id="3" name="Content Placeholder 2"/>
          <p:cNvSpPr>
            <a:spLocks noGrp="1"/>
          </p:cNvSpPr>
          <p:nvPr>
            <p:ph idx="1"/>
          </p:nvPr>
        </p:nvSpPr>
        <p:spPr/>
        <p:txBody>
          <a:bodyPr/>
          <a:lstStyle/>
          <a:p>
            <a:r>
              <a:rPr lang="en-US" dirty="0" smtClean="0"/>
              <a:t>Case 2</a:t>
            </a:r>
          </a:p>
          <a:p>
            <a:endParaRPr lang="en-US" dirty="0"/>
          </a:p>
        </p:txBody>
      </p:sp>
      <p:pic>
        <p:nvPicPr>
          <p:cNvPr id="7171" name="Picture 3"/>
          <p:cNvPicPr>
            <a:picLocks noChangeAspect="1" noChangeArrowheads="1"/>
          </p:cNvPicPr>
          <p:nvPr/>
        </p:nvPicPr>
        <p:blipFill>
          <a:blip r:embed="rId3" cstate="print"/>
          <a:srcRect/>
          <a:stretch>
            <a:fillRect/>
          </a:stretch>
        </p:blipFill>
        <p:spPr bwMode="auto">
          <a:xfrm>
            <a:off x="2133600" y="2362200"/>
            <a:ext cx="4572000" cy="35277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result</a:t>
            </a:r>
            <a:endParaRPr lang="en-US" dirty="0"/>
          </a:p>
        </p:txBody>
      </p:sp>
      <p:sp>
        <p:nvSpPr>
          <p:cNvPr id="3" name="Content Placeholder 2"/>
          <p:cNvSpPr>
            <a:spLocks noGrp="1"/>
          </p:cNvSpPr>
          <p:nvPr>
            <p:ph idx="1"/>
          </p:nvPr>
        </p:nvSpPr>
        <p:spPr/>
        <p:txBody>
          <a:bodyPr/>
          <a:lstStyle/>
          <a:p>
            <a:r>
              <a:rPr lang="en-US" dirty="0" smtClean="0"/>
              <a:t>Case 3</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2209800" y="2438400"/>
            <a:ext cx="4530769"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function result</a:t>
            </a:r>
            <a:endParaRPr lang="en-US" dirty="0"/>
          </a:p>
        </p:txBody>
      </p:sp>
      <p:sp>
        <p:nvSpPr>
          <p:cNvPr id="3" name="Content Placeholder 2"/>
          <p:cNvSpPr>
            <a:spLocks noGrp="1"/>
          </p:cNvSpPr>
          <p:nvPr>
            <p:ph idx="1"/>
          </p:nvPr>
        </p:nvSpPr>
        <p:spPr/>
        <p:txBody>
          <a:bodyPr/>
          <a:lstStyle/>
          <a:p>
            <a:r>
              <a:rPr lang="en-US" dirty="0" smtClean="0"/>
              <a:t>Case 4</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2209800" y="2438400"/>
            <a:ext cx="4457700" cy="3446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Reviewing block diagram</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94557696"/>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xmlns="" val="3130350942"/>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
        <p:nvSpPr>
          <p:cNvPr id="3" name="椭圆 2"/>
          <p:cNvSpPr/>
          <p:nvPr/>
        </p:nvSpPr>
        <p:spPr>
          <a:xfrm>
            <a:off x="4377372" y="1819275"/>
            <a:ext cx="1752599"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20649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AMI_functions</a:t>
            </a:r>
            <a:endParaRPr lang="en-US" dirty="0"/>
          </a:p>
        </p:txBody>
      </p:sp>
      <p:sp>
        <p:nvSpPr>
          <p:cNvPr id="3" name="Content Placeholder 2"/>
          <p:cNvSpPr>
            <a:spLocks noGrp="1"/>
          </p:cNvSpPr>
          <p:nvPr>
            <p:ph idx="1"/>
          </p:nvPr>
        </p:nvSpPr>
        <p:spPr/>
        <p:txBody>
          <a:bodyPr>
            <a:normAutofit/>
          </a:bodyPr>
          <a:lstStyle/>
          <a:p>
            <a:endParaRPr lang="en-US" altLang="zh-CN" sz="2000" dirty="0" smtClean="0"/>
          </a:p>
          <a:p>
            <a:r>
              <a:rPr lang="en-US" altLang="zh-CN" sz="2000" dirty="0" smtClean="0"/>
              <a:t>The executable model file of a </a:t>
            </a:r>
            <a:r>
              <a:rPr lang="en-US" altLang="zh-CN" sz="2000" dirty="0" err="1" smtClean="0"/>
              <a:t>Serializer-Deserializer</a:t>
            </a:r>
            <a:r>
              <a:rPr lang="en-US" altLang="zh-CN" sz="2000" dirty="0" smtClean="0"/>
              <a:t> (SERDES) transmitter or receiver contains up to three functions: </a:t>
            </a:r>
          </a:p>
          <a:p>
            <a:pPr lvl="1"/>
            <a:r>
              <a:rPr lang="en-US" altLang="zh-CN" sz="1800" dirty="0" err="1" smtClean="0"/>
              <a:t>AMI_Init</a:t>
            </a:r>
            <a:r>
              <a:rPr lang="en-US" altLang="zh-CN" sz="1800" dirty="0" smtClean="0"/>
              <a:t> </a:t>
            </a:r>
          </a:p>
          <a:p>
            <a:pPr lvl="1"/>
            <a:r>
              <a:rPr lang="en-US" altLang="zh-CN" sz="1800" dirty="0" err="1" smtClean="0"/>
              <a:t>AMI_GetWave</a:t>
            </a:r>
            <a:endParaRPr lang="en-US" altLang="zh-CN" sz="1800" dirty="0" smtClean="0"/>
          </a:p>
          <a:p>
            <a:pPr lvl="1"/>
            <a:r>
              <a:rPr lang="en-US" altLang="zh-CN" sz="1800" dirty="0" err="1" smtClean="0"/>
              <a:t>AMI_Close</a:t>
            </a:r>
            <a:r>
              <a:rPr lang="en-US" altLang="zh-CN" sz="1800" dirty="0" smtClean="0"/>
              <a:t> </a:t>
            </a:r>
          </a:p>
          <a:p>
            <a:r>
              <a:rPr lang="en-US" altLang="zh-CN" sz="2000" dirty="0" smtClean="0"/>
              <a:t>The interfaces to these functions are designed to support three different phases of the simulation process: </a:t>
            </a:r>
          </a:p>
          <a:p>
            <a:pPr lvl="1"/>
            <a:r>
              <a:rPr lang="en-US" altLang="zh-CN" sz="1800" dirty="0" smtClean="0"/>
              <a:t>initialization </a:t>
            </a:r>
          </a:p>
          <a:p>
            <a:pPr lvl="1"/>
            <a:r>
              <a:rPr lang="en-US" altLang="zh-CN" sz="1800" dirty="0" smtClean="0"/>
              <a:t>simulation of a segment of time</a:t>
            </a:r>
          </a:p>
          <a:p>
            <a:pPr lvl="1"/>
            <a:r>
              <a:rPr lang="en-US" altLang="zh-CN" sz="1800" dirty="0" smtClean="0"/>
              <a:t>termination of the simulation. </a:t>
            </a:r>
            <a:endParaRPr lang="en-US" sz="1800" dirty="0" smtClean="0"/>
          </a:p>
        </p:txBody>
      </p:sp>
      <p:pic>
        <p:nvPicPr>
          <p:cNvPr id="1026" name="Picture 2"/>
          <p:cNvPicPr>
            <a:picLocks noChangeAspect="1" noChangeArrowheads="1"/>
          </p:cNvPicPr>
          <p:nvPr/>
        </p:nvPicPr>
        <p:blipFill>
          <a:blip r:embed="rId2" cstate="print"/>
          <a:srcRect/>
          <a:stretch>
            <a:fillRect/>
          </a:stretch>
        </p:blipFill>
        <p:spPr bwMode="auto">
          <a:xfrm>
            <a:off x="4343400" y="5181600"/>
            <a:ext cx="4076700" cy="790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AMI_init</a:t>
            </a:r>
            <a:endParaRPr lang="zh-CN" altLang="en-US" dirty="0"/>
          </a:p>
        </p:txBody>
      </p:sp>
      <p:sp>
        <p:nvSpPr>
          <p:cNvPr id="3" name="内容占位符 2"/>
          <p:cNvSpPr>
            <a:spLocks noGrp="1"/>
          </p:cNvSpPr>
          <p:nvPr>
            <p:ph idx="1"/>
          </p:nvPr>
        </p:nvSpPr>
        <p:spPr/>
        <p:txBody>
          <a:bodyPr>
            <a:normAutofit/>
          </a:bodyPr>
          <a:lstStyle/>
          <a:p>
            <a:r>
              <a:rPr lang="en-US" altLang="zh-CN" sz="2000" dirty="0" smtClean="0"/>
              <a:t>We first call </a:t>
            </a:r>
            <a:r>
              <a:rPr lang="en-US" altLang="zh-CN" sz="2000" dirty="0" err="1" smtClean="0"/>
              <a:t>AMI_init</a:t>
            </a:r>
            <a:r>
              <a:rPr lang="en-US" altLang="zh-CN" sz="2000" dirty="0" smtClean="0"/>
              <a:t> function for TX. Inputting our channel impulse response will give us TX impulse response from output.</a:t>
            </a:r>
          </a:p>
          <a:p>
            <a:r>
              <a:rPr lang="en-US" altLang="zh-CN" sz="2000" dirty="0" smtClean="0"/>
              <a:t>Then </a:t>
            </a:r>
            <a:r>
              <a:rPr lang="en-US" altLang="zh-CN" sz="2000" dirty="0" smtClean="0"/>
              <a:t>we </a:t>
            </a:r>
            <a:r>
              <a:rPr lang="en-US" altLang="zh-CN" sz="2000" dirty="0" smtClean="0"/>
              <a:t>call </a:t>
            </a:r>
            <a:r>
              <a:rPr lang="en-US" altLang="zh-CN" sz="2000" dirty="0" err="1" smtClean="0"/>
              <a:t>AMI_init</a:t>
            </a:r>
            <a:r>
              <a:rPr lang="en-US" altLang="zh-CN" sz="2000" dirty="0" smtClean="0"/>
              <a:t> function for RX, Inputting our TX impulse response will give us RX impulse response from output.</a:t>
            </a:r>
          </a:p>
        </p:txBody>
      </p:sp>
      <p:pic>
        <p:nvPicPr>
          <p:cNvPr id="4" name="Picture 4"/>
          <p:cNvPicPr>
            <a:picLocks noChangeAspect="1" noChangeArrowheads="1"/>
          </p:cNvPicPr>
          <p:nvPr/>
        </p:nvPicPr>
        <p:blipFill>
          <a:blip r:embed="rId3" cstate="print"/>
          <a:srcRect/>
          <a:stretch>
            <a:fillRect/>
          </a:stretch>
        </p:blipFill>
        <p:spPr bwMode="auto">
          <a:xfrm>
            <a:off x="1066800" y="3581400"/>
            <a:ext cx="3981450" cy="3038153"/>
          </a:xfrm>
          <a:prstGeom prst="rect">
            <a:avLst/>
          </a:prstGeom>
          <a:noFill/>
          <a:ln w="9525">
            <a:noFill/>
            <a:miter lim="800000"/>
            <a:headEnd/>
            <a:tailEnd/>
          </a:ln>
        </p:spPr>
      </p:pic>
      <p:sp>
        <p:nvSpPr>
          <p:cNvPr id="5" name="TextBox 4"/>
          <p:cNvSpPr txBox="1"/>
          <p:nvPr/>
        </p:nvSpPr>
        <p:spPr>
          <a:xfrm>
            <a:off x="5181600" y="4114800"/>
            <a:ext cx="1981200" cy="2308324"/>
          </a:xfrm>
          <a:prstGeom prst="rect">
            <a:avLst/>
          </a:prstGeom>
          <a:noFill/>
        </p:spPr>
        <p:txBody>
          <a:bodyPr wrap="square" rtlCol="0">
            <a:spAutoFit/>
          </a:bodyPr>
          <a:lstStyle/>
          <a:p>
            <a:r>
              <a:rPr lang="en-US" altLang="zh-CN" dirty="0" smtClean="0"/>
              <a:t>Blue graph is the original channel impulse response.</a:t>
            </a:r>
            <a:br>
              <a:rPr lang="en-US" altLang="zh-CN" dirty="0" smtClean="0"/>
            </a:br>
            <a:r>
              <a:rPr lang="en-US" altLang="zh-CN" dirty="0" smtClean="0"/>
              <a:t/>
            </a:r>
            <a:br>
              <a:rPr lang="en-US" altLang="zh-CN" dirty="0" smtClean="0"/>
            </a:br>
            <a:r>
              <a:rPr lang="en-US" altLang="zh-CN" dirty="0" smtClean="0"/>
              <a:t>Pink graph is the channel impulse response after </a:t>
            </a:r>
            <a:r>
              <a:rPr lang="en-US" altLang="zh-CN" dirty="0" err="1" smtClean="0"/>
              <a:t>AMI_init</a:t>
            </a:r>
            <a:endParaRPr lang="zh-CN" altLang="en-US" dirty="0"/>
          </a:p>
        </p:txBody>
      </p:sp>
    </p:spTree>
    <p:extLst>
      <p:ext uri="{BB962C8B-B14F-4D97-AF65-F5344CB8AC3E}">
        <p14:creationId xmlns:p14="http://schemas.microsoft.com/office/powerpoint/2010/main" xmlns="" val="3005514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Reviewing block diagram</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996900952"/>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xmlns="" val="1417426634"/>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
        <p:nvSpPr>
          <p:cNvPr id="3" name="椭圆 2"/>
          <p:cNvSpPr/>
          <p:nvPr/>
        </p:nvSpPr>
        <p:spPr>
          <a:xfrm>
            <a:off x="4377372" y="1819275"/>
            <a:ext cx="1752599"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533400" y="42672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45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8.33333E-7 4.44444E-6 L 0.05052 0.15694 " pathEditMode="relative" rAng="0" ptsTypes="AA">
                                      <p:cBhvr>
                                        <p:cTn id="11" dur="2000" fill="hold"/>
                                        <p:tgtEl>
                                          <p:spTgt spid="3"/>
                                        </p:tgtEl>
                                        <p:attrNameLst>
                                          <p:attrName>ppt_x</p:attrName>
                                          <p:attrName>ppt_y</p:attrName>
                                        </p:attrNameLst>
                                      </p:cBhvr>
                                      <p:rCtr x="2517" y="7847"/>
                                    </p:animMotion>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AMI_functions</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sz="2000" dirty="0" smtClean="0"/>
              <a:t>Now we generate 10k random bits and take 64 samples for each bits which give us 640k data </a:t>
            </a:r>
            <a:r>
              <a:rPr lang="en-US" sz="2000" dirty="0" smtClean="0"/>
              <a:t>points using NRZ convention.</a:t>
            </a:r>
            <a:endParaRPr lang="en-US" sz="2000" dirty="0" smtClean="0"/>
          </a:p>
          <a:p>
            <a:r>
              <a:rPr lang="en-US" sz="2000" dirty="0" smtClean="0"/>
              <a:t>These data points are then sent through TX </a:t>
            </a:r>
          </a:p>
        </p:txBody>
      </p:sp>
      <p:pic>
        <p:nvPicPr>
          <p:cNvPr id="3076" name="Picture 4"/>
          <p:cNvPicPr>
            <a:picLocks noChangeAspect="1" noChangeArrowheads="1"/>
          </p:cNvPicPr>
          <p:nvPr/>
        </p:nvPicPr>
        <p:blipFill>
          <a:blip r:embed="rId2" cstate="print"/>
          <a:srcRect/>
          <a:stretch>
            <a:fillRect/>
          </a:stretch>
        </p:blipFill>
        <p:spPr bwMode="auto">
          <a:xfrm>
            <a:off x="1600200" y="3124200"/>
            <a:ext cx="5487327" cy="31613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t>
            </a:r>
            <a:r>
              <a:rPr lang="en-US" dirty="0" err="1" smtClean="0"/>
              <a:t>AMI_functions</a:t>
            </a:r>
            <a:r>
              <a:rPr lang="en-US" dirty="0" smtClean="0"/>
              <a:t> cont.</a:t>
            </a:r>
            <a:endParaRPr lang="en-US" dirty="0"/>
          </a:p>
        </p:txBody>
      </p:sp>
      <p:sp>
        <p:nvSpPr>
          <p:cNvPr id="3" name="Content Placeholder 2"/>
          <p:cNvSpPr>
            <a:spLocks noGrp="1"/>
          </p:cNvSpPr>
          <p:nvPr>
            <p:ph idx="1"/>
          </p:nvPr>
        </p:nvSpPr>
        <p:spPr>
          <a:xfrm>
            <a:off x="457200" y="1935480"/>
            <a:ext cx="8229600" cy="4617720"/>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solidFill>
                  <a:srgbClr val="FF0000"/>
                </a:solidFill>
              </a:rPr>
              <a:t>Red</a:t>
            </a:r>
            <a:r>
              <a:rPr lang="en-US" dirty="0" smtClean="0"/>
              <a:t> is input to TX, </a:t>
            </a:r>
            <a:r>
              <a:rPr lang="en-US" dirty="0" smtClean="0">
                <a:solidFill>
                  <a:schemeClr val="accent1"/>
                </a:solidFill>
              </a:rPr>
              <a:t>Blue</a:t>
            </a:r>
            <a:r>
              <a:rPr lang="en-US" dirty="0" smtClean="0"/>
              <a:t> is output from TX</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914400" y="1905000"/>
            <a:ext cx="7138472" cy="40195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Calling </a:t>
            </a:r>
            <a:r>
              <a:rPr lang="en-US" dirty="0" err="1" smtClean="0"/>
              <a:t>AMI_functions</a:t>
            </a:r>
            <a:r>
              <a:rPr lang="en-US" dirty="0" smtClean="0"/>
              <a:t> cont.</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a:p>
          <a:p>
            <a:endParaRPr lang="en-US" sz="1800" dirty="0" smtClean="0"/>
          </a:p>
          <a:p>
            <a:endParaRPr lang="en-US" sz="1800" dirty="0" smtClean="0"/>
          </a:p>
          <a:p>
            <a:endParaRPr lang="en-US" sz="1800" dirty="0" smtClean="0"/>
          </a:p>
          <a:p>
            <a:r>
              <a:rPr lang="en-US" sz="1800" dirty="0" smtClean="0"/>
              <a:t>Now the data is ready to convolve with channel impulse response that we obtained earlier. </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1752600"/>
            <a:ext cx="6949899"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lstStyle/>
          <a:p>
            <a:r>
              <a:rPr lang="en-US" dirty="0" smtClean="0"/>
              <a:t>Concept &amp; Application</a:t>
            </a:r>
          </a:p>
          <a:p>
            <a:r>
              <a:rPr lang="en-US" dirty="0" smtClean="0"/>
              <a:t>High-level block diagram</a:t>
            </a:r>
          </a:p>
          <a:p>
            <a:r>
              <a:rPr lang="en-US" dirty="0" smtClean="0"/>
              <a:t>Major components</a:t>
            </a:r>
          </a:p>
          <a:p>
            <a:r>
              <a:rPr lang="en-US" dirty="0" smtClean="0"/>
              <a:t>Results</a:t>
            </a:r>
          </a:p>
          <a:p>
            <a:r>
              <a:rPr lang="en-US" dirty="0" smtClean="0"/>
              <a:t>Technical challenges</a:t>
            </a:r>
          </a:p>
          <a:p>
            <a:r>
              <a:rPr lang="en-US" dirty="0" smtClean="0"/>
              <a:t>Summary</a:t>
            </a:r>
            <a:endParaRPr lang="en-US" dirty="0"/>
          </a:p>
        </p:txBody>
      </p:sp>
    </p:spTree>
    <p:extLst>
      <p:ext uri="{BB962C8B-B14F-4D97-AF65-F5344CB8AC3E}">
        <p14:creationId xmlns:p14="http://schemas.microsoft.com/office/powerpoint/2010/main" xmlns="" val="1675898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Convolution</a:t>
            </a:r>
            <a:endParaRPr lang="zh-CN" altLang="en-US" dirty="0"/>
          </a:p>
        </p:txBody>
      </p:sp>
      <p:sp>
        <p:nvSpPr>
          <p:cNvPr id="3" name="内容占位符 2"/>
          <p:cNvSpPr>
            <a:spLocks noGrp="1"/>
          </p:cNvSpPr>
          <p:nvPr>
            <p:ph idx="1"/>
          </p:nvPr>
        </p:nvSpPr>
        <p:spPr>
          <a:xfrm>
            <a:off x="5715000" y="3449955"/>
            <a:ext cx="3200400" cy="2712720"/>
          </a:xfrm>
        </p:spPr>
        <p:txBody>
          <a:bodyPr>
            <a:normAutofit/>
          </a:bodyPr>
          <a:lstStyle/>
          <a:p>
            <a:r>
              <a:rPr lang="en-US" altLang="zh-CN" sz="2000" dirty="0" smtClean="0"/>
              <a:t>Red graph represents data samples after TX </a:t>
            </a:r>
            <a:r>
              <a:rPr lang="en-US" altLang="zh-CN" sz="2000" dirty="0" err="1" smtClean="0"/>
              <a:t>AMI_getwave</a:t>
            </a:r>
            <a:r>
              <a:rPr lang="en-US" altLang="zh-CN" sz="2000" dirty="0" smtClean="0"/>
              <a:t>.</a:t>
            </a:r>
          </a:p>
          <a:p>
            <a:r>
              <a:rPr lang="en-US" altLang="zh-CN" sz="2000" dirty="0" smtClean="0"/>
              <a:t>Blue graph represents data samples after convolving with channel impulse response.</a:t>
            </a:r>
            <a:endParaRPr lang="zh-CN" altLang="en-US" sz="2000"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2133600"/>
            <a:ext cx="5248275" cy="4000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39761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381000" y="1935480"/>
            <a:ext cx="8305800" cy="4389120"/>
          </a:xfrm>
        </p:spPr>
        <p:txBody>
          <a:bodyPr>
            <a:normAutofit/>
          </a:bodyPr>
          <a:lstStyle/>
          <a:p>
            <a:r>
              <a:rPr lang="en-US" altLang="zh-CN" sz="2000" dirty="0" smtClean="0"/>
              <a:t>After convoluting with channel impulse response, we send our data into RX </a:t>
            </a:r>
            <a:r>
              <a:rPr lang="en-US" altLang="zh-CN" sz="2000" dirty="0" err="1" smtClean="0"/>
              <a:t>AMI_getwave</a:t>
            </a:r>
            <a:r>
              <a:rPr lang="en-US" altLang="zh-CN" sz="2000" dirty="0" smtClean="0"/>
              <a:t> in a similar fashion as TX.</a:t>
            </a:r>
            <a:endParaRPr lang="en-US" altLang="zh-CN" sz="2000" dirty="0"/>
          </a:p>
          <a:p>
            <a:endParaRPr lang="zh-CN" altLang="en-US" sz="20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895600"/>
            <a:ext cx="4648200" cy="35525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内容占位符 2"/>
          <p:cNvSpPr txBox="1">
            <a:spLocks/>
          </p:cNvSpPr>
          <p:nvPr/>
        </p:nvSpPr>
        <p:spPr>
          <a:xfrm>
            <a:off x="5057775" y="3315516"/>
            <a:ext cx="3200400" cy="27127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altLang="zh-CN" sz="2000" dirty="0" smtClean="0"/>
              <a:t>Pink graph represents data samples after RX </a:t>
            </a:r>
            <a:r>
              <a:rPr lang="en-US" altLang="zh-CN" sz="2000" dirty="0" err="1" smtClean="0"/>
              <a:t>AMI_getwave</a:t>
            </a:r>
            <a:r>
              <a:rPr lang="en-US" altLang="zh-CN" sz="2000" dirty="0" smtClean="0"/>
              <a:t>.</a:t>
            </a:r>
          </a:p>
          <a:p>
            <a:r>
              <a:rPr lang="en-US" altLang="zh-CN" sz="2000" dirty="0" smtClean="0"/>
              <a:t>Blue graph represents data samples </a:t>
            </a:r>
            <a:r>
              <a:rPr lang="en-US" altLang="zh-CN" sz="2000" dirty="0" smtClean="0"/>
              <a:t>at the input of RX</a:t>
            </a:r>
            <a:endParaRPr lang="zh-CN" altLang="en-US" sz="2000" dirty="0"/>
          </a:p>
        </p:txBody>
      </p:sp>
    </p:spTree>
    <p:extLst>
      <p:ext uri="{BB962C8B-B14F-4D97-AF65-F5344CB8AC3E}">
        <p14:creationId xmlns:p14="http://schemas.microsoft.com/office/powerpoint/2010/main" xmlns="" val="4238040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High-level design</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30193400"/>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xmlns="" val="3153526130"/>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Tree>
    <p:extLst>
      <p:ext uri="{BB962C8B-B14F-4D97-AF65-F5344CB8AC3E}">
        <p14:creationId xmlns:p14="http://schemas.microsoft.com/office/powerpoint/2010/main" xmlns="" val="1586886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result</a:t>
            </a:r>
            <a:endParaRPr lang="en-US" dirty="0"/>
          </a:p>
        </p:txBody>
      </p:sp>
      <p:sp>
        <p:nvSpPr>
          <p:cNvPr id="3" name="Content Placeholder 2"/>
          <p:cNvSpPr>
            <a:spLocks noGrp="1"/>
          </p:cNvSpPr>
          <p:nvPr>
            <p:ph idx="1"/>
          </p:nvPr>
        </p:nvSpPr>
        <p:spPr/>
        <p:txBody>
          <a:bodyPr>
            <a:normAutofit/>
          </a:bodyPr>
          <a:lstStyle/>
          <a:p>
            <a:r>
              <a:rPr lang="en-US" dirty="0" smtClean="0"/>
              <a:t>After we have our samples of bits go through </a:t>
            </a:r>
            <a:r>
              <a:rPr lang="en-US" altLang="zh-CN" dirty="0"/>
              <a:t>RX </a:t>
            </a:r>
            <a:r>
              <a:rPr lang="en-US" dirty="0" err="1" smtClean="0"/>
              <a:t>AMI_Getwave</a:t>
            </a:r>
            <a:r>
              <a:rPr lang="en-US" dirty="0" smtClean="0"/>
              <a:t>, it is ready to be plotted into eye diagram.</a:t>
            </a:r>
          </a:p>
          <a:p>
            <a:endParaRPr lang="en-US" dirty="0"/>
          </a:p>
        </p:txBody>
      </p:sp>
      <p:pic>
        <p:nvPicPr>
          <p:cNvPr id="13317" name="Picture 5"/>
          <p:cNvPicPr>
            <a:picLocks noChangeAspect="1" noChangeArrowheads="1"/>
          </p:cNvPicPr>
          <p:nvPr/>
        </p:nvPicPr>
        <p:blipFill>
          <a:blip r:embed="rId2" cstate="print"/>
          <a:srcRect/>
          <a:stretch>
            <a:fillRect/>
          </a:stretch>
        </p:blipFill>
        <p:spPr bwMode="auto">
          <a:xfrm>
            <a:off x="2362200" y="3158362"/>
            <a:ext cx="4495800" cy="35925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a:t>
            </a:r>
            <a:endParaRPr lang="en-US" dirty="0"/>
          </a:p>
        </p:txBody>
      </p:sp>
      <p:sp>
        <p:nvSpPr>
          <p:cNvPr id="3" name="Content Placeholder 2"/>
          <p:cNvSpPr>
            <a:spLocks noGrp="1"/>
          </p:cNvSpPr>
          <p:nvPr>
            <p:ph idx="1"/>
          </p:nvPr>
        </p:nvSpPr>
        <p:spPr/>
        <p:txBody>
          <a:bodyPr>
            <a:normAutofit/>
          </a:bodyPr>
          <a:lstStyle/>
          <a:p>
            <a:r>
              <a:rPr lang="en-US" dirty="0" smtClean="0"/>
              <a:t>As you can see from our eye diagram, our eye is closed. There are many possible problems that may cause us to have this result. </a:t>
            </a:r>
          </a:p>
          <a:p>
            <a:pPr lvl="1"/>
            <a:r>
              <a:rPr lang="en-US" dirty="0" smtClean="0"/>
              <a:t>Using mixed mode</a:t>
            </a:r>
          </a:p>
          <a:p>
            <a:pPr lvl="1"/>
            <a:r>
              <a:rPr lang="en-US" dirty="0" smtClean="0"/>
              <a:t>Incorrect Algorithm of deriving transfer functions</a:t>
            </a:r>
            <a:endParaRPr lang="en-US" dirty="0"/>
          </a:p>
          <a:p>
            <a:pPr lvl="1"/>
            <a:r>
              <a:rPr lang="en-US" dirty="0" err="1" smtClean="0"/>
              <a:t>Serdes</a:t>
            </a:r>
            <a:r>
              <a:rPr lang="en-US" dirty="0" smtClean="0"/>
              <a:t> Model </a:t>
            </a:r>
            <a:r>
              <a:rPr lang="en-US" dirty="0" smtClean="0"/>
              <a:t>error</a:t>
            </a:r>
          </a:p>
          <a:p>
            <a:r>
              <a:rPr lang="en-US" dirty="0" smtClean="0"/>
              <a:t>Also, it takes a few hundred thousand to a million bits to initialize RX, Using 10k bits is not enough to set RX up.</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smtClean="0"/>
              <a:t>Even though this is the end of our final presentation, we still have much work to do for our project with Professor Sheldon Tan and Engineering advisor James Zhou.</a:t>
            </a:r>
          </a:p>
          <a:p>
            <a:r>
              <a:rPr lang="en-US" sz="2400" dirty="0" smtClean="0"/>
              <a:t>Also, because this technology is fairly new to the industry, we were not able to get our hands on many channel model files. So later on, as we get more models, we can better test our program.</a:t>
            </a:r>
          </a:p>
          <a:p>
            <a:endParaRPr lang="en-US" sz="1800" dirty="0" smtClean="0"/>
          </a:p>
          <a:p>
            <a:pPr lvl="1"/>
            <a:endParaRPr 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Acknowledgment</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Professor </a:t>
            </a:r>
            <a:r>
              <a:rPr lang="en-US" altLang="zh-CN" sz="2400" dirty="0"/>
              <a:t>Shelton Tan</a:t>
            </a:r>
          </a:p>
          <a:p>
            <a:r>
              <a:rPr lang="en-US" altLang="zh-CN" sz="2400" dirty="0" smtClean="0"/>
              <a:t>James </a:t>
            </a:r>
            <a:r>
              <a:rPr lang="en-US" altLang="zh-CN" sz="2400" dirty="0"/>
              <a:t>Zhou, Sr. Principal Engineer, </a:t>
            </a:r>
            <a:r>
              <a:rPr lang="en-US" altLang="zh-CN" sz="2400" dirty="0" err="1" smtClean="0"/>
              <a:t>Qlogic</a:t>
            </a:r>
            <a:r>
              <a:rPr lang="en-US" altLang="zh-CN" sz="2400" dirty="0" smtClean="0"/>
              <a:t> </a:t>
            </a:r>
            <a:r>
              <a:rPr lang="en-US" altLang="zh-CN" sz="2400" dirty="0" smtClean="0"/>
              <a:t>Corporation</a:t>
            </a:r>
          </a:p>
          <a:p>
            <a:endParaRPr lang="en-US" altLang="zh-CN" sz="2400" dirty="0"/>
          </a:p>
          <a:p>
            <a:pPr marL="0" indent="0">
              <a:buNone/>
            </a:pPr>
            <a:endParaRPr lang="en-US" altLang="zh-CN" sz="2400" dirty="0"/>
          </a:p>
        </p:txBody>
      </p:sp>
    </p:spTree>
    <p:extLst>
      <p:ext uri="{BB962C8B-B14F-4D97-AF65-F5344CB8AC3E}">
        <p14:creationId xmlns:p14="http://schemas.microsoft.com/office/powerpoint/2010/main" xmlns="" val="2213869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Concept and Application</a:t>
            </a:r>
            <a:endParaRPr lang="zh-CN" altLang="en-US" dirty="0"/>
          </a:p>
        </p:txBody>
      </p:sp>
      <p:sp>
        <p:nvSpPr>
          <p:cNvPr id="3" name="内容占位符 2"/>
          <p:cNvSpPr>
            <a:spLocks noGrp="1"/>
          </p:cNvSpPr>
          <p:nvPr>
            <p:ph idx="1"/>
          </p:nvPr>
        </p:nvSpPr>
        <p:spPr/>
        <p:txBody>
          <a:bodyPr>
            <a:normAutofit/>
          </a:bodyPr>
          <a:lstStyle/>
          <a:p>
            <a:r>
              <a:rPr lang="en-US" altLang="zh-CN" dirty="0" smtClean="0"/>
              <a:t>The concept of our project is to simulate a serial concatenated four-port channel taking into account for reference and terminal impedance. </a:t>
            </a:r>
          </a:p>
          <a:p>
            <a:r>
              <a:rPr lang="en-US" altLang="zh-CN" dirty="0" smtClean="0"/>
              <a:t>The application of our design is practical in industrial purpose. </a:t>
            </a:r>
          </a:p>
        </p:txBody>
      </p:sp>
      <p:grpSp>
        <p:nvGrpSpPr>
          <p:cNvPr id="4" name="Group 3"/>
          <p:cNvGrpSpPr/>
          <p:nvPr/>
        </p:nvGrpSpPr>
        <p:grpSpPr>
          <a:xfrm>
            <a:off x="1188481" y="4114800"/>
            <a:ext cx="6431519" cy="2340844"/>
            <a:chOff x="914400" y="1905000"/>
            <a:chExt cx="6431519" cy="2340844"/>
          </a:xfrm>
        </p:grpSpPr>
        <p:sp>
          <p:nvSpPr>
            <p:cNvPr id="5" name="Rectangle 1"/>
            <p:cNvSpPr/>
            <p:nvPr/>
          </p:nvSpPr>
          <p:spPr>
            <a:xfrm>
              <a:off x="3820800" y="2358711"/>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cxnSp>
          <p:nvCxnSpPr>
            <p:cNvPr id="6" name="Straight Connector 5"/>
            <p:cNvCxnSpPr/>
            <p:nvPr/>
          </p:nvCxnSpPr>
          <p:spPr>
            <a:xfrm>
              <a:off x="3149654" y="2690865"/>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372015" y="2663511"/>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49654" y="3453685"/>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36" idx="0"/>
            </p:cNvCxnSpPr>
            <p:nvPr/>
          </p:nvCxnSpPr>
          <p:spPr>
            <a:xfrm flipV="1">
              <a:off x="5355685" y="3481519"/>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10" name="TextBox 9"/>
            <p:cNvSpPr txBox="1">
              <a:spLocks noRot="1" noChangeAspect="1" noMove="1" noResize="1" noEditPoints="1" noAdjustHandles="1" noChangeArrowheads="1" noChangeShapeType="1" noTextEdit="1"/>
            </p:cNvSpPr>
            <p:nvPr/>
          </p:nvSpPr>
          <p:spPr>
            <a:xfrm>
              <a:off x="3149654" y="1944754"/>
              <a:ext cx="914400" cy="369332"/>
            </a:xfrm>
            <a:prstGeom prst="rect">
              <a:avLst/>
            </a:prstGeom>
            <a:blipFill rotWithShape="1">
              <a:blip r:embed="rId3" cstate="print"/>
              <a:stretch>
                <a:fillRect t="-11667" r="-6000" b="-23333"/>
              </a:stretch>
            </a:blipFill>
          </p:spPr>
          <p:txBody>
            <a:bodyPr/>
            <a:lstStyle/>
            <a:p>
              <a:r>
                <a:rPr lang="zh-CN" altLang="en-US">
                  <a:noFill/>
                </a:rPr>
                <a:t> </a:t>
              </a:r>
            </a:p>
          </p:txBody>
        </p:sp>
        <p:grpSp>
          <p:nvGrpSpPr>
            <p:cNvPr id="11" name="组合 9"/>
            <p:cNvGrpSpPr/>
            <p:nvPr/>
          </p:nvGrpSpPr>
          <p:grpSpPr>
            <a:xfrm>
              <a:off x="914400" y="3167459"/>
              <a:ext cx="2235254" cy="572452"/>
              <a:chOff x="5997694" y="2920870"/>
              <a:chExt cx="2235254" cy="572452"/>
            </a:xfrm>
          </p:grpSpPr>
          <p:sp>
            <p:nvSpPr>
              <p:cNvPr id="51" name="Oval 3"/>
              <p:cNvSpPr/>
              <p:nvPr/>
            </p:nvSpPr>
            <p:spPr>
              <a:xfrm>
                <a:off x="6495092" y="2920870"/>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25"/>
              <p:cNvGrpSpPr/>
              <p:nvPr/>
            </p:nvGrpSpPr>
            <p:grpSpPr>
              <a:xfrm rot="5400000">
                <a:off x="6654963" y="3009032"/>
                <a:ext cx="262116" cy="412814"/>
                <a:chOff x="8575965" y="1690688"/>
                <a:chExt cx="429490" cy="844695"/>
              </a:xfrm>
            </p:grpSpPr>
            <p:sp>
              <p:nvSpPr>
                <p:cNvPr id="63"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组合 12"/>
              <p:cNvGrpSpPr/>
              <p:nvPr/>
            </p:nvGrpSpPr>
            <p:grpSpPr>
              <a:xfrm>
                <a:off x="7660252" y="3054060"/>
                <a:ext cx="572696" cy="150549"/>
                <a:chOff x="6886832" y="5618169"/>
                <a:chExt cx="691189" cy="173031"/>
              </a:xfrm>
            </p:grpSpPr>
            <p:sp>
              <p:nvSpPr>
                <p:cNvPr id="60" name="任意多边形 1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1" name="任意多边形 2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2" name="任意多边形 2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54" name="Straight Connector 6"/>
              <p:cNvCxnSpPr/>
              <p:nvPr/>
            </p:nvCxnSpPr>
            <p:spPr>
              <a:xfrm>
                <a:off x="7092021" y="3204609"/>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55" name="组合 14"/>
              <p:cNvGrpSpPr/>
              <p:nvPr/>
            </p:nvGrpSpPr>
            <p:grpSpPr>
              <a:xfrm>
                <a:off x="5997694" y="3025982"/>
                <a:ext cx="500175" cy="373684"/>
                <a:chOff x="5762678" y="3017768"/>
                <a:chExt cx="500175" cy="373684"/>
              </a:xfrm>
            </p:grpSpPr>
            <p:cxnSp>
              <p:nvCxnSpPr>
                <p:cNvPr id="56"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17"/>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18"/>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 name="Oval 3"/>
            <p:cNvSpPr/>
            <p:nvPr/>
          </p:nvSpPr>
          <p:spPr>
            <a:xfrm>
              <a:off x="1411798" y="2396368"/>
              <a:ext cx="581859" cy="572452"/>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5"/>
            <p:cNvGrpSpPr/>
            <p:nvPr/>
          </p:nvGrpSpPr>
          <p:grpSpPr>
            <a:xfrm rot="5400000">
              <a:off x="1571669" y="2484530"/>
              <a:ext cx="262116" cy="412814"/>
              <a:chOff x="8575965" y="1690688"/>
              <a:chExt cx="429490" cy="844695"/>
            </a:xfrm>
          </p:grpSpPr>
          <p:sp>
            <p:nvSpPr>
              <p:cNvPr id="49" name="Arc 23"/>
              <p:cNvSpPr/>
              <p:nvPr/>
            </p:nvSpPr>
            <p:spPr>
              <a:xfrm>
                <a:off x="8575965" y="1690688"/>
                <a:ext cx="429490" cy="415202"/>
              </a:xfrm>
              <a:prstGeom prst="arc">
                <a:avLst>
                  <a:gd name="adj1" fmla="val 16291985"/>
                  <a:gd name="adj2" fmla="val 53029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24"/>
              <p:cNvSpPr/>
              <p:nvPr/>
            </p:nvSpPr>
            <p:spPr>
              <a:xfrm flipH="1">
                <a:off x="8631383" y="2105891"/>
                <a:ext cx="374072" cy="429492"/>
              </a:xfrm>
              <a:prstGeom prst="arc">
                <a:avLst>
                  <a:gd name="adj1" fmla="val 16200000"/>
                  <a:gd name="adj2" fmla="val 53029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组合 28"/>
            <p:cNvGrpSpPr/>
            <p:nvPr/>
          </p:nvGrpSpPr>
          <p:grpSpPr>
            <a:xfrm>
              <a:off x="2576958" y="2529558"/>
              <a:ext cx="572696" cy="150549"/>
              <a:chOff x="6886832" y="5618169"/>
              <a:chExt cx="691189" cy="173031"/>
            </a:xfrm>
          </p:grpSpPr>
          <p:sp>
            <p:nvSpPr>
              <p:cNvPr id="46" name="任意多边形 2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7" name="任意多边形 3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8" name="任意多边形 3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5" name="Straight Connector 6"/>
            <p:cNvCxnSpPr/>
            <p:nvPr/>
          </p:nvCxnSpPr>
          <p:spPr>
            <a:xfrm>
              <a:off x="2008727" y="2680107"/>
              <a:ext cx="568231"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nvGrpSpPr>
            <p:cNvPr id="16" name="组合 33"/>
            <p:cNvGrpSpPr/>
            <p:nvPr/>
          </p:nvGrpSpPr>
          <p:grpSpPr>
            <a:xfrm>
              <a:off x="914400" y="2501480"/>
              <a:ext cx="500175" cy="373684"/>
              <a:chOff x="5762678" y="3017768"/>
              <a:chExt cx="500175" cy="373684"/>
            </a:xfrm>
          </p:grpSpPr>
          <p:cxnSp>
            <p:nvCxnSpPr>
              <p:cNvPr id="42" name="Straight Connector 8"/>
              <p:cNvCxnSpPr/>
              <p:nvPr/>
            </p:nvCxnSpPr>
            <p:spPr>
              <a:xfrm flipH="1">
                <a:off x="5888952" y="3204609"/>
                <a:ext cx="3739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9"/>
              <p:cNvCxnSpPr/>
              <p:nvPr/>
            </p:nvCxnSpPr>
            <p:spPr>
              <a:xfrm flipV="1">
                <a:off x="5888952" y="3017768"/>
                <a:ext cx="0" cy="373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36"/>
              <p:cNvCxnSpPr/>
              <p:nvPr/>
            </p:nvCxnSpPr>
            <p:spPr>
              <a:xfrm>
                <a:off x="5825815" y="3083633"/>
                <a:ext cx="0" cy="2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37"/>
              <p:cNvCxnSpPr/>
              <p:nvPr/>
            </p:nvCxnSpPr>
            <p:spPr>
              <a:xfrm>
                <a:off x="5762678" y="3129334"/>
                <a:ext cx="0" cy="1460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组合 38"/>
            <p:cNvGrpSpPr/>
            <p:nvPr/>
          </p:nvGrpSpPr>
          <p:grpSpPr>
            <a:xfrm>
              <a:off x="6064454" y="2533269"/>
              <a:ext cx="572696" cy="150549"/>
              <a:chOff x="6886832" y="5618169"/>
              <a:chExt cx="691189" cy="173031"/>
            </a:xfrm>
          </p:grpSpPr>
          <p:sp>
            <p:nvSpPr>
              <p:cNvPr id="39" name="任意多边形 39"/>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0" name="任意多边形 40"/>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1" name="任意多边形 41"/>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grpSp>
          <p:nvGrpSpPr>
            <p:cNvPr id="18" name="组合 42"/>
            <p:cNvGrpSpPr/>
            <p:nvPr/>
          </p:nvGrpSpPr>
          <p:grpSpPr>
            <a:xfrm>
              <a:off x="6064454" y="3330970"/>
              <a:ext cx="572696" cy="150549"/>
              <a:chOff x="6886832" y="5618169"/>
              <a:chExt cx="691189" cy="173031"/>
            </a:xfrm>
          </p:grpSpPr>
          <p:sp>
            <p:nvSpPr>
              <p:cNvPr id="36" name="任意多边形 43"/>
              <p:cNvSpPr/>
              <p:nvPr/>
            </p:nvSpPr>
            <p:spPr>
              <a:xfrm>
                <a:off x="6886832"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7" name="任意多边形 44"/>
              <p:cNvSpPr/>
              <p:nvPr/>
            </p:nvSpPr>
            <p:spPr>
              <a:xfrm>
                <a:off x="711670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8" name="任意多边形 45"/>
              <p:cNvSpPr/>
              <p:nvPr/>
            </p:nvSpPr>
            <p:spPr>
              <a:xfrm>
                <a:off x="7347361" y="5618169"/>
                <a:ext cx="230660" cy="173031"/>
              </a:xfrm>
              <a:custGeom>
                <a:avLst/>
                <a:gdLst>
                  <a:gd name="connsiteX0" fmla="*/ 0 w 230660"/>
                  <a:gd name="connsiteY0" fmla="*/ 173031 h 173031"/>
                  <a:gd name="connsiteX1" fmla="*/ 115330 w 230660"/>
                  <a:gd name="connsiteY1" fmla="*/ 36 h 173031"/>
                  <a:gd name="connsiteX2" fmla="*/ 230660 w 230660"/>
                  <a:gd name="connsiteY2" fmla="*/ 156555 h 173031"/>
                </a:gdLst>
                <a:ahLst/>
                <a:cxnLst>
                  <a:cxn ang="0">
                    <a:pos x="connsiteX0" y="connsiteY0"/>
                  </a:cxn>
                  <a:cxn ang="0">
                    <a:pos x="connsiteX1" y="connsiteY1"/>
                  </a:cxn>
                  <a:cxn ang="0">
                    <a:pos x="connsiteX2" y="connsiteY2"/>
                  </a:cxn>
                </a:cxnLst>
                <a:rect l="l" t="t" r="r" b="b"/>
                <a:pathLst>
                  <a:path w="230660" h="173031">
                    <a:moveTo>
                      <a:pt x="0" y="173031"/>
                    </a:moveTo>
                    <a:cubicBezTo>
                      <a:pt x="38443" y="87906"/>
                      <a:pt x="76887" y="2782"/>
                      <a:pt x="115330" y="36"/>
                    </a:cubicBezTo>
                    <a:cubicBezTo>
                      <a:pt x="153773" y="-2710"/>
                      <a:pt x="197709" y="152436"/>
                      <a:pt x="230660" y="156555"/>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grpSp>
        <p:cxnSp>
          <p:nvCxnSpPr>
            <p:cNvPr id="19" name="Straight Connector 7"/>
            <p:cNvCxnSpPr/>
            <p:nvPr/>
          </p:nvCxnSpPr>
          <p:spPr>
            <a:xfrm flipV="1">
              <a:off x="6637150" y="3485346"/>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0" name="Straight Connector 7"/>
            <p:cNvCxnSpPr/>
            <p:nvPr/>
          </p:nvCxnSpPr>
          <p:spPr>
            <a:xfrm flipV="1">
              <a:off x="6637150" y="2661914"/>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21" name="直接连接符 48"/>
            <p:cNvCxnSpPr/>
            <p:nvPr/>
          </p:nvCxnSpPr>
          <p:spPr>
            <a:xfrm>
              <a:off x="7345919" y="2383299"/>
              <a:ext cx="0" cy="529105"/>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49"/>
            <p:cNvCxnSpPr/>
            <p:nvPr/>
          </p:nvCxnSpPr>
          <p:spPr>
            <a:xfrm>
              <a:off x="7345919" y="3210806"/>
              <a:ext cx="0" cy="529105"/>
            </a:xfrm>
            <a:prstGeom prst="line">
              <a:avLst/>
            </a:prstGeom>
          </p:spPr>
          <p:style>
            <a:lnRef idx="3">
              <a:schemeClr val="accent1"/>
            </a:lnRef>
            <a:fillRef idx="0">
              <a:schemeClr val="accent1"/>
            </a:fillRef>
            <a:effectRef idx="2">
              <a:schemeClr val="accent1"/>
            </a:effectRef>
            <a:fontRef idx="minor">
              <a:schemeClr val="tx1"/>
            </a:fontRef>
          </p:style>
        </p:cxnSp>
        <p:sp>
          <p:nvSpPr>
            <p:cNvPr id="23" name="TextBox 22"/>
            <p:cNvSpPr txBox="1">
              <a:spLocks noRot="1" noChangeAspect="1" noMove="1" noResize="1" noEditPoints="1" noAdjustHandles="1" noChangeArrowheads="1" noChangeShapeType="1" noTextEdit="1"/>
            </p:cNvSpPr>
            <p:nvPr/>
          </p:nvSpPr>
          <p:spPr>
            <a:xfrm>
              <a:off x="1227624" y="1905000"/>
              <a:ext cx="580053" cy="369332"/>
            </a:xfrm>
            <a:prstGeom prst="rect">
              <a:avLst/>
            </a:prstGeom>
            <a:blipFill rotWithShape="1">
              <a:blip r:embed="rId4" cstate="print"/>
              <a:stretch>
                <a:fillRect/>
              </a:stretch>
            </a:blipFill>
          </p:spPr>
          <p:txBody>
            <a:bodyPr/>
            <a:lstStyle/>
            <a:p>
              <a:r>
                <a:rPr lang="zh-CN" altLang="en-US">
                  <a:noFill/>
                </a:rPr>
                <a:t> </a:t>
              </a:r>
            </a:p>
          </p:txBody>
        </p:sp>
        <p:sp>
          <p:nvSpPr>
            <p:cNvPr id="24" name="TextBox 23"/>
            <p:cNvSpPr txBox="1">
              <a:spLocks noRot="1" noChangeAspect="1" noMove="1" noResize="1" noEditPoints="1" noAdjustHandles="1" noChangeArrowheads="1" noChangeShapeType="1" noTextEdit="1"/>
            </p:cNvSpPr>
            <p:nvPr/>
          </p:nvSpPr>
          <p:spPr>
            <a:xfrm>
              <a:off x="1227624" y="3829576"/>
              <a:ext cx="580053" cy="369332"/>
            </a:xfrm>
            <a:prstGeom prst="rect">
              <a:avLst/>
            </a:prstGeom>
            <a:blipFill rotWithShape="1">
              <a:blip r:embed="rId5" cstate="print"/>
              <a:stretch>
                <a:fillRect r="-6316"/>
              </a:stretch>
            </a:blipFill>
          </p:spPr>
          <p:txBody>
            <a:bodyPr/>
            <a:lstStyle/>
            <a:p>
              <a:r>
                <a:rPr lang="zh-CN" altLang="en-US">
                  <a:noFill/>
                </a:rPr>
                <a:t> </a:t>
              </a:r>
            </a:p>
          </p:txBody>
        </p:sp>
        <p:sp>
          <p:nvSpPr>
            <p:cNvPr id="25" name="TextBox 24"/>
            <p:cNvSpPr txBox="1">
              <a:spLocks noRot="1" noChangeAspect="1" noMove="1" noResize="1" noEditPoints="1" noAdjustHandles="1" noChangeArrowheads="1" noChangeShapeType="1" noTextEdit="1"/>
            </p:cNvSpPr>
            <p:nvPr/>
          </p:nvSpPr>
          <p:spPr>
            <a:xfrm>
              <a:off x="2339002" y="1905000"/>
              <a:ext cx="609600" cy="416268"/>
            </a:xfrm>
            <a:prstGeom prst="rect">
              <a:avLst/>
            </a:prstGeom>
            <a:blipFill rotWithShape="1">
              <a:blip r:embed="rId6" cstate="print"/>
              <a:stretch>
                <a:fillRect/>
              </a:stretch>
            </a:blipFill>
          </p:spPr>
          <p:txBody>
            <a:bodyPr/>
            <a:lstStyle/>
            <a:p>
              <a:r>
                <a:rPr lang="zh-CN" altLang="en-US">
                  <a:noFill/>
                </a:rPr>
                <a:t> </a:t>
              </a:r>
            </a:p>
          </p:txBody>
        </p:sp>
        <p:sp>
          <p:nvSpPr>
            <p:cNvPr id="26" name="TextBox 25"/>
            <p:cNvSpPr txBox="1">
              <a:spLocks noRot="1" noChangeAspect="1" noMove="1" noResize="1" noEditPoints="1" noAdjustHandles="1" noChangeArrowheads="1" noChangeShapeType="1" noTextEdit="1"/>
            </p:cNvSpPr>
            <p:nvPr/>
          </p:nvSpPr>
          <p:spPr>
            <a:xfrm>
              <a:off x="2339002" y="3829576"/>
              <a:ext cx="609600" cy="416268"/>
            </a:xfrm>
            <a:prstGeom prst="rect">
              <a:avLst/>
            </a:prstGeom>
            <a:blipFill rotWithShape="1">
              <a:blip r:embed="rId7" cstate="print"/>
              <a:stretch>
                <a:fillRect/>
              </a:stretch>
            </a:blipFill>
          </p:spPr>
          <p:txBody>
            <a:bodyPr/>
            <a:lstStyle/>
            <a:p>
              <a:r>
                <a:rPr lang="zh-CN" altLang="en-US">
                  <a:noFill/>
                </a:rPr>
                <a:t> </a:t>
              </a:r>
            </a:p>
          </p:txBody>
        </p:sp>
        <p:sp>
          <p:nvSpPr>
            <p:cNvPr id="27" name="TextBox 26"/>
            <p:cNvSpPr txBox="1">
              <a:spLocks noRot="1" noChangeAspect="1" noMove="1" noResize="1" noEditPoints="1" noAdjustHandles="1" noChangeArrowheads="1" noChangeShapeType="1" noTextEdit="1"/>
            </p:cNvSpPr>
            <p:nvPr/>
          </p:nvSpPr>
          <p:spPr>
            <a:xfrm>
              <a:off x="3253402" y="3869330"/>
              <a:ext cx="914400" cy="369332"/>
            </a:xfrm>
            <a:prstGeom prst="rect">
              <a:avLst/>
            </a:prstGeom>
            <a:blipFill rotWithShape="1">
              <a:blip r:embed="rId8" cstate="print"/>
              <a:stretch>
                <a:fillRect t="-8197" b="-24590"/>
              </a:stretch>
            </a:blipFill>
          </p:spPr>
          <p:txBody>
            <a:bodyPr/>
            <a:lstStyle/>
            <a:p>
              <a:r>
                <a:rPr lang="zh-CN" altLang="en-US">
                  <a:noFill/>
                </a:rPr>
                <a:t> </a:t>
              </a:r>
            </a:p>
          </p:txBody>
        </p:sp>
        <p:sp>
          <p:nvSpPr>
            <p:cNvPr id="28" name="TextBox 27"/>
            <p:cNvSpPr txBox="1">
              <a:spLocks noRot="1" noChangeAspect="1" noMove="1" noResize="1" noEditPoints="1" noAdjustHandles="1" noChangeArrowheads="1" noChangeShapeType="1" noTextEdit="1"/>
            </p:cNvSpPr>
            <p:nvPr/>
          </p:nvSpPr>
          <p:spPr>
            <a:xfrm>
              <a:off x="5234602" y="1950932"/>
              <a:ext cx="914400" cy="369332"/>
            </a:xfrm>
            <a:prstGeom prst="rect">
              <a:avLst/>
            </a:prstGeom>
            <a:blipFill rotWithShape="1">
              <a:blip r:embed="rId9" cstate="print"/>
              <a:stretch>
                <a:fillRect b="-1667"/>
              </a:stretch>
            </a:blipFill>
          </p:spPr>
          <p:txBody>
            <a:bodyPr/>
            <a:lstStyle/>
            <a:p>
              <a:r>
                <a:rPr lang="zh-CN" altLang="en-US">
                  <a:noFill/>
                </a:rPr>
                <a:t> </a:t>
              </a:r>
            </a:p>
          </p:txBody>
        </p:sp>
        <p:sp>
          <p:nvSpPr>
            <p:cNvPr id="29" name="TextBox 28"/>
            <p:cNvSpPr txBox="1">
              <a:spLocks noRot="1" noChangeAspect="1" noMove="1" noResize="1" noEditPoints="1" noAdjustHandles="1" noChangeArrowheads="1" noChangeShapeType="1" noTextEdit="1"/>
            </p:cNvSpPr>
            <p:nvPr/>
          </p:nvSpPr>
          <p:spPr>
            <a:xfrm>
              <a:off x="5266207" y="3869330"/>
              <a:ext cx="914400" cy="369332"/>
            </a:xfrm>
            <a:prstGeom prst="rect">
              <a:avLst/>
            </a:prstGeom>
            <a:blipFill rotWithShape="1">
              <a:blip r:embed="rId10" cstate="print"/>
              <a:stretch>
                <a:fillRect/>
              </a:stretch>
            </a:blipFill>
          </p:spPr>
          <p:txBody>
            <a:bodyPr/>
            <a:lstStyle/>
            <a:p>
              <a:r>
                <a:rPr lang="zh-CN" altLang="en-US">
                  <a:noFill/>
                </a:rPr>
                <a:t> </a:t>
              </a:r>
            </a:p>
          </p:txBody>
        </p:sp>
        <p:sp>
          <p:nvSpPr>
            <p:cNvPr id="30" name="TextBox 29"/>
            <p:cNvSpPr txBox="1">
              <a:spLocks noRot="1" noChangeAspect="1" noMove="1" noResize="1" noEditPoints="1" noAdjustHandles="1" noChangeArrowheads="1" noChangeShapeType="1" noTextEdit="1"/>
            </p:cNvSpPr>
            <p:nvPr/>
          </p:nvSpPr>
          <p:spPr>
            <a:xfrm>
              <a:off x="6462509" y="1944754"/>
              <a:ext cx="609600" cy="397096"/>
            </a:xfrm>
            <a:prstGeom prst="rect">
              <a:avLst/>
            </a:prstGeom>
            <a:blipFill rotWithShape="1">
              <a:blip r:embed="rId11" cstate="print"/>
              <a:stretch>
                <a:fillRect/>
              </a:stretch>
            </a:blipFill>
          </p:spPr>
          <p:txBody>
            <a:bodyPr/>
            <a:lstStyle/>
            <a:p>
              <a:r>
                <a:rPr lang="zh-CN" altLang="en-US">
                  <a:noFill/>
                </a:rPr>
                <a:t> </a:t>
              </a:r>
            </a:p>
          </p:txBody>
        </p:sp>
        <p:sp>
          <p:nvSpPr>
            <p:cNvPr id="31" name="TextBox 30"/>
            <p:cNvSpPr txBox="1">
              <a:spLocks noRot="1" noChangeAspect="1" noMove="1" noResize="1" noEditPoints="1" noAdjustHandles="1" noChangeArrowheads="1" noChangeShapeType="1" noTextEdit="1"/>
            </p:cNvSpPr>
            <p:nvPr/>
          </p:nvSpPr>
          <p:spPr>
            <a:xfrm>
              <a:off x="6541591" y="3841566"/>
              <a:ext cx="609600" cy="397096"/>
            </a:xfrm>
            <a:prstGeom prst="rect">
              <a:avLst/>
            </a:prstGeom>
            <a:blipFill rotWithShape="1">
              <a:blip r:embed="rId12" cstate="print"/>
              <a:stretch>
                <a:fillRect/>
              </a:stretch>
            </a:blipFill>
          </p:spPr>
          <p:txBody>
            <a:bodyPr/>
            <a:lstStyle/>
            <a:p>
              <a:r>
                <a:rPr lang="zh-CN" altLang="en-US">
                  <a:noFill/>
                </a:rPr>
                <a:t> </a:t>
              </a:r>
            </a:p>
          </p:txBody>
        </p:sp>
        <p:sp>
          <p:nvSpPr>
            <p:cNvPr id="32" name="TextBox 31"/>
            <p:cNvSpPr txBox="1"/>
            <p:nvPr/>
          </p:nvSpPr>
          <p:spPr>
            <a:xfrm>
              <a:off x="3863002" y="2501480"/>
              <a:ext cx="304800" cy="369332"/>
            </a:xfrm>
            <a:prstGeom prst="rect">
              <a:avLst/>
            </a:prstGeom>
            <a:noFill/>
          </p:spPr>
          <p:txBody>
            <a:bodyPr wrap="square" rtlCol="0">
              <a:spAutoFit/>
            </a:bodyPr>
            <a:lstStyle/>
            <a:p>
              <a:r>
                <a:rPr lang="en-US" altLang="zh-CN" dirty="0" smtClean="0"/>
                <a:t>1</a:t>
              </a:r>
              <a:endParaRPr lang="zh-CN" altLang="en-US" dirty="0"/>
            </a:p>
          </p:txBody>
        </p:sp>
        <p:sp>
          <p:nvSpPr>
            <p:cNvPr id="33" name="TextBox 32"/>
            <p:cNvSpPr txBox="1"/>
            <p:nvPr/>
          </p:nvSpPr>
          <p:spPr>
            <a:xfrm>
              <a:off x="5050885" y="3264496"/>
              <a:ext cx="304800" cy="369332"/>
            </a:xfrm>
            <a:prstGeom prst="rect">
              <a:avLst/>
            </a:prstGeom>
            <a:noFill/>
          </p:spPr>
          <p:txBody>
            <a:bodyPr wrap="square" rtlCol="0">
              <a:spAutoFit/>
            </a:bodyPr>
            <a:lstStyle/>
            <a:p>
              <a:r>
                <a:rPr lang="en-US" altLang="zh-CN" dirty="0"/>
                <a:t>4</a:t>
              </a:r>
              <a:endParaRPr lang="zh-CN" altLang="en-US" dirty="0"/>
            </a:p>
          </p:txBody>
        </p:sp>
        <p:sp>
          <p:nvSpPr>
            <p:cNvPr id="34" name="TextBox 33"/>
            <p:cNvSpPr txBox="1"/>
            <p:nvPr/>
          </p:nvSpPr>
          <p:spPr>
            <a:xfrm>
              <a:off x="3869180" y="3266532"/>
              <a:ext cx="304800" cy="369332"/>
            </a:xfrm>
            <a:prstGeom prst="rect">
              <a:avLst/>
            </a:prstGeom>
            <a:noFill/>
          </p:spPr>
          <p:txBody>
            <a:bodyPr wrap="square" rtlCol="0">
              <a:spAutoFit/>
            </a:bodyPr>
            <a:lstStyle/>
            <a:p>
              <a:r>
                <a:rPr lang="en-US" altLang="zh-CN" dirty="0"/>
                <a:t>3</a:t>
              </a:r>
              <a:endParaRPr lang="zh-CN" altLang="en-US" dirty="0"/>
            </a:p>
          </p:txBody>
        </p:sp>
        <p:sp>
          <p:nvSpPr>
            <p:cNvPr id="35" name="TextBox 34"/>
            <p:cNvSpPr txBox="1"/>
            <p:nvPr/>
          </p:nvSpPr>
          <p:spPr>
            <a:xfrm>
              <a:off x="5050885" y="2497235"/>
              <a:ext cx="304800" cy="369332"/>
            </a:xfrm>
            <a:prstGeom prst="rect">
              <a:avLst/>
            </a:prstGeom>
            <a:noFill/>
          </p:spPr>
          <p:txBody>
            <a:bodyPr wrap="square" rtlCol="0">
              <a:spAutoFit/>
            </a:bodyPr>
            <a:lstStyle/>
            <a:p>
              <a:r>
                <a:rPr lang="en-US" altLang="zh-CN" dirty="0"/>
                <a:t>2</a:t>
              </a:r>
              <a:endParaRPr lang="zh-CN" altLang="en-US" dirty="0"/>
            </a:p>
          </p:txBody>
        </p:sp>
      </p:grpSp>
    </p:spTree>
    <p:extLst>
      <p:ext uri="{BB962C8B-B14F-4D97-AF65-F5344CB8AC3E}">
        <p14:creationId xmlns:p14="http://schemas.microsoft.com/office/powerpoint/2010/main" xmlns="" val="52268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Changes from </a:t>
            </a:r>
            <a:r>
              <a:rPr lang="en-US" altLang="zh-CN" dirty="0" smtClean="0"/>
              <a:t>EE175A</a:t>
            </a:r>
            <a:endParaRPr lang="zh-CN" altLang="en-US" dirty="0"/>
          </a:p>
        </p:txBody>
      </p:sp>
      <p:sp>
        <p:nvSpPr>
          <p:cNvPr id="3" name="内容占位符 2"/>
          <p:cNvSpPr>
            <a:spLocks noGrp="1"/>
          </p:cNvSpPr>
          <p:nvPr>
            <p:ph idx="1"/>
          </p:nvPr>
        </p:nvSpPr>
        <p:spPr/>
        <p:txBody>
          <a:bodyPr/>
          <a:lstStyle/>
          <a:p>
            <a:r>
              <a:rPr lang="en-US" altLang="zh-CN" dirty="0" smtClean="0"/>
              <a:t>We changed our focus onto serial link analysis instead of doing both serial and parallel bus analysis because there has already been simulations done by other people in the industry for parallel bus.</a:t>
            </a:r>
          </a:p>
          <a:p>
            <a:endParaRPr lang="zh-CN" altLang="en-US" dirty="0"/>
          </a:p>
        </p:txBody>
      </p:sp>
    </p:spTree>
    <p:extLst>
      <p:ext uri="{BB962C8B-B14F-4D97-AF65-F5344CB8AC3E}">
        <p14:creationId xmlns:p14="http://schemas.microsoft.com/office/powerpoint/2010/main" xmlns="" val="262573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High-level design</a:t>
            </a:r>
            <a:endParaRPr lang="zh-CN" alt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44228241"/>
              </p:ext>
            </p:extLst>
          </p:nvPr>
        </p:nvGraphicFramePr>
        <p:xfrm>
          <a:off x="152400" y="1905001"/>
          <a:ext cx="7162800" cy="2438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2"/>
          <p:cNvGraphicFramePr/>
          <p:nvPr>
            <p:extLst>
              <p:ext uri="{D42A27DB-BD31-4B8C-83A1-F6EECF244321}">
                <p14:modId xmlns:p14="http://schemas.microsoft.com/office/powerpoint/2010/main" xmlns="" val="3523766779"/>
              </p:ext>
            </p:extLst>
          </p:nvPr>
        </p:nvGraphicFramePr>
        <p:xfrm>
          <a:off x="533400" y="4572000"/>
          <a:ext cx="7162800" cy="2438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Down Arrow 4"/>
          <p:cNvSpPr/>
          <p:nvPr/>
        </p:nvSpPr>
        <p:spPr>
          <a:xfrm>
            <a:off x="5134610" y="2971800"/>
            <a:ext cx="238125" cy="1381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Text Box 2"/>
          <p:cNvSpPr txBox="1">
            <a:spLocks noChangeArrowheads="1"/>
          </p:cNvSpPr>
          <p:nvPr/>
        </p:nvSpPr>
        <p:spPr bwMode="auto">
          <a:xfrm>
            <a:off x="5372735" y="3176435"/>
            <a:ext cx="890270" cy="485927"/>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rot="0" vert="horz" wrap="square" lIns="91440" tIns="45720" rIns="91440" bIns="45720" anchor="t" anchorCtr="0">
            <a:noAutofit/>
          </a:bodyPr>
          <a:lstStyle/>
          <a:p>
            <a:pPr>
              <a:spcAft>
                <a:spcPts val="0"/>
              </a:spcAft>
            </a:pPr>
            <a:r>
              <a:rPr lang="en-US" sz="1300" dirty="0">
                <a:solidFill>
                  <a:srgbClr val="1F497D"/>
                </a:solidFill>
                <a:effectLst/>
                <a:latin typeface="Times New Roman"/>
                <a:ea typeface="Malgun Gothic"/>
                <a:cs typeface="Times New Roman"/>
              </a:rPr>
              <a:t>Channel Impulse Response</a:t>
            </a:r>
            <a:endParaRPr lang="zh-CN" sz="1200" dirty="0">
              <a:effectLst/>
              <a:latin typeface="Times New Roman"/>
              <a:ea typeface="Malgun Gothic"/>
              <a:cs typeface="Times New Roman"/>
            </a:endParaRPr>
          </a:p>
          <a:p>
            <a:pPr>
              <a:spcAft>
                <a:spcPts val="0"/>
              </a:spcAft>
            </a:pPr>
            <a:r>
              <a:rPr lang="en-US" sz="1200" dirty="0">
                <a:solidFill>
                  <a:srgbClr val="1F497D"/>
                </a:solidFill>
                <a:effectLst/>
                <a:latin typeface="Times New Roman"/>
                <a:ea typeface="Malgun Gothic"/>
                <a:cs typeface="Times New Roman"/>
              </a:rPr>
              <a:t> </a:t>
            </a:r>
            <a:endParaRPr lang="zh-CN" sz="1200" dirty="0">
              <a:effectLst/>
              <a:latin typeface="Times New Roman"/>
              <a:ea typeface="Malgun Gothic"/>
              <a:cs typeface="Times New Roman"/>
            </a:endParaRPr>
          </a:p>
        </p:txBody>
      </p:sp>
    </p:spTree>
    <p:extLst>
      <p:ext uri="{BB962C8B-B14F-4D97-AF65-F5344CB8AC3E}">
        <p14:creationId xmlns:p14="http://schemas.microsoft.com/office/powerpoint/2010/main" xmlns="" val="567958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a:t>
            </a:r>
            <a:endParaRPr lang="en-US" dirty="0"/>
          </a:p>
        </p:txBody>
      </p:sp>
      <p:sp>
        <p:nvSpPr>
          <p:cNvPr id="3" name="Content Placeholder 2"/>
          <p:cNvSpPr>
            <a:spLocks noGrp="1"/>
          </p:cNvSpPr>
          <p:nvPr>
            <p:ph idx="1"/>
          </p:nvPr>
        </p:nvSpPr>
        <p:spPr/>
        <p:txBody>
          <a:bodyPr/>
          <a:lstStyle/>
          <a:p>
            <a:r>
              <a:rPr lang="en-US" dirty="0" smtClean="0"/>
              <a:t>Concatenate </a:t>
            </a:r>
            <a:r>
              <a:rPr lang="en-US" dirty="0" smtClean="0"/>
              <a:t>function	-  Meng Lee</a:t>
            </a:r>
          </a:p>
          <a:p>
            <a:pPr lvl="1"/>
            <a:endParaRPr lang="en-US" dirty="0" smtClean="0"/>
          </a:p>
          <a:p>
            <a:r>
              <a:rPr lang="en-US" dirty="0" smtClean="0"/>
              <a:t>Channel </a:t>
            </a:r>
            <a:r>
              <a:rPr lang="en-US" dirty="0" smtClean="0"/>
              <a:t>Impulse Response  -  Yuan Yao</a:t>
            </a:r>
          </a:p>
          <a:p>
            <a:pPr lvl="1"/>
            <a:endParaRPr lang="en-US" dirty="0" smtClean="0"/>
          </a:p>
          <a:p>
            <a:r>
              <a:rPr lang="en-US" dirty="0" smtClean="0"/>
              <a:t>Calling </a:t>
            </a:r>
            <a:r>
              <a:rPr lang="en-US" dirty="0" smtClean="0"/>
              <a:t>AMI_ functions  -  Together</a:t>
            </a:r>
          </a:p>
          <a:p>
            <a:pPr>
              <a:buNone/>
            </a:pPr>
            <a:endParaRPr lang="en-US" dirty="0" smtClean="0"/>
          </a:p>
        </p:txBody>
      </p:sp>
    </p:spTree>
    <p:extLst>
      <p:ext uri="{BB962C8B-B14F-4D97-AF65-F5344CB8AC3E}">
        <p14:creationId xmlns:p14="http://schemas.microsoft.com/office/powerpoint/2010/main" xmlns="" val="33766342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function</a:t>
            </a:r>
            <a:endParaRPr lang="en-US" dirty="0"/>
          </a:p>
        </p:txBody>
      </p:sp>
      <p:sp>
        <p:nvSpPr>
          <p:cNvPr id="3" name="Content Placeholder 2"/>
          <p:cNvSpPr>
            <a:spLocks noGrp="1"/>
          </p:cNvSpPr>
          <p:nvPr>
            <p:ph idx="1"/>
          </p:nvPr>
        </p:nvSpPr>
        <p:spPr/>
        <p:txBody>
          <a:bodyPr>
            <a:normAutofit/>
          </a:bodyPr>
          <a:lstStyle/>
          <a:p>
            <a:r>
              <a:rPr lang="en-US" sz="2000" dirty="0" smtClean="0"/>
              <a:t>Functionality: Take in two touchstone type data structure in </a:t>
            </a:r>
            <a:r>
              <a:rPr lang="en-US" sz="2000" dirty="0" err="1"/>
              <a:t>M</a:t>
            </a:r>
            <a:r>
              <a:rPr lang="en-US" sz="2000" dirty="0" err="1" smtClean="0"/>
              <a:t>atlab</a:t>
            </a:r>
            <a:r>
              <a:rPr lang="en-US" sz="2000" dirty="0" smtClean="0"/>
              <a:t> and concatenate them.</a:t>
            </a:r>
          </a:p>
          <a:p>
            <a:endParaRPr lang="en-US" sz="2000" dirty="0" smtClean="0"/>
          </a:p>
          <a:p>
            <a:pPr>
              <a:buNone/>
            </a:pPr>
            <a:endParaRPr lang="en-US" dirty="0"/>
          </a:p>
          <a:p>
            <a:pPr>
              <a:buNone/>
            </a:pPr>
            <a:endParaRPr lang="en-US" dirty="0" smtClean="0"/>
          </a:p>
        </p:txBody>
      </p:sp>
      <p:graphicFrame>
        <p:nvGraphicFramePr>
          <p:cNvPr id="5" name="Diagram 8"/>
          <p:cNvGraphicFramePr/>
          <p:nvPr>
            <p:extLst>
              <p:ext uri="{D42A27DB-BD31-4B8C-83A1-F6EECF244321}">
                <p14:modId xmlns:p14="http://schemas.microsoft.com/office/powerpoint/2010/main" xmlns="" val="3612362512"/>
              </p:ext>
            </p:extLst>
          </p:nvPr>
        </p:nvGraphicFramePr>
        <p:xfrm>
          <a:off x="533400" y="3048000"/>
          <a:ext cx="54864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72000" y="4800600"/>
            <a:ext cx="3762375" cy="1533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Concatenate function cont.</a:t>
            </a:r>
            <a:endParaRPr lang="en-US" dirty="0"/>
          </a:p>
        </p:txBody>
      </p:sp>
      <p:sp>
        <p:nvSpPr>
          <p:cNvPr id="3" name="Content Placeholder 2"/>
          <p:cNvSpPr>
            <a:spLocks noGrp="1"/>
          </p:cNvSpPr>
          <p:nvPr>
            <p:ph idx="1"/>
          </p:nvPr>
        </p:nvSpPr>
        <p:spPr/>
        <p:txBody>
          <a:bodyPr>
            <a:normAutofit/>
          </a:bodyPr>
          <a:lstStyle/>
          <a:p>
            <a:r>
              <a:rPr lang="en-US" sz="2400" dirty="0" smtClean="0"/>
              <a:t>First </a:t>
            </a:r>
            <a:r>
              <a:rPr lang="en-US" sz="2400" dirty="0" smtClean="0"/>
              <a:t>the function </a:t>
            </a:r>
            <a:r>
              <a:rPr lang="en-US" sz="2400" dirty="0" smtClean="0"/>
              <a:t>swap </a:t>
            </a:r>
            <a:r>
              <a:rPr lang="en-US" sz="2400" dirty="0" smtClean="0"/>
              <a:t>rows and columns using </a:t>
            </a:r>
            <a:r>
              <a:rPr lang="en-US" sz="2400" dirty="0" err="1" smtClean="0"/>
              <a:t>rowswap</a:t>
            </a:r>
            <a:r>
              <a:rPr lang="en-US" sz="2400" dirty="0" smtClean="0"/>
              <a:t> function to achieve </a:t>
            </a:r>
            <a:r>
              <a:rPr lang="en-US" sz="2400" dirty="0" smtClean="0"/>
              <a:t>port numbering order of </a:t>
            </a:r>
            <a:r>
              <a:rPr lang="en-US" sz="2400" dirty="0" smtClean="0"/>
              <a:t/>
            </a:r>
            <a:br>
              <a:rPr lang="en-US" sz="2400" dirty="0" smtClean="0"/>
            </a:br>
            <a:r>
              <a:rPr lang="en-US" sz="2400" dirty="0" smtClean="0"/>
              <a:t>[1 3;2 4] as shown in the written figure.</a:t>
            </a:r>
          </a:p>
        </p:txBody>
      </p:sp>
      <p:grpSp>
        <p:nvGrpSpPr>
          <p:cNvPr id="39" name="组合 38"/>
          <p:cNvGrpSpPr/>
          <p:nvPr/>
        </p:nvGrpSpPr>
        <p:grpSpPr>
          <a:xfrm>
            <a:off x="1752600" y="3325307"/>
            <a:ext cx="5162355" cy="1193656"/>
            <a:chOff x="1283044" y="3327256"/>
            <a:chExt cx="5815496" cy="1371600"/>
          </a:xfrm>
        </p:grpSpPr>
        <p:sp>
          <p:nvSpPr>
            <p:cNvPr id="6" name="Rectangle 1"/>
            <p:cNvSpPr/>
            <p:nvPr/>
          </p:nvSpPr>
          <p:spPr>
            <a:xfrm>
              <a:off x="1954190" y="3327256"/>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snp1</a:t>
              </a:r>
              <a:endParaRPr lang="en-US" dirty="0">
                <a:solidFill>
                  <a:schemeClr val="tx1"/>
                </a:solidFill>
              </a:endParaRPr>
            </a:p>
          </p:txBody>
        </p:sp>
        <p:cxnSp>
          <p:nvCxnSpPr>
            <p:cNvPr id="7" name="Straight Connector 4"/>
            <p:cNvCxnSpPr/>
            <p:nvPr/>
          </p:nvCxnSpPr>
          <p:spPr>
            <a:xfrm>
              <a:off x="1283044" y="3659410"/>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5"/>
            <p:cNvCxnSpPr/>
            <p:nvPr/>
          </p:nvCxnSpPr>
          <p:spPr>
            <a:xfrm>
              <a:off x="3505405" y="3632056"/>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1283044" y="4422230"/>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7"/>
            <p:cNvCxnSpPr/>
            <p:nvPr/>
          </p:nvCxnSpPr>
          <p:spPr>
            <a:xfrm flipV="1">
              <a:off x="3489075" y="4459589"/>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96392" y="3470025"/>
              <a:ext cx="304800" cy="369332"/>
            </a:xfrm>
            <a:prstGeom prst="rect">
              <a:avLst/>
            </a:prstGeom>
            <a:noFill/>
          </p:spPr>
          <p:txBody>
            <a:bodyPr wrap="square" rtlCol="0">
              <a:spAutoFit/>
            </a:bodyPr>
            <a:lstStyle/>
            <a:p>
              <a:r>
                <a:rPr lang="en-US" altLang="zh-CN" dirty="0"/>
                <a:t>3</a:t>
              </a:r>
              <a:endParaRPr lang="zh-CN" altLang="en-US" dirty="0"/>
            </a:p>
          </p:txBody>
        </p:sp>
        <p:sp>
          <p:nvSpPr>
            <p:cNvPr id="12" name="TextBox 11"/>
            <p:cNvSpPr txBox="1"/>
            <p:nvPr/>
          </p:nvSpPr>
          <p:spPr>
            <a:xfrm>
              <a:off x="3184275" y="4233041"/>
              <a:ext cx="304800" cy="369332"/>
            </a:xfrm>
            <a:prstGeom prst="rect">
              <a:avLst/>
            </a:prstGeom>
            <a:noFill/>
          </p:spPr>
          <p:txBody>
            <a:bodyPr wrap="square" rtlCol="0">
              <a:spAutoFit/>
            </a:bodyPr>
            <a:lstStyle/>
            <a:p>
              <a:r>
                <a:rPr lang="en-US" altLang="zh-CN" dirty="0"/>
                <a:t>4</a:t>
              </a:r>
              <a:endParaRPr lang="zh-CN" altLang="en-US" dirty="0"/>
            </a:p>
          </p:txBody>
        </p:sp>
        <p:sp>
          <p:nvSpPr>
            <p:cNvPr id="13" name="TextBox 12"/>
            <p:cNvSpPr txBox="1"/>
            <p:nvPr/>
          </p:nvSpPr>
          <p:spPr>
            <a:xfrm>
              <a:off x="2002570" y="4235077"/>
              <a:ext cx="304800" cy="369332"/>
            </a:xfrm>
            <a:prstGeom prst="rect">
              <a:avLst/>
            </a:prstGeom>
            <a:noFill/>
          </p:spPr>
          <p:txBody>
            <a:bodyPr wrap="square" rtlCol="0">
              <a:spAutoFit/>
            </a:bodyPr>
            <a:lstStyle/>
            <a:p>
              <a:r>
                <a:rPr lang="en-US" altLang="zh-CN" dirty="0"/>
                <a:t>2</a:t>
              </a:r>
              <a:endParaRPr lang="zh-CN" altLang="en-US" dirty="0"/>
            </a:p>
          </p:txBody>
        </p:sp>
        <p:sp>
          <p:nvSpPr>
            <p:cNvPr id="14" name="TextBox 13"/>
            <p:cNvSpPr txBox="1"/>
            <p:nvPr/>
          </p:nvSpPr>
          <p:spPr>
            <a:xfrm>
              <a:off x="3184275" y="3465780"/>
              <a:ext cx="304800" cy="369332"/>
            </a:xfrm>
            <a:prstGeom prst="rect">
              <a:avLst/>
            </a:prstGeom>
            <a:noFill/>
          </p:spPr>
          <p:txBody>
            <a:bodyPr wrap="square" rtlCol="0">
              <a:spAutoFit/>
            </a:bodyPr>
            <a:lstStyle/>
            <a:p>
              <a:r>
                <a:rPr lang="en-US" altLang="zh-CN" dirty="0"/>
                <a:t>1</a:t>
              </a:r>
              <a:endParaRPr lang="zh-CN" altLang="en-US" dirty="0"/>
            </a:p>
          </p:txBody>
        </p:sp>
        <p:sp>
          <p:nvSpPr>
            <p:cNvPr id="15" name="Rectangle 1"/>
            <p:cNvSpPr/>
            <p:nvPr/>
          </p:nvSpPr>
          <p:spPr>
            <a:xfrm>
              <a:off x="4854886" y="3327256"/>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snp2</a:t>
              </a:r>
              <a:endParaRPr lang="en-US" dirty="0">
                <a:solidFill>
                  <a:schemeClr val="tx1"/>
                </a:solidFill>
              </a:endParaRPr>
            </a:p>
          </p:txBody>
        </p:sp>
        <p:cxnSp>
          <p:nvCxnSpPr>
            <p:cNvPr id="16" name="Straight Connector 4"/>
            <p:cNvCxnSpPr/>
            <p:nvPr/>
          </p:nvCxnSpPr>
          <p:spPr>
            <a:xfrm>
              <a:off x="4183740" y="3632056"/>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5"/>
            <p:cNvCxnSpPr/>
            <p:nvPr/>
          </p:nvCxnSpPr>
          <p:spPr>
            <a:xfrm>
              <a:off x="6406101" y="3632056"/>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18" name="Straight Connector 6"/>
            <p:cNvCxnSpPr/>
            <p:nvPr/>
          </p:nvCxnSpPr>
          <p:spPr>
            <a:xfrm>
              <a:off x="4183740" y="4461978"/>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7"/>
            <p:cNvCxnSpPr/>
            <p:nvPr/>
          </p:nvCxnSpPr>
          <p:spPr>
            <a:xfrm flipV="1">
              <a:off x="6389771" y="4450064"/>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97088" y="3470025"/>
              <a:ext cx="304800" cy="369332"/>
            </a:xfrm>
            <a:prstGeom prst="rect">
              <a:avLst/>
            </a:prstGeom>
            <a:noFill/>
          </p:spPr>
          <p:txBody>
            <a:bodyPr wrap="square" rtlCol="0">
              <a:spAutoFit/>
            </a:bodyPr>
            <a:lstStyle/>
            <a:p>
              <a:r>
                <a:rPr lang="en-US" altLang="zh-CN" dirty="0" smtClean="0"/>
                <a:t>1</a:t>
              </a:r>
              <a:endParaRPr lang="zh-CN" altLang="en-US" dirty="0"/>
            </a:p>
          </p:txBody>
        </p:sp>
        <p:sp>
          <p:nvSpPr>
            <p:cNvPr id="21" name="TextBox 20"/>
            <p:cNvSpPr txBox="1"/>
            <p:nvPr/>
          </p:nvSpPr>
          <p:spPr>
            <a:xfrm>
              <a:off x="6084971" y="4233041"/>
              <a:ext cx="304800" cy="369332"/>
            </a:xfrm>
            <a:prstGeom prst="rect">
              <a:avLst/>
            </a:prstGeom>
            <a:noFill/>
          </p:spPr>
          <p:txBody>
            <a:bodyPr wrap="square" rtlCol="0">
              <a:spAutoFit/>
            </a:bodyPr>
            <a:lstStyle/>
            <a:p>
              <a:r>
                <a:rPr lang="en-US" altLang="zh-CN" dirty="0"/>
                <a:t>4</a:t>
              </a:r>
              <a:endParaRPr lang="zh-CN" altLang="en-US" dirty="0"/>
            </a:p>
          </p:txBody>
        </p:sp>
        <p:sp>
          <p:nvSpPr>
            <p:cNvPr id="22" name="TextBox 21"/>
            <p:cNvSpPr txBox="1"/>
            <p:nvPr/>
          </p:nvSpPr>
          <p:spPr>
            <a:xfrm>
              <a:off x="4903266" y="4235077"/>
              <a:ext cx="304800" cy="369332"/>
            </a:xfrm>
            <a:prstGeom prst="rect">
              <a:avLst/>
            </a:prstGeom>
            <a:noFill/>
          </p:spPr>
          <p:txBody>
            <a:bodyPr wrap="square" rtlCol="0">
              <a:spAutoFit/>
            </a:bodyPr>
            <a:lstStyle/>
            <a:p>
              <a:r>
                <a:rPr lang="en-US" altLang="zh-CN" dirty="0"/>
                <a:t>3</a:t>
              </a:r>
              <a:endParaRPr lang="zh-CN" altLang="en-US" dirty="0"/>
            </a:p>
          </p:txBody>
        </p:sp>
        <p:sp>
          <p:nvSpPr>
            <p:cNvPr id="23" name="TextBox 22"/>
            <p:cNvSpPr txBox="1"/>
            <p:nvPr/>
          </p:nvSpPr>
          <p:spPr>
            <a:xfrm>
              <a:off x="6084971" y="3465780"/>
              <a:ext cx="304800" cy="369332"/>
            </a:xfrm>
            <a:prstGeom prst="rect">
              <a:avLst/>
            </a:prstGeom>
            <a:noFill/>
          </p:spPr>
          <p:txBody>
            <a:bodyPr wrap="square" rtlCol="0">
              <a:spAutoFit/>
            </a:bodyPr>
            <a:lstStyle/>
            <a:p>
              <a:r>
                <a:rPr lang="en-US" altLang="zh-CN" dirty="0"/>
                <a:t>2</a:t>
              </a:r>
              <a:endParaRPr lang="zh-CN" altLang="en-US" dirty="0"/>
            </a:p>
          </p:txBody>
        </p:sp>
      </p:grpSp>
      <p:sp>
        <p:nvSpPr>
          <p:cNvPr id="4" name="下箭头 3"/>
          <p:cNvSpPr/>
          <p:nvPr/>
        </p:nvSpPr>
        <p:spPr>
          <a:xfrm>
            <a:off x="4064240" y="4597076"/>
            <a:ext cx="526556"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725204" y="5346854"/>
            <a:ext cx="5194954" cy="1172551"/>
            <a:chOff x="1504339" y="5395753"/>
            <a:chExt cx="5804801" cy="1386047"/>
          </a:xfrm>
        </p:grpSpPr>
        <p:sp>
          <p:nvSpPr>
            <p:cNvPr id="42" name="Rectangle 1"/>
            <p:cNvSpPr/>
            <p:nvPr/>
          </p:nvSpPr>
          <p:spPr>
            <a:xfrm>
              <a:off x="2175485" y="5410200"/>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snp1</a:t>
              </a:r>
              <a:endParaRPr lang="en-US" dirty="0">
                <a:solidFill>
                  <a:schemeClr val="tx1"/>
                </a:solidFill>
              </a:endParaRPr>
            </a:p>
          </p:txBody>
        </p:sp>
        <p:cxnSp>
          <p:nvCxnSpPr>
            <p:cNvPr id="43" name="Straight Connector 4"/>
            <p:cNvCxnSpPr/>
            <p:nvPr/>
          </p:nvCxnSpPr>
          <p:spPr>
            <a:xfrm>
              <a:off x="1504339" y="5742354"/>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5"/>
            <p:cNvCxnSpPr/>
            <p:nvPr/>
          </p:nvCxnSpPr>
          <p:spPr>
            <a:xfrm>
              <a:off x="3726700" y="5715000"/>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45" name="Straight Connector 6"/>
            <p:cNvCxnSpPr/>
            <p:nvPr/>
          </p:nvCxnSpPr>
          <p:spPr>
            <a:xfrm>
              <a:off x="1504339" y="6505174"/>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7"/>
            <p:cNvCxnSpPr/>
            <p:nvPr/>
          </p:nvCxnSpPr>
          <p:spPr>
            <a:xfrm flipV="1">
              <a:off x="3710370" y="6533008"/>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17687" y="5552969"/>
              <a:ext cx="304800" cy="369332"/>
            </a:xfrm>
            <a:prstGeom prst="rect">
              <a:avLst/>
            </a:prstGeom>
            <a:noFill/>
          </p:spPr>
          <p:txBody>
            <a:bodyPr wrap="square" rtlCol="0">
              <a:spAutoFit/>
            </a:bodyPr>
            <a:lstStyle/>
            <a:p>
              <a:r>
                <a:rPr lang="en-US" altLang="zh-CN" dirty="0" smtClean="0"/>
                <a:t>1</a:t>
              </a:r>
              <a:endParaRPr lang="zh-CN" altLang="en-US" dirty="0"/>
            </a:p>
          </p:txBody>
        </p:sp>
        <p:sp>
          <p:nvSpPr>
            <p:cNvPr id="48" name="TextBox 47"/>
            <p:cNvSpPr txBox="1"/>
            <p:nvPr/>
          </p:nvSpPr>
          <p:spPr>
            <a:xfrm>
              <a:off x="3405570" y="6315985"/>
              <a:ext cx="304800" cy="369332"/>
            </a:xfrm>
            <a:prstGeom prst="rect">
              <a:avLst/>
            </a:prstGeom>
            <a:noFill/>
          </p:spPr>
          <p:txBody>
            <a:bodyPr wrap="square" rtlCol="0">
              <a:spAutoFit/>
            </a:bodyPr>
            <a:lstStyle/>
            <a:p>
              <a:r>
                <a:rPr lang="en-US" altLang="zh-CN" dirty="0"/>
                <a:t>4</a:t>
              </a:r>
              <a:endParaRPr lang="zh-CN" altLang="en-US" dirty="0"/>
            </a:p>
          </p:txBody>
        </p:sp>
        <p:sp>
          <p:nvSpPr>
            <p:cNvPr id="49" name="TextBox 48"/>
            <p:cNvSpPr txBox="1"/>
            <p:nvPr/>
          </p:nvSpPr>
          <p:spPr>
            <a:xfrm>
              <a:off x="2223865" y="6318021"/>
              <a:ext cx="304800" cy="369332"/>
            </a:xfrm>
            <a:prstGeom prst="rect">
              <a:avLst/>
            </a:prstGeom>
            <a:noFill/>
          </p:spPr>
          <p:txBody>
            <a:bodyPr wrap="square" rtlCol="0">
              <a:spAutoFit/>
            </a:bodyPr>
            <a:lstStyle/>
            <a:p>
              <a:r>
                <a:rPr lang="en-US" altLang="zh-CN" dirty="0"/>
                <a:t>2</a:t>
              </a:r>
              <a:endParaRPr lang="zh-CN" altLang="en-US" dirty="0"/>
            </a:p>
          </p:txBody>
        </p:sp>
        <p:sp>
          <p:nvSpPr>
            <p:cNvPr id="50" name="TextBox 49"/>
            <p:cNvSpPr txBox="1"/>
            <p:nvPr/>
          </p:nvSpPr>
          <p:spPr>
            <a:xfrm>
              <a:off x="3405570" y="5548724"/>
              <a:ext cx="304800" cy="369332"/>
            </a:xfrm>
            <a:prstGeom prst="rect">
              <a:avLst/>
            </a:prstGeom>
            <a:noFill/>
          </p:spPr>
          <p:txBody>
            <a:bodyPr wrap="square" rtlCol="0">
              <a:spAutoFit/>
            </a:bodyPr>
            <a:lstStyle/>
            <a:p>
              <a:r>
                <a:rPr lang="en-US" altLang="zh-CN" dirty="0"/>
                <a:t>3</a:t>
              </a:r>
              <a:endParaRPr lang="zh-CN" altLang="en-US" dirty="0"/>
            </a:p>
          </p:txBody>
        </p:sp>
        <p:sp>
          <p:nvSpPr>
            <p:cNvPr id="51" name="Rectangle 1"/>
            <p:cNvSpPr/>
            <p:nvPr/>
          </p:nvSpPr>
          <p:spPr>
            <a:xfrm>
              <a:off x="5065486" y="5395753"/>
              <a:ext cx="1534885"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snp2</a:t>
              </a:r>
              <a:endParaRPr lang="en-US" dirty="0">
                <a:solidFill>
                  <a:schemeClr val="tx1"/>
                </a:solidFill>
              </a:endParaRPr>
            </a:p>
          </p:txBody>
        </p:sp>
        <p:cxnSp>
          <p:nvCxnSpPr>
            <p:cNvPr id="52" name="Straight Connector 4"/>
            <p:cNvCxnSpPr/>
            <p:nvPr/>
          </p:nvCxnSpPr>
          <p:spPr>
            <a:xfrm>
              <a:off x="4394340" y="5715000"/>
              <a:ext cx="685800"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
            <p:cNvCxnSpPr/>
            <p:nvPr/>
          </p:nvCxnSpPr>
          <p:spPr>
            <a:xfrm>
              <a:off x="6616701" y="5700553"/>
              <a:ext cx="685800" cy="0"/>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cxnSp>
          <p:nvCxnSpPr>
            <p:cNvPr id="54" name="Straight Connector 6"/>
            <p:cNvCxnSpPr/>
            <p:nvPr/>
          </p:nvCxnSpPr>
          <p:spPr>
            <a:xfrm>
              <a:off x="4394340" y="6535397"/>
              <a:ext cx="671146" cy="8278"/>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7"/>
            <p:cNvCxnSpPr/>
            <p:nvPr/>
          </p:nvCxnSpPr>
          <p:spPr>
            <a:xfrm flipV="1">
              <a:off x="6600371" y="6518561"/>
              <a:ext cx="708769" cy="3827"/>
            </a:xfrm>
            <a:prstGeom prst="line">
              <a:avLst/>
            </a:prstGeom>
            <a:ln w="63500">
              <a:head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107688" y="5538522"/>
              <a:ext cx="304800" cy="369332"/>
            </a:xfrm>
            <a:prstGeom prst="rect">
              <a:avLst/>
            </a:prstGeom>
            <a:noFill/>
          </p:spPr>
          <p:txBody>
            <a:bodyPr wrap="square" rtlCol="0">
              <a:spAutoFit/>
            </a:bodyPr>
            <a:lstStyle/>
            <a:p>
              <a:r>
                <a:rPr lang="en-US" altLang="zh-CN" dirty="0" smtClean="0"/>
                <a:t>1</a:t>
              </a:r>
              <a:endParaRPr lang="zh-CN" altLang="en-US" dirty="0"/>
            </a:p>
          </p:txBody>
        </p:sp>
        <p:sp>
          <p:nvSpPr>
            <p:cNvPr id="57" name="TextBox 56"/>
            <p:cNvSpPr txBox="1"/>
            <p:nvPr/>
          </p:nvSpPr>
          <p:spPr>
            <a:xfrm>
              <a:off x="6295571" y="6301538"/>
              <a:ext cx="304800" cy="369332"/>
            </a:xfrm>
            <a:prstGeom prst="rect">
              <a:avLst/>
            </a:prstGeom>
            <a:noFill/>
          </p:spPr>
          <p:txBody>
            <a:bodyPr wrap="square" rtlCol="0">
              <a:spAutoFit/>
            </a:bodyPr>
            <a:lstStyle/>
            <a:p>
              <a:r>
                <a:rPr lang="en-US" altLang="zh-CN" dirty="0"/>
                <a:t>4</a:t>
              </a:r>
              <a:endParaRPr lang="zh-CN" altLang="en-US" dirty="0"/>
            </a:p>
          </p:txBody>
        </p:sp>
        <p:sp>
          <p:nvSpPr>
            <p:cNvPr id="58" name="TextBox 57"/>
            <p:cNvSpPr txBox="1"/>
            <p:nvPr/>
          </p:nvSpPr>
          <p:spPr>
            <a:xfrm>
              <a:off x="5113866" y="6303574"/>
              <a:ext cx="304800" cy="369332"/>
            </a:xfrm>
            <a:prstGeom prst="rect">
              <a:avLst/>
            </a:prstGeom>
            <a:noFill/>
          </p:spPr>
          <p:txBody>
            <a:bodyPr wrap="square" rtlCol="0">
              <a:spAutoFit/>
            </a:bodyPr>
            <a:lstStyle/>
            <a:p>
              <a:r>
                <a:rPr lang="en-US" altLang="zh-CN" dirty="0"/>
                <a:t>2</a:t>
              </a:r>
              <a:endParaRPr lang="zh-CN" altLang="en-US" dirty="0"/>
            </a:p>
          </p:txBody>
        </p:sp>
        <p:sp>
          <p:nvSpPr>
            <p:cNvPr id="59" name="TextBox 58"/>
            <p:cNvSpPr txBox="1"/>
            <p:nvPr/>
          </p:nvSpPr>
          <p:spPr>
            <a:xfrm>
              <a:off x="6295571" y="5534277"/>
              <a:ext cx="304800" cy="369332"/>
            </a:xfrm>
            <a:prstGeom prst="rect">
              <a:avLst/>
            </a:prstGeom>
            <a:noFill/>
          </p:spPr>
          <p:txBody>
            <a:bodyPr wrap="square" rtlCol="0">
              <a:spAutoFit/>
            </a:bodyPr>
            <a:lstStyle/>
            <a:p>
              <a:r>
                <a:rPr lang="en-US" altLang="zh-CN" dirty="0"/>
                <a:t>3</a:t>
              </a:r>
              <a:endParaRPr lang="zh-CN" altLang="en-US" dirty="0"/>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1927</TotalTime>
  <Words>1550</Words>
  <Application>Microsoft Office PowerPoint</Application>
  <PresentationFormat>On-screen Show (4:3)</PresentationFormat>
  <Paragraphs>314</Paragraphs>
  <Slides>36</Slides>
  <Notes>15</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Flow</vt:lpstr>
      <vt:lpstr>High-speed Interconnection Simulation</vt:lpstr>
      <vt:lpstr>High-speed Interconnection Simulation</vt:lpstr>
      <vt:lpstr>Guidelines</vt:lpstr>
      <vt:lpstr>Concept and Application</vt:lpstr>
      <vt:lpstr>Changes from EE175A</vt:lpstr>
      <vt:lpstr>High-level design</vt:lpstr>
      <vt:lpstr>Major Components</vt:lpstr>
      <vt:lpstr>Concatenate function</vt:lpstr>
      <vt:lpstr>Concatenate function cont.</vt:lpstr>
      <vt:lpstr>Concatenate function cont.</vt:lpstr>
      <vt:lpstr>Slide 11</vt:lpstr>
      <vt:lpstr>Insert DC points</vt:lpstr>
      <vt:lpstr>Deriving for channel impulse response</vt:lpstr>
      <vt:lpstr>Transfer function</vt:lpstr>
      <vt:lpstr>Transfer function</vt:lpstr>
      <vt:lpstr>Different cases of trans. function</vt:lpstr>
      <vt:lpstr>Inverse Fourier transform</vt:lpstr>
      <vt:lpstr>Inverse Fourier transform </vt:lpstr>
      <vt:lpstr>Transfer function result</vt:lpstr>
      <vt:lpstr>Transfer function result</vt:lpstr>
      <vt:lpstr>Transfer function result</vt:lpstr>
      <vt:lpstr>Transfer function result</vt:lpstr>
      <vt:lpstr>Reviewing block diagram</vt:lpstr>
      <vt:lpstr>Calling AMI_functions</vt:lpstr>
      <vt:lpstr>AMI_init</vt:lpstr>
      <vt:lpstr>Reviewing block diagram</vt:lpstr>
      <vt:lpstr>Calling AMI_functions cont.</vt:lpstr>
      <vt:lpstr>Calling AMI_functions cont.</vt:lpstr>
      <vt:lpstr>Calling AMI_functions cont.</vt:lpstr>
      <vt:lpstr>Convolution</vt:lpstr>
      <vt:lpstr>Slide 31</vt:lpstr>
      <vt:lpstr>High-level design</vt:lpstr>
      <vt:lpstr>End result</vt:lpstr>
      <vt:lpstr>Technical difficulties</vt:lpstr>
      <vt:lpstr>Summary</vt:lpstr>
      <vt:lpstr>Acknowledgment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High-speed Interconnection System</dc:title>
  <dc:creator>Julius</dc:creator>
  <cp:lastModifiedBy>Julius</cp:lastModifiedBy>
  <cp:revision>111</cp:revision>
  <dcterms:created xsi:type="dcterms:W3CDTF">2014-12-15T18:48:27Z</dcterms:created>
  <dcterms:modified xsi:type="dcterms:W3CDTF">2015-04-06T19:42:46Z</dcterms:modified>
</cp:coreProperties>
</file>