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B9DE-B345-4FD6-ADBC-6318B6D3A53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AD5D-2D91-49B6-BBD2-864862C2F2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High-speed Interconnection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member: </a:t>
            </a:r>
          </a:p>
          <a:p>
            <a:r>
              <a:rPr lang="en-US" dirty="0" smtClean="0"/>
              <a:t>Yuan Yao</a:t>
            </a:r>
            <a:br>
              <a:rPr lang="en-US" dirty="0" smtClean="0"/>
            </a:br>
            <a:r>
              <a:rPr lang="en-US" dirty="0" err="1" smtClean="0"/>
              <a:t>Meng</a:t>
            </a:r>
            <a:r>
              <a:rPr lang="en-US" dirty="0" smtClean="0"/>
              <a:t> Lee</a:t>
            </a:r>
          </a:p>
          <a:p>
            <a:r>
              <a:rPr lang="en-US" dirty="0" smtClean="0"/>
              <a:t>12/16/2014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SLA and PBA have extensive application  in electronics industry.</a:t>
            </a:r>
          </a:p>
          <a:p>
            <a:r>
              <a:rPr lang="en-US" altLang="zh-CN" dirty="0"/>
              <a:t>increase the stability and speed of existing algorithms </a:t>
            </a:r>
          </a:p>
          <a:p>
            <a:r>
              <a:rPr lang="en-US" altLang="zh-CN" dirty="0"/>
              <a:t>ability to streamline the workflow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Our project is a part of Professor Sheldon Tan and Industry Advisor James Zhou’s research. There are many steps to complete this project: Concept -&gt; Derivation -&gt; Declaration -&gt; Definition -&gt; Integration -&gt; Test and Validation -&gt; Documentation -&gt; Report -&gt; Release</a:t>
            </a:r>
          </a:p>
          <a:p>
            <a:r>
              <a:rPr lang="en-US" sz="1500" dirty="0" smtClean="0"/>
              <a:t>Our part in this research is </a:t>
            </a:r>
            <a:r>
              <a:rPr lang="en-US" sz="1500" b="1" dirty="0" smtClean="0"/>
              <a:t>Declaration and Definition. </a:t>
            </a:r>
            <a:r>
              <a:rPr lang="en-US" sz="1500" dirty="0" smtClean="0"/>
              <a:t>Therefore, our basic concept of our senior design is to implement a software design in order to improve the algorithms that industry currently uses.</a:t>
            </a:r>
          </a:p>
          <a:p>
            <a:r>
              <a:rPr lang="en-US" sz="1500" dirty="0" smtClean="0"/>
              <a:t>Declaration is essentially building the structure of the signal we will be analyzing.</a:t>
            </a:r>
          </a:p>
          <a:p>
            <a:r>
              <a:rPr lang="en-US" sz="1500" dirty="0" smtClean="0"/>
              <a:t>Definition is when we use new algorithms to calculate and compare results with existing work.  </a:t>
            </a:r>
          </a:p>
          <a:p>
            <a:r>
              <a:rPr lang="en-US" sz="1500" dirty="0" smtClean="0"/>
              <a:t>In the standpoint of the industry, our project is very practical.</a:t>
            </a:r>
          </a:p>
          <a:p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1260134" y="4876800"/>
            <a:ext cx="1216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network 1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4876800"/>
            <a:ext cx="12166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02667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74535" y="5088397"/>
            <a:ext cx="1406866" cy="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174535" y="5477584"/>
            <a:ext cx="1406866" cy="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95801" y="5095954"/>
            <a:ext cx="1406866" cy="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495801" y="5485141"/>
            <a:ext cx="1406866" cy="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817067" y="5080840"/>
            <a:ext cx="1406866" cy="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817067" y="5470027"/>
            <a:ext cx="1406866" cy="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02665" y="4876800"/>
            <a:ext cx="12166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network 2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45100" y="4089190"/>
            <a:ext cx="43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 link by three cascaded 4-port networks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6248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18"/>
            <a:ext cx="8229600" cy="1143000"/>
          </a:xfrm>
        </p:spPr>
        <p:txBody>
          <a:bodyPr/>
          <a:lstStyle/>
          <a:p>
            <a:r>
              <a:rPr lang="en-US" dirty="0" smtClean="0"/>
              <a:t>Basic Concept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457200" y="1524000"/>
            <a:ext cx="8229600" cy="154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Figure 2 shows the signal connection we are using. This is a noise canceling channel with </a:t>
            </a:r>
            <a:r>
              <a:rPr lang="en-US" sz="2800" dirty="0" err="1" smtClean="0"/>
              <a:t>Vso</a:t>
            </a:r>
            <a:r>
              <a:rPr lang="en-US" sz="2800" dirty="0" smtClean="0"/>
              <a:t> and –</a:t>
            </a:r>
            <a:r>
              <a:rPr lang="en-US" sz="2800" dirty="0" err="1" smtClean="0"/>
              <a:t>Vso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Rectangle 1"/>
          <p:cNvSpPr/>
          <p:nvPr/>
        </p:nvSpPr>
        <p:spPr>
          <a:xfrm>
            <a:off x="3920198" y="3679462"/>
            <a:ext cx="1534885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Z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3249052" y="4011616"/>
            <a:ext cx="685800" cy="0"/>
          </a:xfrm>
          <a:prstGeom prst="line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"/>
          <p:cNvCxnSpPr/>
          <p:nvPr/>
        </p:nvCxnSpPr>
        <p:spPr>
          <a:xfrm>
            <a:off x="5471413" y="3984262"/>
            <a:ext cx="685800" cy="0"/>
          </a:xfrm>
          <a:prstGeom prst="line">
            <a:avLst/>
          </a:prstGeom>
          <a:ln w="635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/>
          <p:nvPr/>
        </p:nvCxnSpPr>
        <p:spPr>
          <a:xfrm>
            <a:off x="3249052" y="4774436"/>
            <a:ext cx="671146" cy="8278"/>
          </a:xfrm>
          <a:prstGeom prst="line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"/>
          <p:cNvCxnSpPr>
            <a:endCxn id="123" idx="0"/>
          </p:cNvCxnSpPr>
          <p:nvPr/>
        </p:nvCxnSpPr>
        <p:spPr>
          <a:xfrm flipV="1">
            <a:off x="5455083" y="4802270"/>
            <a:ext cx="708769" cy="3827"/>
          </a:xfrm>
          <a:prstGeom prst="line">
            <a:avLst/>
          </a:prstGeom>
          <a:ln w="635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249052" y="326550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sym typeface="Wingdings" panose="05000000000000000000" pitchFamily="2" charset="2"/>
                  </a:rPr>
                  <a:t></a:t>
                </a:r>
                <a:endParaRPr lang="en-US" baseline="-10000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52" y="3265505"/>
                <a:ext cx="9144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667" r="-5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组合 99"/>
          <p:cNvGrpSpPr/>
          <p:nvPr/>
        </p:nvGrpSpPr>
        <p:grpSpPr>
          <a:xfrm>
            <a:off x="1013798" y="4488210"/>
            <a:ext cx="2235254" cy="572452"/>
            <a:chOff x="5997694" y="2920870"/>
            <a:chExt cx="2235254" cy="572452"/>
          </a:xfrm>
        </p:grpSpPr>
        <p:sp>
          <p:nvSpPr>
            <p:cNvPr id="21" name="Oval 3"/>
            <p:cNvSpPr/>
            <p:nvPr/>
          </p:nvSpPr>
          <p:spPr>
            <a:xfrm>
              <a:off x="6495092" y="2920870"/>
              <a:ext cx="581859" cy="57245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5"/>
            <p:cNvGrpSpPr/>
            <p:nvPr/>
          </p:nvGrpSpPr>
          <p:grpSpPr>
            <a:xfrm rot="5400000">
              <a:off x="6654963" y="3009032"/>
              <a:ext cx="262116" cy="412814"/>
              <a:chOff x="8575965" y="1690688"/>
              <a:chExt cx="429490" cy="844695"/>
            </a:xfrm>
          </p:grpSpPr>
          <p:sp>
            <p:nvSpPr>
              <p:cNvPr id="25" name="Arc 23"/>
              <p:cNvSpPr/>
              <p:nvPr/>
            </p:nvSpPr>
            <p:spPr>
              <a:xfrm>
                <a:off x="8575965" y="1690688"/>
                <a:ext cx="429490" cy="415202"/>
              </a:xfrm>
              <a:prstGeom prst="arc">
                <a:avLst>
                  <a:gd name="adj1" fmla="val 16291985"/>
                  <a:gd name="adj2" fmla="val 530298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4"/>
              <p:cNvSpPr/>
              <p:nvPr/>
            </p:nvSpPr>
            <p:spPr>
              <a:xfrm flipH="1">
                <a:off x="8631383" y="2105891"/>
                <a:ext cx="374072" cy="429492"/>
              </a:xfrm>
              <a:prstGeom prst="arc">
                <a:avLst>
                  <a:gd name="adj1" fmla="val 16200000"/>
                  <a:gd name="adj2" fmla="val 53029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660252" y="3054060"/>
              <a:ext cx="572696" cy="150549"/>
              <a:chOff x="6886832" y="5618169"/>
              <a:chExt cx="691189" cy="173031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6886832" y="5618169"/>
                <a:ext cx="230660" cy="173031"/>
              </a:xfrm>
              <a:custGeom>
                <a:avLst/>
                <a:gdLst>
                  <a:gd name="connsiteX0" fmla="*/ 0 w 230660"/>
                  <a:gd name="connsiteY0" fmla="*/ 173031 h 173031"/>
                  <a:gd name="connsiteX1" fmla="*/ 115330 w 230660"/>
                  <a:gd name="connsiteY1" fmla="*/ 36 h 173031"/>
                  <a:gd name="connsiteX2" fmla="*/ 230660 w 230660"/>
                  <a:gd name="connsiteY2" fmla="*/ 156555 h 1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660" h="173031">
                    <a:moveTo>
                      <a:pt x="0" y="173031"/>
                    </a:moveTo>
                    <a:cubicBezTo>
                      <a:pt x="38443" y="87906"/>
                      <a:pt x="76887" y="2782"/>
                      <a:pt x="115330" y="36"/>
                    </a:cubicBezTo>
                    <a:cubicBezTo>
                      <a:pt x="153773" y="-2710"/>
                      <a:pt x="197709" y="152436"/>
                      <a:pt x="230660" y="156555"/>
                    </a:cubicBezTo>
                  </a:path>
                </a:pathLst>
              </a:cu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7116701" y="5618169"/>
                <a:ext cx="230660" cy="173031"/>
              </a:xfrm>
              <a:custGeom>
                <a:avLst/>
                <a:gdLst>
                  <a:gd name="connsiteX0" fmla="*/ 0 w 230660"/>
                  <a:gd name="connsiteY0" fmla="*/ 173031 h 173031"/>
                  <a:gd name="connsiteX1" fmla="*/ 115330 w 230660"/>
                  <a:gd name="connsiteY1" fmla="*/ 36 h 173031"/>
                  <a:gd name="connsiteX2" fmla="*/ 230660 w 230660"/>
                  <a:gd name="connsiteY2" fmla="*/ 156555 h 1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660" h="173031">
                    <a:moveTo>
                      <a:pt x="0" y="173031"/>
                    </a:moveTo>
                    <a:cubicBezTo>
                      <a:pt x="38443" y="87906"/>
                      <a:pt x="76887" y="2782"/>
                      <a:pt x="115330" y="36"/>
                    </a:cubicBezTo>
                    <a:cubicBezTo>
                      <a:pt x="153773" y="-2710"/>
                      <a:pt x="197709" y="152436"/>
                      <a:pt x="230660" y="156555"/>
                    </a:cubicBezTo>
                  </a:path>
                </a:pathLst>
              </a:cu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7347361" y="5618169"/>
                <a:ext cx="230660" cy="173031"/>
              </a:xfrm>
              <a:custGeom>
                <a:avLst/>
                <a:gdLst>
                  <a:gd name="connsiteX0" fmla="*/ 0 w 230660"/>
                  <a:gd name="connsiteY0" fmla="*/ 173031 h 173031"/>
                  <a:gd name="connsiteX1" fmla="*/ 115330 w 230660"/>
                  <a:gd name="connsiteY1" fmla="*/ 36 h 173031"/>
                  <a:gd name="connsiteX2" fmla="*/ 230660 w 230660"/>
                  <a:gd name="connsiteY2" fmla="*/ 156555 h 1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660" h="173031">
                    <a:moveTo>
                      <a:pt x="0" y="173031"/>
                    </a:moveTo>
                    <a:cubicBezTo>
                      <a:pt x="38443" y="87906"/>
                      <a:pt x="76887" y="2782"/>
                      <a:pt x="115330" y="36"/>
                    </a:cubicBezTo>
                    <a:cubicBezTo>
                      <a:pt x="153773" y="-2710"/>
                      <a:pt x="197709" y="152436"/>
                      <a:pt x="230660" y="156555"/>
                    </a:cubicBezTo>
                  </a:path>
                </a:pathLst>
              </a:cu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3" name="Straight Connector 6"/>
            <p:cNvCxnSpPr/>
            <p:nvPr/>
          </p:nvCxnSpPr>
          <p:spPr>
            <a:xfrm>
              <a:off x="7092021" y="3204609"/>
              <a:ext cx="568231" cy="0"/>
            </a:xfrm>
            <a:prstGeom prst="line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>
              <a:off x="5997694" y="3025982"/>
              <a:ext cx="500175" cy="373684"/>
              <a:chOff x="5762678" y="3017768"/>
              <a:chExt cx="500175" cy="373684"/>
            </a:xfrm>
          </p:grpSpPr>
          <p:cxnSp>
            <p:nvCxnSpPr>
              <p:cNvPr id="22" name="Straight Connector 8"/>
              <p:cNvCxnSpPr/>
              <p:nvPr/>
            </p:nvCxnSpPr>
            <p:spPr>
              <a:xfrm flipH="1">
                <a:off x="5888952" y="3204609"/>
                <a:ext cx="3739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9"/>
              <p:cNvCxnSpPr/>
              <p:nvPr/>
            </p:nvCxnSpPr>
            <p:spPr>
              <a:xfrm flipV="1">
                <a:off x="5888952" y="3017768"/>
                <a:ext cx="0" cy="3736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5825815" y="3083633"/>
                <a:ext cx="0" cy="259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762678" y="3129334"/>
                <a:ext cx="0" cy="146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Oval 3"/>
          <p:cNvSpPr/>
          <p:nvPr/>
        </p:nvSpPr>
        <p:spPr>
          <a:xfrm>
            <a:off x="1511196" y="3717119"/>
            <a:ext cx="581859" cy="57245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25"/>
          <p:cNvGrpSpPr/>
          <p:nvPr/>
        </p:nvGrpSpPr>
        <p:grpSpPr>
          <a:xfrm rot="5400000">
            <a:off x="1671067" y="3805281"/>
            <a:ext cx="262116" cy="412814"/>
            <a:chOff x="8575965" y="1690688"/>
            <a:chExt cx="429490" cy="844695"/>
          </a:xfrm>
        </p:grpSpPr>
        <p:sp>
          <p:nvSpPr>
            <p:cNvPr id="114" name="Arc 23"/>
            <p:cNvSpPr/>
            <p:nvPr/>
          </p:nvSpPr>
          <p:spPr>
            <a:xfrm>
              <a:off x="8575965" y="1690688"/>
              <a:ext cx="429490" cy="415202"/>
            </a:xfrm>
            <a:prstGeom prst="arc">
              <a:avLst>
                <a:gd name="adj1" fmla="val 16291985"/>
                <a:gd name="adj2" fmla="val 53029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c 24"/>
            <p:cNvSpPr/>
            <p:nvPr/>
          </p:nvSpPr>
          <p:spPr>
            <a:xfrm flipH="1">
              <a:off x="8631383" y="2105891"/>
              <a:ext cx="374072" cy="429492"/>
            </a:xfrm>
            <a:prstGeom prst="arc">
              <a:avLst>
                <a:gd name="adj1" fmla="val 16200000"/>
                <a:gd name="adj2" fmla="val 53029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676356" y="3850309"/>
            <a:ext cx="572696" cy="150549"/>
            <a:chOff x="6886832" y="5618169"/>
            <a:chExt cx="691189" cy="173031"/>
          </a:xfrm>
        </p:grpSpPr>
        <p:sp>
          <p:nvSpPr>
            <p:cNvPr id="111" name="任意多边形 110"/>
            <p:cNvSpPr/>
            <p:nvPr/>
          </p:nvSpPr>
          <p:spPr>
            <a:xfrm>
              <a:off x="6886832" y="5618169"/>
              <a:ext cx="230660" cy="173031"/>
            </a:xfrm>
            <a:custGeom>
              <a:avLst/>
              <a:gdLst>
                <a:gd name="connsiteX0" fmla="*/ 0 w 230660"/>
                <a:gd name="connsiteY0" fmla="*/ 173031 h 173031"/>
                <a:gd name="connsiteX1" fmla="*/ 115330 w 230660"/>
                <a:gd name="connsiteY1" fmla="*/ 36 h 173031"/>
                <a:gd name="connsiteX2" fmla="*/ 230660 w 230660"/>
                <a:gd name="connsiteY2" fmla="*/ 156555 h 1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60" h="173031">
                  <a:moveTo>
                    <a:pt x="0" y="173031"/>
                  </a:moveTo>
                  <a:cubicBezTo>
                    <a:pt x="38443" y="87906"/>
                    <a:pt x="76887" y="2782"/>
                    <a:pt x="115330" y="36"/>
                  </a:cubicBezTo>
                  <a:cubicBezTo>
                    <a:pt x="153773" y="-2710"/>
                    <a:pt x="197709" y="152436"/>
                    <a:pt x="230660" y="1565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任意多边形 111"/>
            <p:cNvSpPr/>
            <p:nvPr/>
          </p:nvSpPr>
          <p:spPr>
            <a:xfrm>
              <a:off x="7116701" y="5618169"/>
              <a:ext cx="230660" cy="173031"/>
            </a:xfrm>
            <a:custGeom>
              <a:avLst/>
              <a:gdLst>
                <a:gd name="connsiteX0" fmla="*/ 0 w 230660"/>
                <a:gd name="connsiteY0" fmla="*/ 173031 h 173031"/>
                <a:gd name="connsiteX1" fmla="*/ 115330 w 230660"/>
                <a:gd name="connsiteY1" fmla="*/ 36 h 173031"/>
                <a:gd name="connsiteX2" fmla="*/ 230660 w 230660"/>
                <a:gd name="connsiteY2" fmla="*/ 156555 h 1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60" h="173031">
                  <a:moveTo>
                    <a:pt x="0" y="173031"/>
                  </a:moveTo>
                  <a:cubicBezTo>
                    <a:pt x="38443" y="87906"/>
                    <a:pt x="76887" y="2782"/>
                    <a:pt x="115330" y="36"/>
                  </a:cubicBezTo>
                  <a:cubicBezTo>
                    <a:pt x="153773" y="-2710"/>
                    <a:pt x="197709" y="152436"/>
                    <a:pt x="230660" y="1565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 112"/>
            <p:cNvSpPr/>
            <p:nvPr/>
          </p:nvSpPr>
          <p:spPr>
            <a:xfrm>
              <a:off x="7347361" y="5618169"/>
              <a:ext cx="230660" cy="173031"/>
            </a:xfrm>
            <a:custGeom>
              <a:avLst/>
              <a:gdLst>
                <a:gd name="connsiteX0" fmla="*/ 0 w 230660"/>
                <a:gd name="connsiteY0" fmla="*/ 173031 h 173031"/>
                <a:gd name="connsiteX1" fmla="*/ 115330 w 230660"/>
                <a:gd name="connsiteY1" fmla="*/ 36 h 173031"/>
                <a:gd name="connsiteX2" fmla="*/ 230660 w 230660"/>
                <a:gd name="connsiteY2" fmla="*/ 156555 h 1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60" h="173031">
                  <a:moveTo>
                    <a:pt x="0" y="173031"/>
                  </a:moveTo>
                  <a:cubicBezTo>
                    <a:pt x="38443" y="87906"/>
                    <a:pt x="76887" y="2782"/>
                    <a:pt x="115330" y="36"/>
                  </a:cubicBezTo>
                  <a:cubicBezTo>
                    <a:pt x="153773" y="-2710"/>
                    <a:pt x="197709" y="152436"/>
                    <a:pt x="230660" y="1565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5" name="Straight Connector 6"/>
          <p:cNvCxnSpPr/>
          <p:nvPr/>
        </p:nvCxnSpPr>
        <p:spPr>
          <a:xfrm>
            <a:off x="2108125" y="4000858"/>
            <a:ext cx="568231" cy="0"/>
          </a:xfrm>
          <a:prstGeom prst="line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1013798" y="3822231"/>
            <a:ext cx="500175" cy="373684"/>
            <a:chOff x="5762678" y="3017768"/>
            <a:chExt cx="500175" cy="373684"/>
          </a:xfrm>
        </p:grpSpPr>
        <p:cxnSp>
          <p:nvCxnSpPr>
            <p:cNvPr id="107" name="Straight Connector 8"/>
            <p:cNvCxnSpPr/>
            <p:nvPr/>
          </p:nvCxnSpPr>
          <p:spPr>
            <a:xfrm flipH="1">
              <a:off x="5888952" y="3204609"/>
              <a:ext cx="373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9"/>
            <p:cNvCxnSpPr/>
            <p:nvPr/>
          </p:nvCxnSpPr>
          <p:spPr>
            <a:xfrm flipV="1">
              <a:off x="5888952" y="3017768"/>
              <a:ext cx="0" cy="373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825815" y="3083633"/>
              <a:ext cx="0" cy="259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762678" y="3129334"/>
              <a:ext cx="0" cy="146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6163852" y="3854020"/>
            <a:ext cx="572696" cy="150549"/>
            <a:chOff x="6886832" y="5618169"/>
            <a:chExt cx="691189" cy="173031"/>
          </a:xfrm>
        </p:grpSpPr>
        <p:sp>
          <p:nvSpPr>
            <p:cNvPr id="119" name="任意多边形 118"/>
            <p:cNvSpPr/>
            <p:nvPr/>
          </p:nvSpPr>
          <p:spPr>
            <a:xfrm>
              <a:off x="6886832" y="5618169"/>
              <a:ext cx="230660" cy="173031"/>
            </a:xfrm>
            <a:custGeom>
              <a:avLst/>
              <a:gdLst>
                <a:gd name="connsiteX0" fmla="*/ 0 w 230660"/>
                <a:gd name="connsiteY0" fmla="*/ 173031 h 173031"/>
                <a:gd name="connsiteX1" fmla="*/ 115330 w 230660"/>
                <a:gd name="connsiteY1" fmla="*/ 36 h 173031"/>
                <a:gd name="connsiteX2" fmla="*/ 230660 w 230660"/>
                <a:gd name="connsiteY2" fmla="*/ 156555 h 1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60" h="173031">
                  <a:moveTo>
                    <a:pt x="0" y="173031"/>
                  </a:moveTo>
                  <a:cubicBezTo>
                    <a:pt x="38443" y="87906"/>
                    <a:pt x="76887" y="2782"/>
                    <a:pt x="115330" y="36"/>
                  </a:cubicBezTo>
                  <a:cubicBezTo>
                    <a:pt x="153773" y="-2710"/>
                    <a:pt x="197709" y="152436"/>
                    <a:pt x="230660" y="1565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7116701" y="5618169"/>
              <a:ext cx="230660" cy="173031"/>
            </a:xfrm>
            <a:custGeom>
              <a:avLst/>
              <a:gdLst>
                <a:gd name="connsiteX0" fmla="*/ 0 w 230660"/>
                <a:gd name="connsiteY0" fmla="*/ 173031 h 173031"/>
                <a:gd name="connsiteX1" fmla="*/ 115330 w 230660"/>
                <a:gd name="connsiteY1" fmla="*/ 36 h 173031"/>
                <a:gd name="connsiteX2" fmla="*/ 230660 w 230660"/>
                <a:gd name="connsiteY2" fmla="*/ 156555 h 1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60" h="173031">
                  <a:moveTo>
                    <a:pt x="0" y="173031"/>
                  </a:moveTo>
                  <a:cubicBezTo>
                    <a:pt x="38443" y="87906"/>
                    <a:pt x="76887" y="2782"/>
                    <a:pt x="115330" y="36"/>
                  </a:cubicBezTo>
                  <a:cubicBezTo>
                    <a:pt x="153773" y="-2710"/>
                    <a:pt x="197709" y="152436"/>
                    <a:pt x="230660" y="1565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7347361" y="5618169"/>
              <a:ext cx="230660" cy="173031"/>
            </a:xfrm>
            <a:custGeom>
              <a:avLst/>
              <a:gdLst>
                <a:gd name="connsiteX0" fmla="*/ 0 w 230660"/>
                <a:gd name="connsiteY0" fmla="*/ 173031 h 173031"/>
                <a:gd name="connsiteX1" fmla="*/ 115330 w 230660"/>
                <a:gd name="connsiteY1" fmla="*/ 36 h 173031"/>
                <a:gd name="connsiteX2" fmla="*/ 230660 w 230660"/>
                <a:gd name="connsiteY2" fmla="*/ 156555 h 1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60" h="173031">
                  <a:moveTo>
                    <a:pt x="0" y="173031"/>
                  </a:moveTo>
                  <a:cubicBezTo>
                    <a:pt x="38443" y="87906"/>
                    <a:pt x="76887" y="2782"/>
                    <a:pt x="115330" y="36"/>
                  </a:cubicBezTo>
                  <a:cubicBezTo>
                    <a:pt x="153773" y="-2710"/>
                    <a:pt x="197709" y="152436"/>
                    <a:pt x="230660" y="1565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163852" y="4651721"/>
            <a:ext cx="572696" cy="150549"/>
            <a:chOff x="6886832" y="5618169"/>
            <a:chExt cx="691189" cy="173031"/>
          </a:xfrm>
        </p:grpSpPr>
        <p:sp>
          <p:nvSpPr>
            <p:cNvPr id="123" name="任意多边形 122"/>
            <p:cNvSpPr/>
            <p:nvPr/>
          </p:nvSpPr>
          <p:spPr>
            <a:xfrm>
              <a:off x="6886832" y="5618169"/>
              <a:ext cx="230660" cy="173031"/>
            </a:xfrm>
            <a:custGeom>
              <a:avLst/>
              <a:gdLst>
                <a:gd name="connsiteX0" fmla="*/ 0 w 230660"/>
                <a:gd name="connsiteY0" fmla="*/ 173031 h 173031"/>
                <a:gd name="connsiteX1" fmla="*/ 115330 w 230660"/>
                <a:gd name="connsiteY1" fmla="*/ 36 h 173031"/>
                <a:gd name="connsiteX2" fmla="*/ 230660 w 230660"/>
                <a:gd name="connsiteY2" fmla="*/ 156555 h 1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60" h="173031">
                  <a:moveTo>
                    <a:pt x="0" y="173031"/>
                  </a:moveTo>
                  <a:cubicBezTo>
                    <a:pt x="38443" y="87906"/>
                    <a:pt x="76887" y="2782"/>
                    <a:pt x="115330" y="36"/>
                  </a:cubicBezTo>
                  <a:cubicBezTo>
                    <a:pt x="153773" y="-2710"/>
                    <a:pt x="197709" y="152436"/>
                    <a:pt x="230660" y="1565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 123"/>
            <p:cNvSpPr/>
            <p:nvPr/>
          </p:nvSpPr>
          <p:spPr>
            <a:xfrm>
              <a:off x="7116701" y="5618169"/>
              <a:ext cx="230660" cy="173031"/>
            </a:xfrm>
            <a:custGeom>
              <a:avLst/>
              <a:gdLst>
                <a:gd name="connsiteX0" fmla="*/ 0 w 230660"/>
                <a:gd name="connsiteY0" fmla="*/ 173031 h 173031"/>
                <a:gd name="connsiteX1" fmla="*/ 115330 w 230660"/>
                <a:gd name="connsiteY1" fmla="*/ 36 h 173031"/>
                <a:gd name="connsiteX2" fmla="*/ 230660 w 230660"/>
                <a:gd name="connsiteY2" fmla="*/ 156555 h 1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60" h="173031">
                  <a:moveTo>
                    <a:pt x="0" y="173031"/>
                  </a:moveTo>
                  <a:cubicBezTo>
                    <a:pt x="38443" y="87906"/>
                    <a:pt x="76887" y="2782"/>
                    <a:pt x="115330" y="36"/>
                  </a:cubicBezTo>
                  <a:cubicBezTo>
                    <a:pt x="153773" y="-2710"/>
                    <a:pt x="197709" y="152436"/>
                    <a:pt x="230660" y="1565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7347361" y="5618169"/>
              <a:ext cx="230660" cy="173031"/>
            </a:xfrm>
            <a:custGeom>
              <a:avLst/>
              <a:gdLst>
                <a:gd name="connsiteX0" fmla="*/ 0 w 230660"/>
                <a:gd name="connsiteY0" fmla="*/ 173031 h 173031"/>
                <a:gd name="connsiteX1" fmla="*/ 115330 w 230660"/>
                <a:gd name="connsiteY1" fmla="*/ 36 h 173031"/>
                <a:gd name="connsiteX2" fmla="*/ 230660 w 230660"/>
                <a:gd name="connsiteY2" fmla="*/ 156555 h 1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60" h="173031">
                  <a:moveTo>
                    <a:pt x="0" y="173031"/>
                  </a:moveTo>
                  <a:cubicBezTo>
                    <a:pt x="38443" y="87906"/>
                    <a:pt x="76887" y="2782"/>
                    <a:pt x="115330" y="36"/>
                  </a:cubicBezTo>
                  <a:cubicBezTo>
                    <a:pt x="153773" y="-2710"/>
                    <a:pt x="197709" y="152436"/>
                    <a:pt x="230660" y="1565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7" name="Straight Connector 7"/>
          <p:cNvCxnSpPr/>
          <p:nvPr/>
        </p:nvCxnSpPr>
        <p:spPr>
          <a:xfrm flipV="1">
            <a:off x="6736548" y="4806097"/>
            <a:ext cx="708769" cy="3827"/>
          </a:xfrm>
          <a:prstGeom prst="line">
            <a:avLst/>
          </a:prstGeom>
          <a:ln w="635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7"/>
          <p:cNvCxnSpPr/>
          <p:nvPr/>
        </p:nvCxnSpPr>
        <p:spPr>
          <a:xfrm flipV="1">
            <a:off x="6736548" y="3982665"/>
            <a:ext cx="708769" cy="3827"/>
          </a:xfrm>
          <a:prstGeom prst="line">
            <a:avLst/>
          </a:prstGeom>
          <a:ln w="635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7445317" y="3704050"/>
            <a:ext cx="0" cy="529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7445317" y="4531557"/>
            <a:ext cx="0" cy="529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27022" y="3225751"/>
                <a:ext cx="580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22" y="3225751"/>
                <a:ext cx="58005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327022" y="5150327"/>
                <a:ext cx="580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22" y="5150327"/>
                <a:ext cx="580053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438400" y="3225751"/>
                <a:ext cx="609600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25751"/>
                <a:ext cx="609600" cy="4090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438400" y="5150327"/>
                <a:ext cx="609600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50327"/>
                <a:ext cx="609600" cy="4090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3352800" y="519008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ourier New" panose="02070309020205020404" pitchFamily="49" charset="0"/>
                    <a:sym typeface="Wingdings" panose="05000000000000000000" pitchFamily="2" charset="2"/>
                  </a:rPr>
                  <a:t></a:t>
                </a:r>
                <a:endParaRPr lang="en-US" baseline="-10000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190081"/>
                <a:ext cx="914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5334000" y="32716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ourier New" panose="02070309020205020404" pitchFamily="49" charset="0"/>
                          <a:sym typeface="Wingdings" panose="05000000000000000000" pitchFamily="2" charset="2"/>
                        </a:rPr>
                        <m:t>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ourier New" panose="02070309020205020404" pitchFamily="49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10000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271683"/>
                <a:ext cx="9144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365605" y="519008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ourier New" panose="02070309020205020404" pitchFamily="49" charset="0"/>
                          <a:sym typeface="Wingdings" panose="05000000000000000000" pitchFamily="2" charset="2"/>
                        </a:rPr>
                        <m:t>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ourier New" panose="02070309020205020404" pitchFamily="49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10000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605" y="5190081"/>
                <a:ext cx="9144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6561907" y="3265505"/>
                <a:ext cx="609600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07" y="3265505"/>
                <a:ext cx="609600" cy="3970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6640989" y="5162317"/>
                <a:ext cx="609600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89" y="5162317"/>
                <a:ext cx="609600" cy="39709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0" y="38222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0283" y="45852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968578" y="458728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50283" y="381798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We have two subfields in this project:</a:t>
            </a:r>
            <a:br>
              <a:rPr lang="en-US" sz="2000" dirty="0" smtClean="0"/>
            </a:br>
            <a:r>
              <a:rPr lang="en-US" sz="2000" dirty="0" smtClean="0"/>
              <a:t>1. Serial Link Analysis</a:t>
            </a:r>
            <a:br>
              <a:rPr lang="en-US" sz="2000" dirty="0" smtClean="0"/>
            </a:br>
            <a:r>
              <a:rPr lang="en-US" sz="2000" dirty="0" smtClean="0"/>
              <a:t>2. Parallel Bus Analysis</a:t>
            </a:r>
          </a:p>
          <a:p>
            <a:pPr>
              <a:buNone/>
            </a:pPr>
            <a:r>
              <a:rPr lang="en-US" sz="2000" dirty="0" smtClean="0"/>
              <a:t>Our technical objective is implementing a fully functional program that can be used to analyze these two types of signals.</a:t>
            </a:r>
          </a:p>
          <a:p>
            <a:pPr>
              <a:buNone/>
            </a:pPr>
            <a:r>
              <a:rPr lang="en-US" sz="2000" dirty="0" smtClean="0"/>
              <a:t>Specifications: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Using MATLAB 2014a to complete declaration for both serial and parallel bus analysis.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Using MATLAB to complete definition.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design, show block diagram of the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59" y="76200"/>
            <a:ext cx="8229600" cy="1020762"/>
          </a:xfrm>
        </p:spPr>
        <p:txBody>
          <a:bodyPr/>
          <a:lstStyle/>
          <a:p>
            <a:r>
              <a:rPr lang="en-US" dirty="0"/>
              <a:t>Major tasks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495800"/>
            <a:ext cx="8229600" cy="2087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Analog blocks are concatenated in frequency-domain to form a single block; Its impulse response is used for time-domain analysis.</a:t>
            </a:r>
          </a:p>
          <a:p>
            <a:r>
              <a:rPr lang="en-US" dirty="0" err="1" smtClean="0"/>
              <a:t>Tx</a:t>
            </a:r>
            <a:r>
              <a:rPr lang="en-US" dirty="0" smtClean="0"/>
              <a:t> FFE and Rx DFE/CDR models are provided in IBIS AMI format.</a:t>
            </a:r>
          </a:p>
          <a:p>
            <a:r>
              <a:rPr lang="en-US" dirty="0" smtClean="0"/>
              <a:t>Bit source, modulator and sampler are implemented in EDA tool.</a:t>
            </a:r>
          </a:p>
          <a:p>
            <a:endParaRPr lang="en-US" dirty="0"/>
          </a:p>
        </p:txBody>
      </p:sp>
      <p:cxnSp>
        <p:nvCxnSpPr>
          <p:cNvPr id="28" name="Straight Arrow Connector 31"/>
          <p:cNvCxnSpPr>
            <a:endCxn id="15" idx="1"/>
          </p:cNvCxnSpPr>
          <p:nvPr/>
        </p:nvCxnSpPr>
        <p:spPr>
          <a:xfrm>
            <a:off x="418070" y="3303373"/>
            <a:ext cx="304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70470" y="1322173"/>
            <a:ext cx="7467600" cy="2743200"/>
            <a:chOff x="533400" y="1066800"/>
            <a:chExt cx="7467600" cy="2743200"/>
          </a:xfrm>
        </p:grpSpPr>
        <p:sp>
          <p:nvSpPr>
            <p:cNvPr id="5" name="Rectangle 17"/>
            <p:cNvSpPr/>
            <p:nvPr/>
          </p:nvSpPr>
          <p:spPr>
            <a:xfrm>
              <a:off x="533400" y="2362200"/>
              <a:ext cx="4724400" cy="1371600"/>
            </a:xfrm>
            <a:prstGeom prst="rect">
              <a:avLst/>
            </a:prstGeom>
            <a:solidFill>
              <a:srgbClr val="92D05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6"/>
            <p:cNvSpPr/>
            <p:nvPr/>
          </p:nvSpPr>
          <p:spPr>
            <a:xfrm>
              <a:off x="4191000" y="1066800"/>
              <a:ext cx="3581400" cy="1295400"/>
            </a:xfrm>
            <a:prstGeom prst="rect">
              <a:avLst/>
            </a:prstGeom>
            <a:solidFill>
              <a:srgbClr val="92D05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/>
            <p:cNvSpPr/>
            <p:nvPr/>
          </p:nvSpPr>
          <p:spPr>
            <a:xfrm>
              <a:off x="685800" y="1295400"/>
              <a:ext cx="990600" cy="9144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Bit Source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4"/>
            <p:cNvSpPr/>
            <p:nvPr/>
          </p:nvSpPr>
          <p:spPr>
            <a:xfrm>
              <a:off x="1828800" y="1447800"/>
              <a:ext cx="1295400" cy="6096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Modulator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5"/>
            <p:cNvSpPr/>
            <p:nvPr/>
          </p:nvSpPr>
          <p:spPr>
            <a:xfrm>
              <a:off x="3276600" y="1371600"/>
              <a:ext cx="762000" cy="762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Tx</a:t>
              </a:r>
              <a:r>
                <a:rPr lang="en-US" dirty="0" smtClean="0">
                  <a:solidFill>
                    <a:schemeClr val="tx1"/>
                  </a:solidFill>
                </a:rPr>
                <a:t> FFE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6"/>
            <p:cNvSpPr/>
            <p:nvPr/>
          </p:nvSpPr>
          <p:spPr>
            <a:xfrm>
              <a:off x="4419600" y="1371600"/>
              <a:ext cx="762000" cy="7620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Tx</a:t>
              </a:r>
              <a:r>
                <a:rPr lang="en-US" dirty="0" smtClean="0">
                  <a:solidFill>
                    <a:schemeClr val="tx1"/>
                  </a:solidFill>
                </a:rPr>
                <a:t> AEQ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7"/>
            <p:cNvSpPr/>
            <p:nvPr/>
          </p:nvSpPr>
          <p:spPr>
            <a:xfrm>
              <a:off x="5334000" y="1371600"/>
              <a:ext cx="1066800" cy="7620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Tx</a:t>
              </a:r>
              <a:r>
                <a:rPr lang="en-US" dirty="0" smtClean="0">
                  <a:solidFill>
                    <a:schemeClr val="tx1"/>
                  </a:solidFill>
                </a:rPr>
                <a:t> Package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8"/>
            <p:cNvSpPr/>
            <p:nvPr/>
          </p:nvSpPr>
          <p:spPr>
            <a:xfrm>
              <a:off x="6553200" y="1371600"/>
              <a:ext cx="990600" cy="7620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Passive link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9"/>
            <p:cNvSpPr/>
            <p:nvPr/>
          </p:nvSpPr>
          <p:spPr>
            <a:xfrm>
              <a:off x="685800" y="2667000"/>
              <a:ext cx="1143000" cy="7620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repeater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0"/>
            <p:cNvSpPr/>
            <p:nvPr/>
          </p:nvSpPr>
          <p:spPr>
            <a:xfrm>
              <a:off x="1981200" y="2667000"/>
              <a:ext cx="914400" cy="7620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Passive link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1"/>
            <p:cNvSpPr/>
            <p:nvPr/>
          </p:nvSpPr>
          <p:spPr>
            <a:xfrm>
              <a:off x="3048000" y="2667000"/>
              <a:ext cx="1066800" cy="7620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x Package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2"/>
            <p:cNvSpPr/>
            <p:nvPr/>
          </p:nvSpPr>
          <p:spPr>
            <a:xfrm>
              <a:off x="4267200" y="2667000"/>
              <a:ext cx="762000" cy="7620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x AEQ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3"/>
            <p:cNvSpPr/>
            <p:nvPr/>
          </p:nvSpPr>
          <p:spPr>
            <a:xfrm>
              <a:off x="5638800" y="2667000"/>
              <a:ext cx="762000" cy="762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x DFE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4"/>
            <p:cNvSpPr/>
            <p:nvPr/>
          </p:nvSpPr>
          <p:spPr>
            <a:xfrm>
              <a:off x="5638800" y="3429000"/>
              <a:ext cx="762000" cy="381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CDR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15"/>
            <p:cNvSpPr/>
            <p:nvPr/>
          </p:nvSpPr>
          <p:spPr>
            <a:xfrm>
              <a:off x="6553200" y="2667000"/>
              <a:ext cx="990600" cy="762000"/>
            </a:xfrm>
            <a:prstGeom prst="rect">
              <a:avLst/>
            </a:prstGeom>
            <a:noFill/>
            <a:ln>
              <a:solidFill>
                <a:schemeClr val="accent4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Sampler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19"/>
            <p:cNvCxnSpPr>
              <a:stCxn id="9" idx="3"/>
              <a:endCxn id="10" idx="1"/>
            </p:cNvCxnSpPr>
            <p:nvPr/>
          </p:nvCxnSpPr>
          <p:spPr>
            <a:xfrm>
              <a:off x="1676400" y="1752600"/>
              <a:ext cx="152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3124200" y="1752600"/>
              <a:ext cx="152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2" idx="1"/>
            </p:cNvCxnSpPr>
            <p:nvPr/>
          </p:nvCxnSpPr>
          <p:spPr>
            <a:xfrm>
              <a:off x="4038600" y="1752600"/>
              <a:ext cx="381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5"/>
            <p:cNvCxnSpPr>
              <a:stCxn id="12" idx="3"/>
              <a:endCxn id="13" idx="1"/>
            </p:cNvCxnSpPr>
            <p:nvPr/>
          </p:nvCxnSpPr>
          <p:spPr>
            <a:xfrm>
              <a:off x="5181600" y="1752600"/>
              <a:ext cx="152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7"/>
            <p:cNvCxnSpPr>
              <a:stCxn id="13" idx="3"/>
              <a:endCxn id="14" idx="1"/>
            </p:cNvCxnSpPr>
            <p:nvPr/>
          </p:nvCxnSpPr>
          <p:spPr>
            <a:xfrm>
              <a:off x="6400800" y="1752600"/>
              <a:ext cx="152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9"/>
            <p:cNvCxnSpPr>
              <a:stCxn id="14" idx="3"/>
            </p:cNvCxnSpPr>
            <p:nvPr/>
          </p:nvCxnSpPr>
          <p:spPr>
            <a:xfrm>
              <a:off x="7543800" y="1752600"/>
              <a:ext cx="4572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2"/>
            <p:cNvCxnSpPr>
              <a:stCxn id="15" idx="3"/>
            </p:cNvCxnSpPr>
            <p:nvPr/>
          </p:nvCxnSpPr>
          <p:spPr>
            <a:xfrm>
              <a:off x="1828800" y="3048000"/>
              <a:ext cx="152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4"/>
            <p:cNvCxnSpPr/>
            <p:nvPr/>
          </p:nvCxnSpPr>
          <p:spPr>
            <a:xfrm>
              <a:off x="2895600" y="3048000"/>
              <a:ext cx="152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5"/>
            <p:cNvCxnSpPr/>
            <p:nvPr/>
          </p:nvCxnSpPr>
          <p:spPr>
            <a:xfrm>
              <a:off x="4114800" y="3048000"/>
              <a:ext cx="152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6"/>
            <p:cNvCxnSpPr>
              <a:endCxn id="19" idx="1"/>
            </p:cNvCxnSpPr>
            <p:nvPr/>
          </p:nvCxnSpPr>
          <p:spPr>
            <a:xfrm>
              <a:off x="5029200" y="30480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8"/>
            <p:cNvCxnSpPr/>
            <p:nvPr/>
          </p:nvCxnSpPr>
          <p:spPr>
            <a:xfrm>
              <a:off x="6400800" y="3048000"/>
              <a:ext cx="152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C:\Users\younger\Desktop\untitle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953000" cy="344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younger\Desktop\untitledq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42672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1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361</Words>
  <Application>Microsoft Office PowerPoint</Application>
  <PresentationFormat>全屏显示(4:3)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High-speed Interconnection System</vt:lpstr>
      <vt:lpstr>Basic Concept</vt:lpstr>
      <vt:lpstr>Basic Concept cont.</vt:lpstr>
      <vt:lpstr>Technical design objectives</vt:lpstr>
      <vt:lpstr>High level design, show block diagram of the system</vt:lpstr>
      <vt:lpstr>Technical challenges</vt:lpstr>
      <vt:lpstr>Major tasks</vt:lpstr>
      <vt:lpstr>PowerPoint 演示文稿</vt:lpstr>
      <vt:lpstr>Design considerations</vt:lpstr>
      <vt:lpstr>Summary</vt:lpstr>
      <vt:lpstr>Acknowledgment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High-speed Interconnection System</dc:title>
  <dc:creator>Julius</dc:creator>
  <cp:lastModifiedBy>`</cp:lastModifiedBy>
  <cp:revision>29</cp:revision>
  <dcterms:created xsi:type="dcterms:W3CDTF">2014-12-15T18:48:27Z</dcterms:created>
  <dcterms:modified xsi:type="dcterms:W3CDTF">2014-12-16T07:45:53Z</dcterms:modified>
</cp:coreProperties>
</file>