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5"/>
  </p:notesMasterIdLst>
  <p:handoutMasterIdLst>
    <p:handoutMasterId r:id="rId36"/>
  </p:handoutMasterIdLst>
  <p:sldIdLst>
    <p:sldId id="415" r:id="rId2"/>
    <p:sldId id="512" r:id="rId3"/>
    <p:sldId id="469" r:id="rId4"/>
    <p:sldId id="504" r:id="rId5"/>
    <p:sldId id="513" r:id="rId6"/>
    <p:sldId id="514" r:id="rId7"/>
    <p:sldId id="515" r:id="rId8"/>
    <p:sldId id="517" r:id="rId9"/>
    <p:sldId id="519" r:id="rId10"/>
    <p:sldId id="520" r:id="rId11"/>
    <p:sldId id="521" r:id="rId12"/>
    <p:sldId id="522" r:id="rId13"/>
    <p:sldId id="524" r:id="rId14"/>
    <p:sldId id="528" r:id="rId15"/>
    <p:sldId id="526" r:id="rId16"/>
    <p:sldId id="525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5" r:id="rId33"/>
    <p:sldId id="294" r:id="rId34"/>
  </p:sldIdLst>
  <p:sldSz cx="9906000" cy="6858000" type="A4"/>
  <p:notesSz cx="6858000" cy="9144000"/>
  <p:defaultTextStyle>
    <a:defPPr>
      <a:defRPr lang="ru-RU"/>
    </a:defPPr>
    <a:lvl1pPr marL="0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53" userDrawn="1">
          <p15:clr>
            <a:srgbClr val="A4A3A4"/>
          </p15:clr>
        </p15:guide>
        <p15:guide id="2" orient="horz" pos="731" userDrawn="1">
          <p15:clr>
            <a:srgbClr val="A4A3A4"/>
          </p15:clr>
        </p15:guide>
        <p15:guide id="3" pos="3143" userDrawn="1">
          <p15:clr>
            <a:srgbClr val="A4A3A4"/>
          </p15:clr>
        </p15:guide>
        <p15:guide id="4" orient="horz" pos="1706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  <p15:guide id="6" orient="horz" pos="1502" userDrawn="1">
          <p15:clr>
            <a:srgbClr val="A4A3A4"/>
          </p15:clr>
        </p15:guide>
        <p15:guide id="7" orient="horz" pos="1389" userDrawn="1">
          <p15:clr>
            <a:srgbClr val="A4A3A4"/>
          </p15:clr>
        </p15:guide>
        <p15:guide id="8" orient="horz" pos="3566" userDrawn="1">
          <p15:clr>
            <a:srgbClr val="A4A3A4"/>
          </p15:clr>
        </p15:guide>
        <p15:guide id="9" orient="horz" pos="2001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pos="4073" userDrawn="1">
          <p15:clr>
            <a:srgbClr val="A4A3A4"/>
          </p15:clr>
        </p15:guide>
        <p15:guide id="12" pos="1147" userDrawn="1">
          <p15:clr>
            <a:srgbClr val="A4A3A4"/>
          </p15:clr>
        </p15:guide>
        <p15:guide id="13" pos="2734" userDrawn="1">
          <p15:clr>
            <a:srgbClr val="A4A3A4"/>
          </p15:clr>
        </p15:guide>
        <p15:guide id="14" pos="2213" userDrawn="1">
          <p15:clr>
            <a:srgbClr val="A4A3A4"/>
          </p15:clr>
        </p15:guide>
        <p15:guide id="15" orient="horz" pos="935" userDrawn="1">
          <p15:clr>
            <a:srgbClr val="A4A3A4"/>
          </p15:clr>
        </p15:guide>
        <p15:guide id="16" orient="horz" pos="3022" userDrawn="1">
          <p15:clr>
            <a:srgbClr val="A4A3A4"/>
          </p15:clr>
        </p15:guide>
        <p15:guide id="17" orient="horz" pos="1049" userDrawn="1">
          <p15:clr>
            <a:srgbClr val="A4A3A4"/>
          </p15:clr>
        </p15:guide>
        <p15:guide id="18" orient="horz" pos="2500" userDrawn="1">
          <p15:clr>
            <a:srgbClr val="A4A3A4"/>
          </p15:clr>
        </p15:guide>
        <p15:guide id="19" orient="horz" pos="27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8F3"/>
    <a:srgbClr val="FA6013"/>
    <a:srgbClr val="FF7E79"/>
    <a:srgbClr val="F9F9F9"/>
    <a:srgbClr val="623879"/>
    <a:srgbClr val="542959"/>
    <a:srgbClr val="48295A"/>
    <a:srgbClr val="D1D9E1"/>
    <a:srgbClr val="EDF0F5"/>
    <a:srgbClr val="ED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7" autoAdjust="0"/>
    <p:restoredTop sz="80995" autoAdjust="0"/>
  </p:normalViewPr>
  <p:slideViewPr>
    <p:cSldViewPr snapToGrid="0">
      <p:cViewPr>
        <p:scale>
          <a:sx n="57" d="100"/>
          <a:sy n="57" d="100"/>
        </p:scale>
        <p:origin x="-762" y="462"/>
      </p:cViewPr>
      <p:guideLst>
        <p:guide orient="horz" pos="731"/>
        <p:guide orient="horz" pos="1706"/>
        <p:guide orient="horz" pos="1117"/>
        <p:guide orient="horz" pos="1502"/>
        <p:guide orient="horz" pos="1389"/>
        <p:guide orient="horz" pos="3566"/>
        <p:guide orient="horz" pos="2001"/>
        <p:guide orient="horz" pos="1207"/>
        <p:guide orient="horz" pos="935"/>
        <p:guide orient="horz" pos="3022"/>
        <p:guide orient="horz" pos="1049"/>
        <p:guide orient="horz" pos="2500"/>
        <p:guide orient="horz" pos="2704"/>
        <p:guide pos="353"/>
        <p:guide pos="3143"/>
        <p:guide pos="4073"/>
        <p:guide pos="1147"/>
        <p:guide pos="2734"/>
        <p:guide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60" d="100"/>
          <a:sy n="160" d="100"/>
        </p:scale>
        <p:origin x="558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F4D15-BD59-49F7-BCA3-D8897AC47131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12DA5-CCC0-4F08-8DB4-E6C23506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2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65A9F-1CC8-44DC-AA29-64B43488797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B13CB-425E-4102-9A70-86A39929A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5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highload.com/post/nginx.con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dex.ru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rambler.ru/" TargetMode="External"/><Relationship Id="rId5" Type="http://schemas.openxmlformats.org/officeDocument/2006/relationships/hyperlink" Target="http://vk.com/" TargetMode="External"/><Relationship Id="rId4" Type="http://schemas.openxmlformats.org/officeDocument/2006/relationships/hyperlink" Target="http://mail.ru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highload.com/%d0%90%d1%80%d1%85%d0%b8%d1%82%d0%b5%d0%ba%d1%82%d1%83%d1%80%d0%b0+%d0%b2%d1%8b%d1%81%d0%be%d0%ba%d0%b8%d1%85+%d0%bd%d0%b0%d0%b3%d1%80%d1%83%d0%b7%d0%be%d0%ba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highload.com/%d0%9e%d0%bf%d1%82%d0%b8%d0%bc%d0%b0%d0%bb%d1%8c%d0%bd%d0%b0%d1%8f+%d0%bd%d0%b0%d1%81%d1%82%d1%80%d0%be%d0%b9%d0%ba%d0%b0+nginx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ginx.ru/ru/docs/http/ngx_http_core_module.html#liste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ginx.ru/ru/docs/http/ngx_http_ssl_module.html#ssl_certificate_key" TargetMode="External"/><Relationship Id="rId5" Type="http://schemas.openxmlformats.org/officeDocument/2006/relationships/hyperlink" Target="https://nginx.ru/ru/docs/http/ngx_http_ssl_module.html#ssl_certificate" TargetMode="External"/><Relationship Id="rId4" Type="http://schemas.openxmlformats.org/officeDocument/2006/relationships/hyperlink" Target="https://nginx.ru/ru/docs/http/ngx_http_core_module.html#serv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8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 тренера. </a:t>
            </a:r>
            <a:br>
              <a:rPr lang="ru-RU" sz="1408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408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Трансляция темы тренинга. </a:t>
            </a:r>
          </a:p>
          <a:p>
            <a:r>
              <a:rPr lang="ru-RU" sz="1408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Сбор ожиданий от тренинга.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6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err="1"/>
              <a:t>Gzip</a:t>
            </a:r>
            <a:r>
              <a:rPr lang="ru-RU" sz="1600" dirty="0"/>
              <a:t> текстовых файлов (JS/CSS/HTML) позволяет существенно уменьшить объемы данных, которые будет получать посетитель сайта. Сжатие поддерживают все современные браузеры, поэтому </a:t>
            </a:r>
            <a:r>
              <a:rPr lang="ru-RU" sz="1600" b="1" dirty="0"/>
              <a:t>включать его нужно обязательно</a:t>
            </a:r>
            <a:r>
              <a:rPr lang="ru-RU" sz="1600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3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также задать уровень сжатия от 1 (самый низкий, но быстрый) до 9 (самый эффективный, но медленный — может нагружать процессор):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11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новых версиях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Nginx'a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gzip сжатие включено по умолчанию.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5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 доступа Nginx по умолчанию размещен в директории </a:t>
            </a:r>
            <a:r>
              <a:rPr lang="ru-RU" sz="16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</a:t>
            </a:r>
            <a:r>
              <a:rPr lang="ru-RU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6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access.log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него записываются данные о запросах пользователей, как только эти запросы обработаны. Для изменения директории расположения лога используется директива </a:t>
            </a:r>
            <a:r>
              <a:rPr lang="ru-RU" sz="16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access_log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600" dirty="0" err="1"/>
              <a:t>access_log</a:t>
            </a:r>
            <a:r>
              <a:rPr lang="ru-RU" sz="1600" dirty="0"/>
              <a:t> </a:t>
            </a:r>
            <a:r>
              <a:rPr lang="ru-RU" sz="1600" dirty="0" err="1"/>
              <a:t>logs</a:t>
            </a:r>
            <a:r>
              <a:rPr lang="ru-RU" sz="1600" dirty="0"/>
              <a:t>/</a:t>
            </a:r>
            <a:r>
              <a:rPr lang="ru-RU" sz="1600" dirty="0" err="1"/>
              <a:t>access.log</a:t>
            </a:r>
            <a:r>
              <a:rPr lang="ru-RU" sz="1600" dirty="0"/>
              <a:t> </a:t>
            </a:r>
            <a:r>
              <a:rPr lang="ru-RU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combined</a:t>
            </a:r>
            <a:r>
              <a:rPr lang="ru-RU" sz="1600" dirty="0"/>
              <a:t>;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Используется комбинированный формат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расширенном виде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access_log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настроить по своим требованиям: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3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кешировать?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Суть серверного кеширования в том, чтобы не генерировать постоянно одни и те же скрипты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может иногда </a:t>
            </a:r>
            <a:r>
              <a:rPr lang="ru-RU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занимать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целые секунды. Вместо этого, приложение генерирует страницу один раз, и результат сохраняется в память. Когда посетитель запросит ту же страницу второй раз, генерации уже не будет, а клиент получит сохраненную в памяти версию. Раз в какое-то время (называемое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ttl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эта сохраненная версия будет удаляться и генерироваться новая, чтобы поддерживать актуальность данных.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Почти на всех сайтах можно кэшировать страницы для неавторизованных пользователей. Хорошо подойдет для сайтов с контентом, который доступен публично.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60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всего нужно определить максимальный размер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(общий размер всех страниц в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не более этого размера). Это делается в основном файле настроек (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nginx.conf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секции http:</a:t>
            </a:r>
          </a:p>
          <a:p>
            <a:r>
              <a:rPr lang="ru-RU" sz="1600" dirty="0"/>
              <a:t>http { ... </a:t>
            </a:r>
            <a:r>
              <a:rPr lang="ru-RU" sz="1600" dirty="0" err="1"/>
              <a:t>proxy_cache_path</a:t>
            </a:r>
            <a:r>
              <a:rPr lang="ru-RU" sz="1600" dirty="0"/>
              <a:t> /</a:t>
            </a:r>
            <a:r>
              <a:rPr lang="ru-RU" sz="1600" dirty="0" err="1"/>
              <a:t>var</a:t>
            </a:r>
            <a:r>
              <a:rPr lang="ru-RU" sz="1600" dirty="0"/>
              <a:t>/</a:t>
            </a:r>
            <a:r>
              <a:rPr lang="ru-RU" sz="1600" dirty="0" err="1"/>
              <a:t>cache</a:t>
            </a:r>
            <a:r>
              <a:rPr lang="ru-RU" sz="1600" dirty="0"/>
              <a:t>/nginx </a:t>
            </a:r>
            <a:r>
              <a:rPr lang="ru-RU" sz="1600" dirty="0" err="1"/>
              <a:t>levels</a:t>
            </a:r>
            <a:r>
              <a:rPr lang="ru-RU" sz="1600" dirty="0"/>
              <a:t>=1:2 </a:t>
            </a:r>
            <a:r>
              <a:rPr lang="ru-RU" sz="1600" dirty="0" err="1"/>
              <a:t>keys_zone</a:t>
            </a:r>
            <a:r>
              <a:rPr lang="ru-RU" sz="1600" dirty="0"/>
              <a:t>=all:32m </a:t>
            </a:r>
            <a:r>
              <a:rPr lang="ru-RU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max_size</a:t>
            </a:r>
            <a:r>
              <a:rPr lang="ru-RU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=1g</a:t>
            </a:r>
            <a:r>
              <a:rPr lang="ru-RU" sz="1600" dirty="0"/>
              <a:t>; ... }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Устанавливаем размер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1G, сохранять его будем в папку /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/nginx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забываем создать папку для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571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кеширование заработало, мы должны создать новый хост, который будет слушать 80 порт. А основной хост перенести на какой-то другой порт (например, </a:t>
            </a:r>
            <a:r>
              <a:rPr lang="ru-RU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080</a:t>
            </a:r>
            <a:r>
              <a:rPr lang="ru-RU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Кеширующий хост будет посылать запросы на основной либо отдавать данные из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кеша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4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Имеет смысл также включить кеширование ошибочных запросов на какое-то короткое время. Это позволит избежать частых повторных попыток обратиться к неработающей части сайта.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Пользуйтесь преимуществами кеширования. Довольно просто в настройке, зато может дать десятикратное ускорение сайта и экономию ресурсов.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95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Клиентское кэширование — это способность браузера сохранять локально файлы, чтобы не делать к ним повторных обращений. Это очень полезно для картинок и CSS/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файлов. Когда человек переходит по страницам браузер постоянно будет запрашивать одни и те же файлы, если не использовать механизм кэширования на браузере.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тем, какие файлы следует кэшировать осуществляется с помощью HTTP заголовков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Cache-control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Expires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Сервер отправляет такой заголовок вместе с ответом, указывая браузеру стоит или нет сохранить этот файл в локальное хранилище.</a:t>
            </a:r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48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Century Gothic" panose="020B0502020202020204" pitchFamily="34" charset="0"/>
              </a:rPr>
              <a:t>— это HTTP-сервер и обратный прокси-сервер, почтовый прокси-сервер, а также TCP/UDP прокси-сервер общего назначения, изначально написанный Игорем Сысоевым. Уже длительное время он обслуживает серверы многих высоконагруженных российских сайтов, таких как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ru-RU" sz="1200" u="sng" dirty="0">
                <a:latin typeface="Century Gothic" panose="020B0502020202020204" pitchFamily="34" charset="0"/>
                <a:hlinkClick r:id="rId3"/>
              </a:rPr>
              <a:t>Яндекс</a:t>
            </a:r>
            <a:r>
              <a:rPr lang="ru-RU" sz="1200" dirty="0">
                <a:latin typeface="Century Gothic" panose="020B0502020202020204" pitchFamily="34" charset="0"/>
              </a:rPr>
              <a:t>, </a:t>
            </a:r>
            <a:r>
              <a:rPr lang="ru-RU" sz="1200" u="sng" dirty="0">
                <a:latin typeface="Century Gothic" panose="020B0502020202020204" pitchFamily="34" charset="0"/>
                <a:hlinkClick r:id="rId4"/>
              </a:rPr>
              <a:t>Mail.Ru</a:t>
            </a:r>
            <a:r>
              <a:rPr lang="ru-RU" sz="1200" dirty="0">
                <a:latin typeface="Century Gothic" panose="020B0502020202020204" pitchFamily="34" charset="0"/>
              </a:rPr>
              <a:t>, </a:t>
            </a:r>
            <a:r>
              <a:rPr lang="ru-RU" sz="1200" u="sng" dirty="0">
                <a:latin typeface="Century Gothic" panose="020B0502020202020204" pitchFamily="34" charset="0"/>
                <a:hlinkClick r:id="rId5"/>
              </a:rPr>
              <a:t>ВКонтакте</a:t>
            </a:r>
            <a:r>
              <a:rPr lang="ru-RU" sz="1200" dirty="0">
                <a:latin typeface="Century Gothic" panose="020B0502020202020204" pitchFamily="34" charset="0"/>
              </a:rPr>
              <a:t> и </a:t>
            </a:r>
            <a:r>
              <a:rPr lang="ru-RU" sz="1200" u="sng" dirty="0">
                <a:latin typeface="Century Gothic" panose="020B0502020202020204" pitchFamily="34" charset="0"/>
                <a:hlinkClick r:id="rId6"/>
              </a:rPr>
              <a:t>Рамблер</a:t>
            </a:r>
            <a:r>
              <a:rPr lang="ru-RU" sz="1200" dirty="0">
                <a:latin typeface="Century Gothic" panose="020B0502020202020204" pitchFamily="34" charset="0"/>
              </a:rPr>
              <a:t>. Согласно статистике </a:t>
            </a:r>
            <a:r>
              <a:rPr lang="ru-RU" sz="1200" dirty="0" err="1">
                <a:latin typeface="Century Gothic" panose="020B0502020202020204" pitchFamily="34" charset="0"/>
              </a:rPr>
              <a:t>Netcraft</a:t>
            </a:r>
            <a:r>
              <a:rPr lang="ru-RU" sz="1200" dirty="0">
                <a:latin typeface="Century Gothic" panose="020B0502020202020204" pitchFamily="34" charset="0"/>
              </a:rPr>
              <a:t> </a:t>
            </a:r>
            <a:r>
              <a:rPr lang="ru-RU" sz="1200" dirty="0" err="1">
                <a:latin typeface="Century Gothic" panose="020B0502020202020204" pitchFamily="34" charset="0"/>
              </a:rPr>
              <a:t>nginx</a:t>
            </a:r>
            <a:r>
              <a:rPr lang="ru-RU" sz="1200" dirty="0">
                <a:latin typeface="Century Gothic" panose="020B0502020202020204" pitchFamily="34" charset="0"/>
              </a:rPr>
              <a:t> обслуживал или </a:t>
            </a:r>
            <a:r>
              <a:rPr lang="ru-RU" sz="1200" dirty="0" err="1">
                <a:latin typeface="Century Gothic" panose="020B0502020202020204" pitchFamily="34" charset="0"/>
              </a:rPr>
              <a:t>проксировал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ru-RU" sz="1200" dirty="0">
                <a:latin typeface="Century Gothic" panose="020B0502020202020204" pitchFamily="34" charset="0"/>
              </a:rPr>
              <a:t>24.86% самых нагруженных сайтов в июле 2018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17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файл был сохранен в кэше, то при следующем запросе к файлу, браузер получит его содержимое локально. Таким образом, все произойдет значительно быстрее, т.к. не будет запроса на сервер.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5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537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Клиентское кэширование может повысить скорость работы Вашего сайта в несколько раз. Обязательно используйте эту возможность.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87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Балансировка нагрузки между несколькими приложениями,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бэкендами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серверами является частью процесса 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Архитектура высоких нагрузок"/>
              </a:rPr>
              <a:t>оптимизации ресурсов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улучшения производительности и отказоустойчивости сервиса.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как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balancer</a:t>
            </a:r>
            <a:endParaRPr lang="ru-RU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веб-сервер считается одним из самых популярных и производительных решений, ведь имеет широчайший функционал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Оптимальная настройка Nginx"/>
              </a:rPr>
              <a:t>гибкость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Оптимальная настройка Nginx"/>
              </a:rPr>
              <a:t> при настройке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 что Nginx часто используется для балансировки нагрузки.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96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/>
              <a:t>Для включения балансировки добавьте директиву </a:t>
            </a:r>
            <a:r>
              <a:rPr lang="ru-RU" sz="1600" b="1" dirty="0" err="1"/>
              <a:t>upstream</a:t>
            </a:r>
            <a:r>
              <a:rPr lang="ru-RU" sz="1600" dirty="0"/>
              <a:t> (секция </a:t>
            </a:r>
            <a:r>
              <a:rPr lang="ru-RU" sz="1600" b="1" dirty="0"/>
              <a:t>http</a:t>
            </a:r>
            <a:r>
              <a:rPr lang="ru-RU" sz="1600" dirty="0"/>
              <a:t>) в файл конфигурации Nginx: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нужно указать перенаправление необходимой группы: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этого Nginx поддерживает дополнительные параметры и методы распределения нагрузки.</a:t>
            </a:r>
            <a:endParaRPr lang="ru-RU" sz="1600" dirty="0"/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02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предлагает несколько методов балансировки нагрузки.</a:t>
            </a:r>
          </a:p>
          <a:p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Round-robin</a:t>
            </a:r>
            <a:endParaRPr lang="ru-RU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Веб-сервер по умолчанию распределяет запросы равномерно между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бэкендами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(но с учетом весов). Этот стандартный метод в Nginx, так что директива включения отсутствует.</a:t>
            </a:r>
          </a:p>
          <a:p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least_conn</a:t>
            </a:r>
            <a:endParaRPr lang="ru-RU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Запросы сначала отправляются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бэкенду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наименьшим количеством активных подключений (но с учетом весов):</a:t>
            </a:r>
          </a:p>
          <a:p>
            <a:r>
              <a:rPr lang="ru-RU" sz="1600" dirty="0" err="1"/>
              <a:t>upstream</a:t>
            </a:r>
            <a:r>
              <a:rPr lang="ru-RU" sz="1600" dirty="0"/>
              <a:t> </a:t>
            </a:r>
            <a:r>
              <a:rPr lang="ru-RU" sz="1600" dirty="0" err="1"/>
              <a:t>backend</a:t>
            </a:r>
            <a:r>
              <a:rPr lang="ru-RU" sz="1600" dirty="0"/>
              <a:t> { </a:t>
            </a:r>
            <a:r>
              <a:rPr lang="ru-RU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least_conn</a:t>
            </a:r>
            <a:r>
              <a:rPr lang="ru-RU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ru-RU" sz="1600" dirty="0"/>
              <a:t> </a:t>
            </a:r>
            <a:r>
              <a:rPr lang="ru-RU" sz="1600" dirty="0" err="1"/>
              <a:t>server</a:t>
            </a:r>
            <a:r>
              <a:rPr lang="ru-RU" sz="1600" dirty="0"/>
              <a:t> backend1.somesite.com; </a:t>
            </a:r>
            <a:r>
              <a:rPr lang="ru-RU" sz="1600" dirty="0" err="1"/>
              <a:t>server</a:t>
            </a:r>
            <a:r>
              <a:rPr lang="ru-RU" sz="1600" dirty="0"/>
              <a:t> backend2.somesite.com; }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Если количество активных соединений одинаково, то дополнительно используется метод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round-robin</a:t>
            </a:r>
            <a:endParaRPr lang="ru-RU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IP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endParaRPr lang="ru-RU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помощи этого метода можно создать своего рода постоянные соединения между клиентами 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бэкендами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запроса Nginx вычисляет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состоит из текста, переменных веб-сервера или их комбинации, а затем сопоставляет его с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бэкендами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600" dirty="0" err="1"/>
              <a:t>upstream</a:t>
            </a:r>
            <a:r>
              <a:rPr lang="ru-RU" sz="1600" dirty="0"/>
              <a:t> </a:t>
            </a:r>
            <a:r>
              <a:rPr lang="ru-RU" sz="1600" dirty="0" err="1"/>
              <a:t>backend</a:t>
            </a:r>
            <a:r>
              <a:rPr lang="ru-RU" sz="1600" dirty="0"/>
              <a:t> { </a:t>
            </a:r>
            <a:r>
              <a:rPr lang="ru-RU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ru-RU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</a:t>
            </a:r>
            <a:r>
              <a:rPr lang="ru-RU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scheme$request_uri</a:t>
            </a:r>
            <a:r>
              <a:rPr lang="ru-RU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ru-RU" sz="1600" dirty="0"/>
              <a:t> </a:t>
            </a:r>
            <a:r>
              <a:rPr lang="ru-RU" sz="1600" dirty="0" err="1"/>
              <a:t>server</a:t>
            </a:r>
            <a:r>
              <a:rPr lang="ru-RU" sz="1600" dirty="0"/>
              <a:t> backend1.somesite.com; </a:t>
            </a:r>
            <a:r>
              <a:rPr lang="ru-RU" sz="1600" dirty="0" err="1"/>
              <a:t>server</a:t>
            </a:r>
            <a:r>
              <a:rPr lang="ru-RU" sz="1600" dirty="0"/>
              <a:t> backend2.somesite.com; </a:t>
            </a:r>
            <a:r>
              <a:rPr lang="ru-RU" sz="1600" dirty="0" err="1"/>
              <a:t>server</a:t>
            </a:r>
            <a:r>
              <a:rPr lang="ru-RU" sz="1600" dirty="0"/>
              <a:t> backend3.somesite.com; }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Для вычисления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схема (http или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полный URL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работает только с HTTP, это предопределенный вариант, в котором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вычисляется по IP-адресу клиента:</a:t>
            </a:r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59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стеке определенные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бэкенды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мощнее, чем другие, то пригодятся веса:</a:t>
            </a:r>
          </a:p>
          <a:p>
            <a:r>
              <a:rPr lang="en-US" sz="1600" dirty="0"/>
              <a:t>upstream backend { server backend1.somesite.com 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weight=10;</a:t>
            </a:r>
            <a:r>
              <a:rPr lang="en-US" sz="1600" dirty="0"/>
              <a:t> server backend2.somesite.com 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weight=5;</a:t>
            </a:r>
            <a:r>
              <a:rPr lang="en-US" sz="1600" dirty="0"/>
              <a:t> server backend3.somesite.com; 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192.0.0.1 backup;</a:t>
            </a:r>
            <a:r>
              <a:rPr lang="en-US" sz="1600" dirty="0"/>
              <a:t> }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веса равны 1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примере из каждых 16 запросов первый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будет обрабатывать 10, второй 5, а третий 1. При этом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бэкап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 будет получать запросы только если три основных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бэкенда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недоступны.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67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Nginx считает, что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сервер недоступен, то временно перестает слать на него запросы. За это отвечает две директивы:</a:t>
            </a:r>
          </a:p>
          <a:p>
            <a:r>
              <a:rPr lang="ru-RU" sz="16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max_fails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задает количество неудачных попыток подключений, после которых </a:t>
            </a:r>
            <a:r>
              <a:rPr lang="ru-RU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бэкенд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определенное время считается недоступным;</a:t>
            </a:r>
          </a:p>
          <a:p>
            <a:r>
              <a:rPr lang="ru-RU" sz="16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fail_timeout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время, в течение которого сервер считается недоступным.</a:t>
            </a: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Параметры выглядят так:</a:t>
            </a:r>
          </a:p>
          <a:p>
            <a:endParaRPr lang="ru-RU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 подходящего метода балансировки позволит сделать более равномерно распределить нагрузку. Не забывайте о весах бэкендов, мониторинге и отказоустойчивости серверов.</a:t>
            </a:r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42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72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72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Теперь, когда Nginx установлен и мы убедились в его работоспособности, ознакомимся с некоторыми базовыми командам для управления нашим веб-сервером.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Для остановки веб-сервера используйте команду: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sudo systemctl </a:t>
            </a:r>
            <a:r>
              <a:rPr kumimoji="0" lang="ru-RU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stop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nginx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  Для запуска остановленного веб-сервера наберите: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sudo systemctl </a:t>
            </a:r>
            <a:r>
              <a:rPr kumimoji="0" lang="ru-RU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start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nginx 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Для перезапуска веб-сервера можно использовать следующую команду: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sudo systemctl </a:t>
            </a:r>
            <a:r>
              <a:rPr kumimoji="0" lang="ru-RU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restart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nginx 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Если вы вносите изменения в конфигурацию Nginx, часто можно перезапустить его без закрытия соединений. Для этого можно использовать следующую команду: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sudo systemctl </a:t>
            </a:r>
            <a:r>
              <a:rPr kumimoji="0" lang="ru-RU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reload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nginx 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По умолчанию Nginx настроен на автоматический запуск при запуске сервера. Если такое поведение веб-сервера вам не нужно, вы можете отключить его следующей командой: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sudo systemctl </a:t>
            </a:r>
            <a:r>
              <a:rPr kumimoji="0" lang="ru-RU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disable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nginx </a:t>
            </a: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Для повторного включения запуска Nginx при старте сервера введите: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sudo systemctl </a:t>
            </a:r>
            <a:r>
              <a:rPr kumimoji="0" lang="ru-RU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enable</a:t>
            </a:r>
            <a:r>
              <a: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nginx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91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21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600" b="1" dirty="0">
                <a:latin typeface="Century Gothic" panose="020B0502020202020204" pitchFamily="34" charset="0"/>
              </a:rPr>
              <a:t>Контент</a:t>
            </a:r>
          </a:p>
          <a:p>
            <a:pPr marL="0" lvl="0" indent="0">
              <a:buNone/>
            </a:pPr>
            <a:r>
              <a:rPr lang="ru-RU" sz="1600" dirty="0">
                <a:latin typeface="Century Gothic" panose="020B0502020202020204" pitchFamily="34" charset="0"/>
              </a:rPr>
              <a:t>/</a:t>
            </a:r>
            <a:r>
              <a:rPr lang="ru-RU" sz="1600" dirty="0" err="1">
                <a:latin typeface="Century Gothic" panose="020B0502020202020204" pitchFamily="34" charset="0"/>
              </a:rPr>
              <a:t>var</a:t>
            </a:r>
            <a:r>
              <a:rPr lang="ru-RU" sz="1600" dirty="0">
                <a:latin typeface="Century Gothic" panose="020B0502020202020204" pitchFamily="34" charset="0"/>
              </a:rPr>
              <a:t>/</a:t>
            </a:r>
            <a:r>
              <a:rPr lang="ru-RU" sz="1600" dirty="0" err="1">
                <a:latin typeface="Century Gothic" panose="020B0502020202020204" pitchFamily="34" charset="0"/>
              </a:rPr>
              <a:t>www</a:t>
            </a:r>
            <a:r>
              <a:rPr lang="ru-RU" sz="1600" dirty="0">
                <a:latin typeface="Century Gothic" panose="020B0502020202020204" pitchFamily="34" charset="0"/>
              </a:rPr>
              <a:t>/</a:t>
            </a:r>
            <a:r>
              <a:rPr lang="ru-RU" sz="1600" dirty="0" err="1">
                <a:latin typeface="Century Gothic" panose="020B0502020202020204" pitchFamily="34" charset="0"/>
              </a:rPr>
              <a:t>html</a:t>
            </a:r>
            <a:r>
              <a:rPr lang="ru-RU" sz="1600" dirty="0">
                <a:latin typeface="Century Gothic" panose="020B0502020202020204" pitchFamily="34" charset="0"/>
              </a:rPr>
              <a:t>: веб-контент, который по умолчанию состоит только из тестовой страницы Nginx, которую мы видели ранее, находится в директории /</a:t>
            </a:r>
            <a:r>
              <a:rPr lang="ru-RU" sz="1600" dirty="0" err="1">
                <a:latin typeface="Century Gothic" panose="020B0502020202020204" pitchFamily="34" charset="0"/>
              </a:rPr>
              <a:t>var</a:t>
            </a:r>
            <a:r>
              <a:rPr lang="ru-RU" sz="1600" dirty="0">
                <a:latin typeface="Century Gothic" panose="020B0502020202020204" pitchFamily="34" charset="0"/>
              </a:rPr>
              <a:t>/</a:t>
            </a:r>
            <a:r>
              <a:rPr lang="ru-RU" sz="1600" dirty="0" err="1">
                <a:latin typeface="Century Gothic" panose="020B0502020202020204" pitchFamily="34" charset="0"/>
              </a:rPr>
              <a:t>www</a:t>
            </a:r>
            <a:r>
              <a:rPr lang="ru-RU" sz="1600" dirty="0">
                <a:latin typeface="Century Gothic" panose="020B0502020202020204" pitchFamily="34" charset="0"/>
              </a:rPr>
              <a:t>/</a:t>
            </a:r>
            <a:r>
              <a:rPr lang="ru-RU" sz="1600" dirty="0" err="1">
                <a:latin typeface="Century Gothic" panose="020B0502020202020204" pitchFamily="34" charset="0"/>
              </a:rPr>
              <a:t>html</a:t>
            </a:r>
            <a:r>
              <a:rPr lang="ru-RU" sz="1600" dirty="0">
                <a:latin typeface="Century Gothic" panose="020B0502020202020204" pitchFamily="34" charset="0"/>
              </a:rPr>
              <a:t>. Путь к этой директории можно настроить в файлах конфигурации Nginx.</a:t>
            </a:r>
          </a:p>
          <a:p>
            <a:pPr marL="0" indent="0">
              <a:buNone/>
            </a:pPr>
            <a:r>
              <a:rPr lang="ru-RU" sz="1600" b="1" dirty="0">
                <a:latin typeface="Century Gothic" panose="020B0502020202020204" pitchFamily="34" charset="0"/>
              </a:rPr>
              <a:t>Конфигурация сервера</a:t>
            </a:r>
          </a:p>
          <a:p>
            <a:pPr marL="0" lvl="0" indent="0">
              <a:buNone/>
            </a:pPr>
            <a:r>
              <a:rPr lang="ru-RU" sz="1600" dirty="0">
                <a:latin typeface="Century Gothic" panose="020B0502020202020204" pitchFamily="34" charset="0"/>
              </a:rPr>
              <a:t>/etc/nginx: директория конфигурации Nginx. Все файлы конфигурации Nginx находятся в этой директории.</a:t>
            </a:r>
          </a:p>
          <a:p>
            <a:pPr marL="0" lvl="0" indent="0">
              <a:buNone/>
            </a:pPr>
            <a:r>
              <a:rPr lang="ru-RU" sz="1600" dirty="0">
                <a:latin typeface="Century Gothic" panose="020B0502020202020204" pitchFamily="34" charset="0"/>
              </a:rPr>
              <a:t>/etc/nginx/nginx.conf: основной файл конфигурации Nginx. Этот файл используется для внесения изменений в глобальную конфигурацию Nginx.</a:t>
            </a:r>
          </a:p>
          <a:p>
            <a:pPr marL="0" lvl="0" indent="0">
              <a:buNone/>
            </a:pPr>
            <a:r>
              <a:rPr lang="ru-RU" sz="1600" dirty="0">
                <a:latin typeface="Century Gothic" panose="020B0502020202020204" pitchFamily="34" charset="0"/>
              </a:rPr>
              <a:t>/etc/nginx/</a:t>
            </a:r>
            <a:r>
              <a:rPr lang="ru-RU" sz="1600" dirty="0" err="1">
                <a:latin typeface="Century Gothic" panose="020B0502020202020204" pitchFamily="34" charset="0"/>
              </a:rPr>
              <a:t>sites-available</a:t>
            </a:r>
            <a:r>
              <a:rPr lang="ru-RU" sz="1600" dirty="0">
                <a:latin typeface="Century Gothic" panose="020B0502020202020204" pitchFamily="34" charset="0"/>
              </a:rPr>
              <a:t>: директория, в которой хранятся "серверные блоки" для каждого сайта (серверные блоки являются приблизительным аналогом виртуальных хостов в </a:t>
            </a:r>
            <a:r>
              <a:rPr lang="ru-RU" sz="1600" dirty="0" err="1">
                <a:latin typeface="Century Gothic" panose="020B0502020202020204" pitchFamily="34" charset="0"/>
              </a:rPr>
              <a:t>Apache</a:t>
            </a:r>
            <a:r>
              <a:rPr lang="ru-RU" sz="1600" dirty="0">
                <a:latin typeface="Century Gothic" panose="020B0502020202020204" pitchFamily="34" charset="0"/>
              </a:rPr>
              <a:t>). Nginx не будет использовать конфигурационные файлы в этой директории, если они не имеют соответствующих ссылок в директории </a:t>
            </a:r>
            <a:r>
              <a:rPr lang="ru-RU" sz="1600" dirty="0" err="1">
                <a:latin typeface="Century Gothic" panose="020B0502020202020204" pitchFamily="34" charset="0"/>
              </a:rPr>
              <a:t>sites-enabled</a:t>
            </a:r>
            <a:r>
              <a:rPr lang="ru-RU" sz="1600" dirty="0">
                <a:latin typeface="Century Gothic" panose="020B0502020202020204" pitchFamily="34" charset="0"/>
              </a:rPr>
              <a:t> (см. ниже). Обычно все настройки серверного блока осуществляются в этой директории, а затем сайт активируется путём создания ссылки в другой директории.</a:t>
            </a:r>
          </a:p>
          <a:p>
            <a:pPr marL="0" lvl="0" indent="0">
              <a:buNone/>
            </a:pPr>
            <a:r>
              <a:rPr lang="ru-RU" sz="1600" dirty="0">
                <a:latin typeface="Century Gothic" panose="020B0502020202020204" pitchFamily="34" charset="0"/>
              </a:rPr>
              <a:t>/etc/nginx/</a:t>
            </a:r>
            <a:r>
              <a:rPr lang="ru-RU" sz="1600" dirty="0" err="1">
                <a:latin typeface="Century Gothic" panose="020B0502020202020204" pitchFamily="34" charset="0"/>
              </a:rPr>
              <a:t>sites-enabled</a:t>
            </a:r>
            <a:r>
              <a:rPr lang="ru-RU" sz="1600" dirty="0">
                <a:latin typeface="Century Gothic" panose="020B0502020202020204" pitchFamily="34" charset="0"/>
              </a:rPr>
              <a:t>/: в этой директории хранятся серверные блоки для активированных сайтов. Обычно это достигается путём создания ссылок на конфигурационные профили сайтов, расположенные в директории </a:t>
            </a:r>
            <a:r>
              <a:rPr lang="ru-RU" sz="1600" dirty="0" err="1">
                <a:latin typeface="Century Gothic" panose="020B0502020202020204" pitchFamily="34" charset="0"/>
              </a:rPr>
              <a:t>sites-available</a:t>
            </a:r>
            <a:r>
              <a:rPr lang="ru-RU" sz="1600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err="1">
                <a:latin typeface="Century Gothic" panose="020B0502020202020204" pitchFamily="34" charset="0"/>
              </a:rPr>
              <a:t>Логи</a:t>
            </a:r>
            <a:r>
              <a:rPr lang="ru-RU" sz="1600" b="1" dirty="0">
                <a:latin typeface="Century Gothic" panose="020B0502020202020204" pitchFamily="34" charset="0"/>
              </a:rPr>
              <a:t> сервера</a:t>
            </a:r>
          </a:p>
          <a:p>
            <a:pPr marL="0" lvl="0" indent="0">
              <a:buNone/>
            </a:pPr>
            <a:r>
              <a:rPr lang="ru-RU" sz="1600" dirty="0">
                <a:latin typeface="Century Gothic" panose="020B0502020202020204" pitchFamily="34" charset="0"/>
              </a:rPr>
              <a:t>/</a:t>
            </a:r>
            <a:r>
              <a:rPr lang="ru-RU" sz="1600" dirty="0" err="1">
                <a:latin typeface="Century Gothic" panose="020B0502020202020204" pitchFamily="34" charset="0"/>
              </a:rPr>
              <a:t>var</a:t>
            </a:r>
            <a:r>
              <a:rPr lang="ru-RU" sz="1600" dirty="0">
                <a:latin typeface="Century Gothic" panose="020B0502020202020204" pitchFamily="34" charset="0"/>
              </a:rPr>
              <a:t>/</a:t>
            </a:r>
            <a:r>
              <a:rPr lang="ru-RU" sz="1600" dirty="0" err="1">
                <a:latin typeface="Century Gothic" panose="020B0502020202020204" pitchFamily="34" charset="0"/>
              </a:rPr>
              <a:t>log</a:t>
            </a:r>
            <a:r>
              <a:rPr lang="ru-RU" sz="1600" dirty="0">
                <a:latin typeface="Century Gothic" panose="020B0502020202020204" pitchFamily="34" charset="0"/>
              </a:rPr>
              <a:t>/nginx/</a:t>
            </a:r>
            <a:r>
              <a:rPr lang="ru-RU" sz="1600" dirty="0" err="1">
                <a:latin typeface="Century Gothic" panose="020B0502020202020204" pitchFamily="34" charset="0"/>
              </a:rPr>
              <a:t>access.log</a:t>
            </a:r>
            <a:r>
              <a:rPr lang="ru-RU" sz="1600" dirty="0">
                <a:latin typeface="Century Gothic" panose="020B0502020202020204" pitchFamily="34" charset="0"/>
              </a:rPr>
              <a:t>: каждый запрос к вашему веб-серверу записывается в этот файл лога, если иное не задано настройками Nginx.</a:t>
            </a:r>
          </a:p>
          <a:p>
            <a:pPr marL="0" lvl="0" indent="0">
              <a:buNone/>
            </a:pPr>
            <a:r>
              <a:rPr lang="ru-RU" sz="1600" dirty="0">
                <a:latin typeface="Century Gothic" panose="020B0502020202020204" pitchFamily="34" charset="0"/>
              </a:rPr>
              <a:t>/</a:t>
            </a:r>
            <a:r>
              <a:rPr lang="ru-RU" sz="1600" dirty="0" err="1">
                <a:latin typeface="Century Gothic" panose="020B0502020202020204" pitchFamily="34" charset="0"/>
              </a:rPr>
              <a:t>var</a:t>
            </a:r>
            <a:r>
              <a:rPr lang="ru-RU" sz="1600" dirty="0">
                <a:latin typeface="Century Gothic" panose="020B0502020202020204" pitchFamily="34" charset="0"/>
              </a:rPr>
              <a:t>/</a:t>
            </a:r>
            <a:r>
              <a:rPr lang="ru-RU" sz="1600" dirty="0" err="1">
                <a:latin typeface="Century Gothic" panose="020B0502020202020204" pitchFamily="34" charset="0"/>
              </a:rPr>
              <a:t>log</a:t>
            </a:r>
            <a:r>
              <a:rPr lang="ru-RU" sz="1600" dirty="0">
                <a:latin typeface="Century Gothic" panose="020B0502020202020204" pitchFamily="34" charset="0"/>
              </a:rPr>
              <a:t>/nginx/error.log: любые ошибки Nginx будут записываться в этот файл.</a:t>
            </a:r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70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Конфигурация блоков Nginx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логически делит конфигурации, предназначенные для обслуживания различного контента, на блоки, которые собираются в иерархическую структуру. Обработку каждого запроса клиента Nginx начинает с определения необходимых блоков конфигурации. Этот процесс принятия решений будет центральной темой данного мануала.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блоки, которые мы обсудим, называются 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location.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подмножество конфигурации Nginx, которая определяет виртуальный сервер, используемый для обработки запросов определенного типа. Администраторы часто настраивают несколько блоков 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каждый блок обрабатывает соединения на основе запрошенного домена, порта и IP-адреса.</a:t>
            </a:r>
          </a:p>
          <a:p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 location находится в блоке 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используется для того, чтобы Nginx мог обрабатывать запросы для разных ресурсов и URI родительского сервера. С помощью этого блока администратор может разделить пространство URI требуемым образом. Это чрезвычайно гибкая модель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70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N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ginx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позволяет определять несколько блоков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функционируют как отдельные экземпляры виртуальных веб-серверов. Потому Nginx необходима процедура определения того, какой из этих блоков будет использоваться для обработки запроса.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Nginx применяет определенную систему проверок, которые используются для поиска наилучшего совпадения. Основные директивы блока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помогают Nginx определить требуемый блок, — это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Директива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endParaRPr lang="ru-RU" sz="1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Сначала Nginx смотрит на IP-адрес и порт запроса. Он сопоставляет эти значения с директивой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каждого блока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создает список блоков, которые могут обслужить запрос.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Директива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обычно определяет IP-адрес и порт блока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 умолчанию любой блок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котором нет директивы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получает параметры 0.0.0.0:80 (или 0.0.0.0:8080, если Nginx запускается обычным пользователем без полномочий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Это позволяет таким блокам отвечать на запросы на любом интерфейсе по порту 80. Но это стандартное значение не имеет большого веса в процессе выбора блока.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Директива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указывать: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IP-адрес и порт.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IP-адрес (тогда будет использоваться порт по умолчанию 80).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порт (тогда будут прослушиваться все интерфейсы).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 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-сокету.</a:t>
            </a: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вариант, как правило, используется только при передаче запросов между разными серверами.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Сначала Nginx попробует выбрать блок на основе директивы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используя следующие правила: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переводит все «неполные» директивы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заменяя отсутствующие значения значениями по умолчанию, чтобы затем оценить каждый блок по его IP-адресу и порту. Например: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блоке нет директивы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блоку будет присвоено значение 0.0.0.0:80.</a:t>
            </a:r>
          </a:p>
          <a:p>
            <a:pPr lvl="1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блоке указан только IP-адрес 111.111.111.111, ему будет присвоен стандартный порт: 111.111.111.111:80.</a:t>
            </a:r>
          </a:p>
          <a:p>
            <a:pPr lvl="1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блоке указан только порт 8888, ему будет присвоен стандартный IP-адрес: 0.0.0.0:8888.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Nginx пытается собрать список блоков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соответствуют запросу, в частности, на основе IP-адреса и порта. Это означает, что любой блок, который использует IP-адрес 0.0.0.0, не будет выбран, если есть блоки, которые настроены на заданный IP-адрес. Порт должен совпадать точно.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веб-сервер находит всего одно совпадение, он просто использует этот блок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обслуживания запроса. Если он найдет несколько блоков, которые отвечают всем требованиям, Nginx выберет один блок на основе директивы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понимать, что Nginx будет оценивать директиву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только тогда, когда ему нужно выбрать один блок из списка блоков, отобранных по директиве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если домен </a:t>
            </a:r>
            <a:r>
              <a:rPr lang="ru-R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example.com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размещен на порту 80 по адресу 192.168.1.10, запрос на </a:t>
            </a:r>
            <a:r>
              <a:rPr lang="ru-R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example.com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всегда будет обслуживаться первым блоком в пример ниже, несмотря на директиву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 втором блоке.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 192.168.1.10;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 80;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example.com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Nginx отобрал несколько блоков с одинаковым уровнем специфичности, далее он проверит директиву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Директива 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endParaRPr lang="ru-RU" sz="1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дальнейшей оценки запросов, имеющих одинаковые определения директивы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Nginx проверяет заголовок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запроса. Это значение содержит домен или IP-адрес, который запрашивает клиент.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ищет наилучшее совпадение этого значения в директиве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каждого блока, прошедшего предыдущий этап отбора. Nginx оценивает эту директиву по этой формуле: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Сначала Nginx пытается найти блок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значение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которого точно соответствует значению в заголовке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запроса. Если такой блок найдется, он будет использоваться для обслуживания запроса. Если Nginx найдет несколько точных совпадений, используется первый найденный блок.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Nginx не нашел точное совпадение, он попытается найти блок, директива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которого начинается со специального символа *. Если Nginx найден такой блок, этот блок будет использоваться для обслуживания запроса. Если Nginx  найдет несколько совпадений, для обслуживания запроса будет использоваться наиболее точное совпадение.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Nginx не нашел совпадений по специальному символу в начале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 будет искать блок, чье значение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заканчивается специальным символом *. Если такой блок найден, он используется для обслуживания запроса. Если Nginx найдет несколько совпадений, для обслуживания запроса будет использоваться наиболее точное из них.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Nginx не нашел совпадений по специальному символу в конце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 оценивает блоки, чье значение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server_name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 регулярные выражения (они определяются символом ~ перед именем). Для обслуживания запроса будет использоваться первый блок, который содержит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регулярное выражение, которое соответствует заголовку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найти блок по регулярным выражениям не удалось, Nginx выбирает блок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умолчанию для этого IP-адреса и порта.</a:t>
            </a:r>
          </a:p>
          <a:p>
            <a:pPr fontAlgn="base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каждой комбинации IP-адреса и порта существует блок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умолчанию, который используется в случае, если веб-сервер не смог найти другой блок. Как правило, это либо первый блок в конфигурации, либо блок, который содержит параметр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часть директивы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(она переопределяет алгоритм поиска первого совпадения). Для каждой комбинации IP-адреса и порта может быть только одно объявление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08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примера поиска по префиксу можно использовать следующий блок location для ответа на запросы URI (/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/page1/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или 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b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</a:t>
            </a:r>
            <a:b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Ниже вы найдете пример точного совпадения URI. Такой блок всегда будет использоваться для обслуживания URI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/page1. Он не будет отвечать на URI запроса /page1/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Имейте в виду, что если выбран этот блок и запрос обслуживается индексной страницей, произойдет внутреннее перенаправление в другой блок location, который будет фактическим обработчиком запроса.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= /page1 {</a:t>
            </a:r>
            <a:b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</a:t>
            </a:r>
            <a:b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блока location как регулярного выражения с учетом регистра происходит в следующем примере. Этот блок будет использован для обработки запросов для 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tortoise.jpg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не для /FLOWER.PNG:</a:t>
            </a:r>
          </a:p>
          <a:p>
            <a:pPr fontAlgn="base"/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~ \.(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jpe?g|png|gif|ico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)$ {</a:t>
            </a:r>
            <a:b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</a:t>
            </a:r>
            <a:b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следующем примере происходит интерпретация блока location как регулярного выражения без учета регистра. Такой блок сможет обработать запросы и для 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tortoise.jpg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для /FLOWER.PNG.</a:t>
            </a:r>
          </a:p>
          <a:p>
            <a:pPr fontAlgn="base"/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~* \.(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jpe?g|png|gif|ico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)$ {</a:t>
            </a:r>
            <a:b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</a:t>
            </a:r>
            <a:b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блок отключит поиск по регулярному выражению, если он выбран как наилучшее совпадение без регулярных выражений. Он может обрабатывать запросы для 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costumes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ninja.html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^~ /</a:t>
            </a:r>
            <a:r>
              <a:rPr lang="ru-RU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costumes</a:t>
            </a: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b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 .</a:t>
            </a:r>
            <a:b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/>
            <a:r>
              <a:rPr lang="ru-RU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видите, модификаторы указывают, как следует интерпретировать блок location. Тем не менее, это не определяет алгоритм, который Nginx использует, чтобы решить, какому блоку location отправить запрос.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2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25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настроить HTTPS-сервер, необходимо включить параметр ssl на 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слушающих сокетах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блоке 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server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также указать местоположение файлов с 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сертификатом сервера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секретным ключом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{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listen              443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server_name         www.example.com;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ssl_certificate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www.example.com.crt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ssl_certificate_key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www.example.com.key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ssl_protocols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TLSv1 TLSv1.1 TLSv1.2;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ssl_ciphers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HIGH:!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aNULL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:!MD5;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Сертификат сервера является публичным. Он посылается каждому клиенту, соединяющемуся с сервером. Секретный ключ следует хранить в файле с ограниченным доступом (права доступа должны позволять главному процессу nginx читать этот файл). Секретный ключ можно также хранить в одном файле с сертификатом: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ssl_certificate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www.example.com.cert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ssl_certificate_key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www.example.com.cert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права доступа к файлу следует также ограничить. Несмотря на то, что и сертификат, и ключ хранятся в одном файле, клиенту посылается только сертификат.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13CB-425E-4102-9A70-86A39929AAE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38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7189" y="2818617"/>
            <a:ext cx="6535822" cy="723905"/>
          </a:xfrm>
        </p:spPr>
        <p:txBody>
          <a:bodyPr anchor="ctr">
            <a:noAutofit/>
          </a:bodyPr>
          <a:lstStyle>
            <a:lvl1pPr algn="l">
              <a:defRPr sz="3467" b="1" i="0" cap="all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7190" y="3549477"/>
            <a:ext cx="6123684" cy="388011"/>
          </a:xfrm>
        </p:spPr>
        <p:txBody>
          <a:bodyPr anchor="ctr">
            <a:noAutofit/>
          </a:bodyPr>
          <a:lstStyle>
            <a:lvl1pPr marL="0" indent="0" algn="l">
              <a:buNone/>
              <a:defRPr sz="1517" b="0" i="0" cap="none" baseline="0">
                <a:solidFill>
                  <a:srgbClr val="23D7D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0" y="2809060"/>
            <a:ext cx="1256727" cy="12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37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2" pos="368" userDrawn="1">
          <p15:clr>
            <a:srgbClr val="FBAE40"/>
          </p15:clr>
        </p15:guide>
        <p15:guide id="3" orient="horz" pos="467" userDrawn="1">
          <p15:clr>
            <a:srgbClr val="FBAE40"/>
          </p15:clr>
        </p15:guide>
        <p15:guide id="4" pos="5847" userDrawn="1">
          <p15:clr>
            <a:srgbClr val="FBAE40"/>
          </p15:clr>
        </p15:guide>
        <p15:guide id="5" orient="horz" pos="3853" userDrawn="1">
          <p15:clr>
            <a:srgbClr val="FBAE40"/>
          </p15:clr>
        </p15:guide>
        <p15:guide id="6" pos="3116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20750" y="2993913"/>
            <a:ext cx="6206482" cy="984476"/>
          </a:xfrm>
        </p:spPr>
        <p:txBody>
          <a:bodyPr anchor="ctr">
            <a:noAutofit/>
          </a:bodyPr>
          <a:lstStyle>
            <a:lvl1pPr algn="l">
              <a:defRPr sz="40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8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tx1">
                    <a:alpha val="4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655" y="6109758"/>
            <a:ext cx="380482" cy="382082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 xmlns="">
        <p15:guide id="2" pos="340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397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93" y="6107880"/>
            <a:ext cx="375044" cy="376620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20750" y="2993913"/>
            <a:ext cx="6206482" cy="984476"/>
          </a:xfrm>
        </p:spPr>
        <p:txBody>
          <a:bodyPr anchor="ctr">
            <a:noAutofit/>
          </a:bodyPr>
          <a:lstStyle>
            <a:lvl1pPr algn="l">
              <a:defRPr sz="4000" b="0" i="0" cap="none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Текст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2" pos="693" userDrawn="1">
          <p15:clr>
            <a:srgbClr val="FBAE40"/>
          </p15:clr>
        </p15:guide>
        <p15:guide id="3" orient="horz" pos="705" userDrawn="1">
          <p15:clr>
            <a:srgbClr val="FBAE40"/>
          </p15:clr>
        </p15:guide>
        <p15:guide id="4" pos="5547" userDrawn="1">
          <p15:clr>
            <a:srgbClr val="FBAE40"/>
          </p15:clr>
        </p15:guide>
        <p15:guide id="5" orient="horz" pos="3589" userDrawn="1">
          <p15:clr>
            <a:srgbClr val="FBAE40"/>
          </p15:clr>
        </p15:guide>
        <p15:guide id="6" pos="3116" userDrawn="1">
          <p15:clr>
            <a:srgbClr val="FBAE40"/>
          </p15:clr>
        </p15:guide>
        <p15:guide id="9" orient="horz" pos="21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6933" y="441809"/>
            <a:ext cx="8951067" cy="461433"/>
          </a:xfrm>
        </p:spPr>
        <p:txBody>
          <a:bodyPr anchor="ctr">
            <a:noAutofit/>
          </a:bodyPr>
          <a:lstStyle>
            <a:lvl1pPr algn="l">
              <a:defRPr sz="2167" b="1" i="0" cap="none" baseline="0">
                <a:solidFill>
                  <a:srgbClr val="2889F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tx1">
                    <a:alpha val="4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/>
          </p:nvPr>
        </p:nvSpPr>
        <p:spPr>
          <a:xfrm>
            <a:off x="454885" y="1090574"/>
            <a:ext cx="8943115" cy="4643476"/>
          </a:xfrm>
        </p:spPr>
        <p:txBody>
          <a:bodyPr>
            <a:normAutofit/>
          </a:bodyPr>
          <a:lstStyle>
            <a:lvl1pPr marL="0" indent="0">
              <a:buNone/>
              <a:defRPr sz="1517" b="0" i="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655" y="6109758"/>
            <a:ext cx="380482" cy="382082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2" pos="353" userDrawn="1">
          <p15:clr>
            <a:srgbClr val="FBAE40"/>
          </p15:clr>
        </p15:guide>
        <p15:guide id="4" pos="5920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9" orient="horz" pos="2183" userDrawn="1">
          <p15:clr>
            <a:srgbClr val="FBAE40"/>
          </p15:clr>
        </p15:guide>
        <p15:guide id="13" orient="horz" pos="34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977189" y="2618594"/>
            <a:ext cx="4614773" cy="723905"/>
          </a:xfrm>
        </p:spPr>
        <p:txBody>
          <a:bodyPr anchor="ctr">
            <a:noAutofit/>
          </a:bodyPr>
          <a:lstStyle>
            <a:lvl1pPr algn="l">
              <a:defRPr sz="3200" b="1" i="0" cap="all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Имя фамилия</a:t>
            </a: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977190" y="3349454"/>
            <a:ext cx="4614773" cy="388011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 i="0" cap="none" baseline="0">
                <a:solidFill>
                  <a:srgbClr val="2889F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98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5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ru-RU" dirty="0"/>
              <a:t>Должность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01" y="2809060"/>
            <a:ext cx="1256727" cy="12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9670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584">
          <p15:clr>
            <a:srgbClr val="FBAE40"/>
          </p15:clr>
        </p15:guide>
        <p15:guide id="2" pos="368">
          <p15:clr>
            <a:srgbClr val="FBAE40"/>
          </p15:clr>
        </p15:guide>
        <p15:guide id="3" orient="horz" pos="705">
          <p15:clr>
            <a:srgbClr val="FBAE40"/>
          </p15:clr>
        </p15:guide>
        <p15:guide id="4" pos="4152">
          <p15:clr>
            <a:srgbClr val="FBAE40"/>
          </p15:clr>
        </p15:guide>
        <p15:guide id="5" orient="horz" pos="3608">
          <p15:clr>
            <a:srgbClr val="FBAE40"/>
          </p15:clr>
        </p15:guide>
        <p15:guide id="6" pos="3116">
          <p15:clr>
            <a:srgbClr val="FBAE40"/>
          </p15:clr>
        </p15:guide>
        <p15:guide id="7" orient="horz" pos="17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6185"/>
            <a:ext cx="8543925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6684"/>
            <a:ext cx="8543925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4A0F-29A5-CC43-BA5A-9EF566F7E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4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89" r:id="rId2"/>
    <p:sldLayoutId id="2147483782" r:id="rId3"/>
    <p:sldLayoutId id="2147483765" r:id="rId4"/>
    <p:sldLayoutId id="2147483794" r:id="rId5"/>
  </p:sldLayoutIdLst>
  <p:hf hdr="0" ftr="0" dt="0"/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mbler.ru/" TargetMode="External"/><Relationship Id="rId3" Type="http://schemas.openxmlformats.org/officeDocument/2006/relationships/image" Target="../media/image9.jpg"/><Relationship Id="rId7" Type="http://schemas.openxmlformats.org/officeDocument/2006/relationships/hyperlink" Target="http://v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ail.ru/" TargetMode="External"/><Relationship Id="rId5" Type="http://schemas.openxmlformats.org/officeDocument/2006/relationships/hyperlink" Target="http://www.yandex.ru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7189" y="2818617"/>
            <a:ext cx="6535822" cy="1225845"/>
          </a:xfrm>
        </p:spPr>
        <p:txBody>
          <a:bodyPr/>
          <a:lstStyle/>
          <a:p>
            <a:r>
              <a:rPr lang="ru-RU" sz="34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Основы администрирования </a:t>
            </a:r>
            <a:r>
              <a:rPr lang="en-US" sz="34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nginx</a:t>
            </a:r>
            <a:endParaRPr lang="ru-RU" sz="347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Проверка конфигурации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10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C6A747D8-F72B-614F-8A80-D830941B6BCD}"/>
              </a:ext>
            </a:extLst>
          </p:cNvPr>
          <p:cNvGrpSpPr/>
          <p:nvPr/>
        </p:nvGrpSpPr>
        <p:grpSpPr>
          <a:xfrm>
            <a:off x="583985" y="2299559"/>
            <a:ext cx="6929997" cy="690397"/>
            <a:chOff x="583984" y="3768650"/>
            <a:chExt cx="6310978" cy="690397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310978" cy="45566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310976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5" y="2653000"/>
            <a:ext cx="6524764" cy="252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nginx -t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2299942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test</a:t>
            </a:r>
            <a:r>
              <a:rPr lang="ru-RU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syntax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9FDDC980-36FF-3142-820B-07CE1DA6CB16}"/>
              </a:ext>
            </a:extLst>
          </p:cNvPr>
          <p:cNvSpPr/>
          <p:nvPr/>
        </p:nvSpPr>
        <p:spPr>
          <a:xfrm>
            <a:off x="446932" y="1599847"/>
            <a:ext cx="6689363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ru-RU" sz="16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Перед перезапуском проверяйте</a:t>
            </a:r>
            <a:br>
              <a:rPr lang="ru-RU" sz="16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ru-RU" sz="16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конфигурацию на валидность: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B0B1A938-F3F1-BE47-B9F9-04F58944BC14}"/>
              </a:ext>
            </a:extLst>
          </p:cNvPr>
          <p:cNvSpPr/>
          <p:nvPr/>
        </p:nvSpPr>
        <p:spPr>
          <a:xfrm>
            <a:off x="446932" y="3090716"/>
            <a:ext cx="6689363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Проверит файл конфигурации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CDDB7C6D-98AC-BB46-9FAE-E4E362BC250E}"/>
              </a:ext>
            </a:extLst>
          </p:cNvPr>
          <p:cNvGrpSpPr/>
          <p:nvPr/>
        </p:nvGrpSpPr>
        <p:grpSpPr>
          <a:xfrm>
            <a:off x="583985" y="4341998"/>
            <a:ext cx="6929997" cy="1068027"/>
            <a:chOff x="583984" y="3768650"/>
            <a:chExt cx="6310978" cy="1068027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A9076024-346A-D841-9A61-73F1BB2B100F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310978" cy="83329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Прямоугольник с двумя скругленными соседними углами 16">
              <a:extLst>
                <a:ext uri="{FF2B5EF4-FFF2-40B4-BE49-F238E27FC236}">
                  <a16:creationId xmlns="" xmlns:a16="http://schemas.microsoft.com/office/drawing/2014/main" id="{47009909-F042-414F-A3FD-7C71A4EF2297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310976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8" name="Текст 3">
            <a:extLst>
              <a:ext uri="{FF2B5EF4-FFF2-40B4-BE49-F238E27FC236}">
                <a16:creationId xmlns="" xmlns:a16="http://schemas.microsoft.com/office/drawing/2014/main" id="{778138E6-2456-DF41-A6A1-3EBACEEB30C6}"/>
              </a:ext>
            </a:extLst>
          </p:cNvPr>
          <p:cNvSpPr txBox="1">
            <a:spLocks/>
          </p:cNvSpPr>
          <p:nvPr/>
        </p:nvSpPr>
        <p:spPr>
          <a:xfrm>
            <a:off x="691045" y="4695439"/>
            <a:ext cx="6524764" cy="714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nginx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: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the configuration file /etc/nginx/</a:t>
            </a:r>
            <a:r>
              <a:rPr lang="en-US" sz="1300" dirty="0">
                <a:solidFill>
                  <a:srgbClr val="FF7E79"/>
                </a:solidFill>
                <a:latin typeface="+mj-lt"/>
              </a:rPr>
              <a:t>nginx.conf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syntax is ok</a:t>
            </a:r>
          </a:p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nginx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: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configuration file /etc/nginx/</a:t>
            </a:r>
            <a:r>
              <a:rPr lang="en-US" sz="1300" dirty="0">
                <a:solidFill>
                  <a:srgbClr val="FF7E79"/>
                </a:solidFill>
                <a:latin typeface="+mj-lt"/>
              </a:rPr>
              <a:t>nginx.conf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test is successful</a:t>
            </a:r>
          </a:p>
        </p:txBody>
      </p:sp>
      <p:sp>
        <p:nvSpPr>
          <p:cNvPr id="20" name="Текст 3">
            <a:extLst>
              <a:ext uri="{FF2B5EF4-FFF2-40B4-BE49-F238E27FC236}">
                <a16:creationId xmlns="" xmlns:a16="http://schemas.microsoft.com/office/drawing/2014/main" id="{2D7AF17E-7664-7D4E-ADDA-8E422F318E14}"/>
              </a:ext>
            </a:extLst>
          </p:cNvPr>
          <p:cNvSpPr txBox="1">
            <a:spLocks/>
          </p:cNvSpPr>
          <p:nvPr/>
        </p:nvSpPr>
        <p:spPr>
          <a:xfrm>
            <a:off x="691045" y="4342381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test</a:t>
            </a:r>
            <a:r>
              <a:rPr lang="ru-RU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result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637399D9-A993-7B40-82B7-2750E137AB86}"/>
              </a:ext>
            </a:extLst>
          </p:cNvPr>
          <p:cNvSpPr/>
          <p:nvPr/>
        </p:nvSpPr>
        <p:spPr>
          <a:xfrm>
            <a:off x="446932" y="3811249"/>
            <a:ext cx="6689363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ru-RU" sz="16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Если всё хорошо, то увидим:</a:t>
            </a:r>
          </a:p>
        </p:txBody>
      </p:sp>
    </p:spTree>
    <p:extLst>
      <p:ext uri="{BB962C8B-B14F-4D97-AF65-F5344CB8AC3E}">
        <p14:creationId xmlns:p14="http://schemas.microsoft.com/office/powerpoint/2010/main" val="42235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47713A1-7383-6A42-87C0-DC0A443A4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0052" y="4572000"/>
            <a:ext cx="4624742" cy="16058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>
                <a:latin typeface="+mn-lt"/>
              </a:rPr>
              <a:t>Настройка </a:t>
            </a:r>
            <a:r>
              <a:rPr lang="en-US" cap="all" dirty="0">
                <a:latin typeface="+mn-lt"/>
              </a:rPr>
              <a:t>HTTPS </a:t>
            </a:r>
            <a:r>
              <a:rPr lang="ru-RU" cap="all" dirty="0">
                <a:latin typeface="+mn-lt"/>
              </a:rPr>
              <a:t>сервера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0" name="Текст 3">
            <a:extLst>
              <a:ext uri="{FF2B5EF4-FFF2-40B4-BE49-F238E27FC236}">
                <a16:creationId xmlns="" xmlns:a16="http://schemas.microsoft.com/office/drawing/2014/main" id="{6E6F51E7-8DA6-C445-BC2D-365996594FD0}"/>
              </a:ext>
            </a:extLst>
          </p:cNvPr>
          <p:cNvSpPr txBox="1">
            <a:spLocks/>
          </p:cNvSpPr>
          <p:nvPr/>
        </p:nvSpPr>
        <p:spPr>
          <a:xfrm>
            <a:off x="691043" y="1673846"/>
            <a:ext cx="8943115" cy="2311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server {</a:t>
            </a:r>
          </a:p>
          <a:p>
            <a:r>
              <a:rPr lang="en-US" sz="1800" dirty="0"/>
              <a:t>    listen		443 </a:t>
            </a:r>
            <a:r>
              <a:rPr lang="en-US" sz="1800" b="1" dirty="0"/>
              <a:t>ssl</a:t>
            </a:r>
            <a:r>
              <a:rPr lang="en-US" sz="1800" dirty="0"/>
              <a:t>;</a:t>
            </a:r>
          </a:p>
          <a:p>
            <a:r>
              <a:rPr lang="en-US" sz="1800" dirty="0"/>
              <a:t>    server_name	www.example.com;</a:t>
            </a:r>
          </a:p>
          <a:p>
            <a:r>
              <a:rPr lang="en-US" sz="1800" dirty="0"/>
              <a:t>    ssl_certificate	</a:t>
            </a:r>
            <a:r>
              <a:rPr lang="en-US" sz="1800" dirty="0" smtClean="0"/>
              <a:t>/</a:t>
            </a:r>
            <a:r>
              <a:rPr lang="en-US" sz="1800" b="1" dirty="0" err="1" smtClean="0"/>
              <a:t>etc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nginx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ssl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example.pem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 smtClean="0"/>
              <a:t>ssl_certificate_key</a:t>
            </a:r>
            <a:r>
              <a:rPr lang="en-US" sz="1800" dirty="0"/>
              <a:t> </a:t>
            </a:r>
            <a:r>
              <a:rPr lang="en-US" sz="1800" dirty="0" smtClean="0"/>
              <a:t>/</a:t>
            </a:r>
            <a:r>
              <a:rPr lang="en-US" sz="1800" b="1" dirty="0" err="1" smtClean="0"/>
              <a:t>etc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nginx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ssl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example.key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...</a:t>
            </a:r>
          </a:p>
          <a:p>
            <a:r>
              <a:rPr lang="en-US" sz="1800" dirty="0"/>
              <a:t>}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4B4A188E-F240-9644-87D6-AFEC3CAB10C4}"/>
              </a:ext>
            </a:extLst>
          </p:cNvPr>
          <p:cNvCxnSpPr>
            <a:cxnSpLocks/>
          </p:cNvCxnSpPr>
          <p:nvPr/>
        </p:nvCxnSpPr>
        <p:spPr>
          <a:xfrm>
            <a:off x="583986" y="1689567"/>
            <a:ext cx="0" cy="2657146"/>
          </a:xfrm>
          <a:prstGeom prst="line">
            <a:avLst/>
          </a:prstGeom>
          <a:ln w="28575">
            <a:solidFill>
              <a:srgbClr val="D1D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041751C8-D1A8-3C47-8D3C-C7E21245D710}"/>
              </a:ext>
            </a:extLst>
          </p:cNvPr>
          <p:cNvGrpSpPr/>
          <p:nvPr/>
        </p:nvGrpSpPr>
        <p:grpSpPr>
          <a:xfrm>
            <a:off x="583984" y="1850652"/>
            <a:ext cx="8338519" cy="2970826"/>
            <a:chOff x="583984" y="2129785"/>
            <a:chExt cx="8338519" cy="2970826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5" y="2364135"/>
              <a:ext cx="8338518" cy="261776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6" y="2129785"/>
              <a:ext cx="8338517" cy="234349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="" xmlns:a16="http://schemas.microsoft.com/office/drawing/2014/main" id="{5BF141DD-A658-D14A-9466-0B973897585B}"/>
                </a:ext>
              </a:extLst>
            </p:cNvPr>
            <p:cNvSpPr>
              <a:spLocks/>
            </p:cNvSpPr>
            <p:nvPr/>
          </p:nvSpPr>
          <p:spPr>
            <a:xfrm>
              <a:off x="583985" y="4981903"/>
              <a:ext cx="8338518" cy="1187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="" xmlns:a16="http://schemas.microsoft.com/office/drawing/2014/main" id="{2F2E3EAE-AFCD-CC4B-9E43-E4DBD138EFA6}"/>
                </a:ext>
              </a:extLst>
            </p:cNvPr>
            <p:cNvSpPr>
              <a:spLocks/>
            </p:cNvSpPr>
            <p:nvPr/>
          </p:nvSpPr>
          <p:spPr>
            <a:xfrm>
              <a:off x="583984" y="4981903"/>
              <a:ext cx="156796" cy="11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="" xmlns:a16="http://schemas.microsoft.com/office/drawing/2014/main" id="{05FD9EFF-5AD7-EE4C-AD3A-BB36A704E55C}"/>
                </a:ext>
              </a:extLst>
            </p:cNvPr>
            <p:cNvSpPr>
              <a:spLocks/>
            </p:cNvSpPr>
            <p:nvPr/>
          </p:nvSpPr>
          <p:spPr>
            <a:xfrm>
              <a:off x="8744487" y="4981903"/>
              <a:ext cx="178016" cy="11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" name="Треугольник 3">
              <a:extLst>
                <a:ext uri="{FF2B5EF4-FFF2-40B4-BE49-F238E27FC236}">
                  <a16:creationId xmlns="" xmlns:a16="http://schemas.microsoft.com/office/drawing/2014/main" id="{049252E8-A71C-D74B-BBA9-B1E7F25B07B1}"/>
                </a:ext>
              </a:extLst>
            </p:cNvPr>
            <p:cNvSpPr/>
            <p:nvPr/>
          </p:nvSpPr>
          <p:spPr>
            <a:xfrm rot="16200000">
              <a:off x="613459" y="5005051"/>
              <a:ext cx="68292" cy="5887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Треугольник 26">
              <a:extLst>
                <a:ext uri="{FF2B5EF4-FFF2-40B4-BE49-F238E27FC236}">
                  <a16:creationId xmlns="" xmlns:a16="http://schemas.microsoft.com/office/drawing/2014/main" id="{A461D10D-87E3-434B-9A4F-627FCF7927EC}"/>
                </a:ext>
              </a:extLst>
            </p:cNvPr>
            <p:cNvSpPr/>
            <p:nvPr/>
          </p:nvSpPr>
          <p:spPr>
            <a:xfrm rot="5400000">
              <a:off x="8799349" y="5005051"/>
              <a:ext cx="68292" cy="5887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Как включить </a:t>
            </a:r>
            <a:r>
              <a:rPr lang="en-US" cap="all" dirty="0"/>
              <a:t>GZIP </a:t>
            </a:r>
            <a:r>
              <a:rPr lang="ru-RU" cap="all" dirty="0"/>
              <a:t>в </a:t>
            </a:r>
            <a:r>
              <a:rPr lang="en-US" cap="all" dirty="0"/>
              <a:t>Nginx?</a:t>
            </a:r>
            <a:endParaRPr lang="ru-RU" cap="all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4" y="2236368"/>
            <a:ext cx="8381836" cy="2341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 {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# </a:t>
            </a: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включаем сжатие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rgbClr val="92D050"/>
                </a:solidFill>
                <a:latin typeface="+mj-lt"/>
              </a:rPr>
              <a:t>   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gzip on;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# </a:t>
            </a: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отключаем сжатие для старья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gzip_disable “msie6”;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#</a:t>
            </a: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определяем 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MIME </a:t>
            </a: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типы, для которых будет работать сжатие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gzip_types text/plain text/css application/json application/x-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javascript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text/xml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appl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...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1850653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nginx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nginx.conf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B0B1A938-F3F1-BE47-B9F9-04F58944BC14}"/>
              </a:ext>
            </a:extLst>
          </p:cNvPr>
          <p:cNvSpPr/>
          <p:nvPr/>
        </p:nvSpPr>
        <p:spPr>
          <a:xfrm>
            <a:off x="446932" y="4937119"/>
            <a:ext cx="6689363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Сжимаем все текстовые форматы</a:t>
            </a:r>
          </a:p>
        </p:txBody>
      </p:sp>
    </p:spTree>
    <p:extLst>
      <p:ext uri="{BB962C8B-B14F-4D97-AF65-F5344CB8AC3E}">
        <p14:creationId xmlns:p14="http://schemas.microsoft.com/office/powerpoint/2010/main" val="24650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041751C8-D1A8-3C47-8D3C-C7E21245D710}"/>
              </a:ext>
            </a:extLst>
          </p:cNvPr>
          <p:cNvGrpSpPr/>
          <p:nvPr/>
        </p:nvGrpSpPr>
        <p:grpSpPr>
          <a:xfrm>
            <a:off x="583984" y="2144073"/>
            <a:ext cx="8338519" cy="2159763"/>
            <a:chOff x="583984" y="2129785"/>
            <a:chExt cx="8338519" cy="2159763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5" y="2364135"/>
              <a:ext cx="8338518" cy="180509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6" y="2129785"/>
              <a:ext cx="8338517" cy="234349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="" xmlns:a16="http://schemas.microsoft.com/office/drawing/2014/main" id="{5BF141DD-A658-D14A-9466-0B973897585B}"/>
                </a:ext>
              </a:extLst>
            </p:cNvPr>
            <p:cNvSpPr>
              <a:spLocks/>
            </p:cNvSpPr>
            <p:nvPr/>
          </p:nvSpPr>
          <p:spPr>
            <a:xfrm>
              <a:off x="583985" y="4170840"/>
              <a:ext cx="8338518" cy="1187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="" xmlns:a16="http://schemas.microsoft.com/office/drawing/2014/main" id="{2F2E3EAE-AFCD-CC4B-9E43-E4DBD138EFA6}"/>
                </a:ext>
              </a:extLst>
            </p:cNvPr>
            <p:cNvSpPr>
              <a:spLocks/>
            </p:cNvSpPr>
            <p:nvPr/>
          </p:nvSpPr>
          <p:spPr>
            <a:xfrm>
              <a:off x="583984" y="4170840"/>
              <a:ext cx="156796" cy="11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="" xmlns:a16="http://schemas.microsoft.com/office/drawing/2014/main" id="{05FD9EFF-5AD7-EE4C-AD3A-BB36A704E55C}"/>
                </a:ext>
              </a:extLst>
            </p:cNvPr>
            <p:cNvSpPr>
              <a:spLocks/>
            </p:cNvSpPr>
            <p:nvPr/>
          </p:nvSpPr>
          <p:spPr>
            <a:xfrm>
              <a:off x="8744487" y="4170840"/>
              <a:ext cx="178016" cy="11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" name="Треугольник 3">
              <a:extLst>
                <a:ext uri="{FF2B5EF4-FFF2-40B4-BE49-F238E27FC236}">
                  <a16:creationId xmlns="" xmlns:a16="http://schemas.microsoft.com/office/drawing/2014/main" id="{049252E8-A71C-D74B-BBA9-B1E7F25B07B1}"/>
                </a:ext>
              </a:extLst>
            </p:cNvPr>
            <p:cNvSpPr/>
            <p:nvPr/>
          </p:nvSpPr>
          <p:spPr>
            <a:xfrm rot="16200000">
              <a:off x="613459" y="4193988"/>
              <a:ext cx="68292" cy="5887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Треугольник 26">
              <a:extLst>
                <a:ext uri="{FF2B5EF4-FFF2-40B4-BE49-F238E27FC236}">
                  <a16:creationId xmlns="" xmlns:a16="http://schemas.microsoft.com/office/drawing/2014/main" id="{A461D10D-87E3-434B-9A4F-627FCF7927EC}"/>
                </a:ext>
              </a:extLst>
            </p:cNvPr>
            <p:cNvSpPr/>
            <p:nvPr/>
          </p:nvSpPr>
          <p:spPr>
            <a:xfrm rot="5400000">
              <a:off x="8799349" y="4193988"/>
              <a:ext cx="68292" cy="5887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Уровень сжатия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4" y="2529789"/>
            <a:ext cx="8381836" cy="2341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 {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gzip on;</a:t>
            </a:r>
            <a:r>
              <a:rPr lang="ru-RU" sz="1300" dirty="0">
                <a:solidFill>
                  <a:schemeClr val="bg1"/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/>
                </a:solidFill>
                <a:latin typeface="+mj-lt"/>
              </a:rPr>
            </a:br>
            <a:r>
              <a:rPr lang="ru-RU" sz="1300" dirty="0">
                <a:solidFill>
                  <a:srgbClr val="92D050"/>
                </a:solidFill>
                <a:latin typeface="+mj-lt"/>
              </a:rPr>
              <a:t>    </a:t>
            </a:r>
            <a:r>
              <a:rPr lang="en-US" sz="1300" dirty="0" err="1">
                <a:solidFill>
                  <a:srgbClr val="92D050"/>
                </a:solidFill>
                <a:latin typeface="+mj-lt"/>
              </a:rPr>
              <a:t>gzip_comp_level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 5;</a:t>
            </a:r>
            <a:br>
              <a:rPr lang="en-US" sz="1300" dirty="0">
                <a:solidFill>
                  <a:srgbClr val="92D050"/>
                </a:solidFill>
                <a:latin typeface="+mj-lt"/>
              </a:rPr>
            </a:br>
            <a:r>
              <a:rPr lang="en-US" sz="1300" dirty="0">
                <a:solidFill>
                  <a:srgbClr val="92D050"/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gzip_disable “msie6”;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gzip_types text/plain text/css application/json application/x-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javascript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text/xml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appl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...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2144074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nginx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nginx.conf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041751C8-D1A8-3C47-8D3C-C7E21245D710}"/>
              </a:ext>
            </a:extLst>
          </p:cNvPr>
          <p:cNvGrpSpPr/>
          <p:nvPr/>
        </p:nvGrpSpPr>
        <p:grpSpPr>
          <a:xfrm>
            <a:off x="583985" y="2144073"/>
            <a:ext cx="8338518" cy="1639651"/>
            <a:chOff x="583985" y="2129785"/>
            <a:chExt cx="8338518" cy="1639651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5" y="2364135"/>
              <a:ext cx="8338518" cy="140530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6" y="2129785"/>
              <a:ext cx="8338517" cy="234349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Отключение </a:t>
            </a:r>
            <a:r>
              <a:rPr lang="en-US" cap="all" dirty="0"/>
              <a:t>gzip</a:t>
            </a:r>
            <a:endParaRPr lang="ru-RU" cap="all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4" y="2529789"/>
            <a:ext cx="8381836" cy="2341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 {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gzip off;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...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2144074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nginx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nginx.conf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2B78A-2501-9E43-8FD1-8102EAA02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 err="1"/>
              <a:t>Логи</a:t>
            </a:r>
            <a:r>
              <a:rPr lang="ru-RU" cap="all" dirty="0"/>
              <a:t> </a:t>
            </a:r>
            <a:r>
              <a:rPr lang="en-US" cap="all" dirty="0" err="1"/>
              <a:t>error_log</a:t>
            </a:r>
            <a:r>
              <a:rPr lang="en-US" cap="all" dirty="0"/>
              <a:t> </a:t>
            </a:r>
            <a:r>
              <a:rPr lang="ru-RU" cap="all" dirty="0"/>
              <a:t>и </a:t>
            </a:r>
            <a:r>
              <a:rPr lang="en-US" cap="all" dirty="0" err="1"/>
              <a:t>access_log</a:t>
            </a:r>
            <a:r>
              <a:rPr lang="en-US" cap="all" dirty="0"/>
              <a:t> </a:t>
            </a:r>
            <a:r>
              <a:rPr lang="ru-RU" cap="all" dirty="0"/>
              <a:t>в </a:t>
            </a:r>
            <a:r>
              <a:rPr lang="en-US" cap="all" dirty="0"/>
              <a:t>Nginx</a:t>
            </a:r>
            <a:endParaRPr lang="ru-RU" cap="all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84C5A038-0B8C-6F4A-803F-45150DF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D9AB1FD5-9CF6-1941-8470-0647C6183C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9016" y="1481821"/>
            <a:ext cx="5636984" cy="4508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7EDF383C-65D0-0E4F-9DA8-41A5084B55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182" y="1840675"/>
            <a:ext cx="4573281" cy="3503221"/>
          </a:xfrm>
          <a:prstGeom prst="rect">
            <a:avLst/>
          </a:prstGeom>
        </p:spPr>
      </p:pic>
      <p:sp>
        <p:nvSpPr>
          <p:cNvPr id="18" name="Текст 3"/>
          <p:cNvSpPr>
            <a:spLocks noGrp="1"/>
          </p:cNvSpPr>
          <p:nvPr>
            <p:ph type="body" sz="quarter" idx="13"/>
          </p:nvPr>
        </p:nvSpPr>
        <p:spPr>
          <a:xfrm>
            <a:off x="454886" y="2083309"/>
            <a:ext cx="4213367" cy="2402063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ru-RU" sz="1800" dirty="0"/>
              <a:t>Файлы логов — первое место, где нужно искать ошибки. Особенно если это касается </a:t>
            </a:r>
            <a:r>
              <a:rPr lang="en-US" sz="1800" dirty="0"/>
              <a:t>   </a:t>
            </a:r>
            <a:r>
              <a:rPr lang="ru-RU" sz="1800" dirty="0"/>
              <a:t>веб-сервера. </a:t>
            </a:r>
            <a:endParaRPr lang="en-US" sz="1800" dirty="0"/>
          </a:p>
          <a:p>
            <a:pPr>
              <a:lnSpc>
                <a:spcPct val="130000"/>
              </a:lnSpc>
            </a:pPr>
            <a:r>
              <a:rPr lang="ru-RU" sz="1800" dirty="0"/>
              <a:t>В </a:t>
            </a:r>
            <a:r>
              <a:rPr lang="en-US" sz="1800" dirty="0"/>
              <a:t>Nginx </a:t>
            </a:r>
            <a:r>
              <a:rPr lang="ru-RU" sz="1800" dirty="0"/>
              <a:t>всего два основных лога: </a:t>
            </a:r>
            <a:r>
              <a:rPr lang="en-US" sz="1800" b="1" dirty="0" err="1"/>
              <a:t>error_log</a:t>
            </a:r>
            <a:r>
              <a:rPr lang="en-US" sz="1800" b="1" dirty="0"/>
              <a:t> </a:t>
            </a:r>
            <a:r>
              <a:rPr lang="ru-RU" sz="1800" dirty="0"/>
              <a:t>и </a:t>
            </a:r>
            <a:r>
              <a:rPr lang="en-US" sz="1800" b="1" dirty="0" err="1"/>
              <a:t>access_log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3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041751C8-D1A8-3C47-8D3C-C7E21245D710}"/>
              </a:ext>
            </a:extLst>
          </p:cNvPr>
          <p:cNvGrpSpPr/>
          <p:nvPr/>
        </p:nvGrpSpPr>
        <p:grpSpPr>
          <a:xfrm>
            <a:off x="583985" y="1909078"/>
            <a:ext cx="8338518" cy="2280444"/>
            <a:chOff x="583985" y="2129785"/>
            <a:chExt cx="8338518" cy="2280444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5" y="2364135"/>
              <a:ext cx="8338518" cy="204609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6" y="2129785"/>
              <a:ext cx="8338517" cy="234349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Лог доступа </a:t>
            </a:r>
            <a:r>
              <a:rPr lang="en-US" cap="all" dirty="0" err="1"/>
              <a:t>access_log</a:t>
            </a:r>
            <a:endParaRPr lang="ru-RU" cap="all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4" y="2294795"/>
            <a:ext cx="8381836" cy="1786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http {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log_format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compression ‘$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remote_addr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- $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remote_user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[$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time_local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] ’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           ‘”$request” $status $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body_bytes_sent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‘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           ’”$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http_referrer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” “$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hhtp_user_agent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”’;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server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gzip on;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access_log /spool/logs/nginx-access.log compression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...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1909079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nginx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nginx.conf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0EFA2C83-1DAA-054C-B079-6595E9783C8B}"/>
              </a:ext>
            </a:extLst>
          </p:cNvPr>
          <p:cNvSpPr/>
          <p:nvPr/>
        </p:nvSpPr>
        <p:spPr>
          <a:xfrm>
            <a:off x="446932" y="4340889"/>
            <a:ext cx="8475571" cy="763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4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>
            <a:extLst>
              <a:ext uri="{FF2B5EF4-FFF2-40B4-BE49-F238E27FC236}">
                <a16:creationId xmlns="" xmlns:a16="http://schemas.microsoft.com/office/drawing/2014/main" id="{F3E1221C-3F12-0441-B3FC-5A945F00CDA7}"/>
              </a:ext>
            </a:extLst>
          </p:cNvPr>
          <p:cNvSpPr/>
          <p:nvPr/>
        </p:nvSpPr>
        <p:spPr>
          <a:xfrm>
            <a:off x="1505964" y="1895438"/>
            <a:ext cx="7134454" cy="3577709"/>
          </a:xfrm>
          <a:prstGeom prst="roundRect">
            <a:avLst>
              <a:gd name="adj" fmla="val 64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Серверное кэширование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17</a:t>
            </a:fld>
            <a:endParaRPr lang="ru-RU" dirty="0"/>
          </a:p>
        </p:txBody>
      </p:sp>
      <p:grpSp>
        <p:nvGrpSpPr>
          <p:cNvPr id="34" name="Группа 33">
            <a:extLst>
              <a:ext uri="{FF2B5EF4-FFF2-40B4-BE49-F238E27FC236}">
                <a16:creationId xmlns="" xmlns:a16="http://schemas.microsoft.com/office/drawing/2014/main" id="{755B89E4-403F-CC44-97DB-7243CE6E6862}"/>
              </a:ext>
            </a:extLst>
          </p:cNvPr>
          <p:cNvGrpSpPr/>
          <p:nvPr/>
        </p:nvGrpSpPr>
        <p:grpSpPr>
          <a:xfrm>
            <a:off x="2236022" y="2760743"/>
            <a:ext cx="5572857" cy="1647603"/>
            <a:chOff x="1853962" y="2903262"/>
            <a:chExt cx="5572857" cy="1647603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B0B1A938-F3F1-BE47-B9F9-04F58944BC14}"/>
                </a:ext>
              </a:extLst>
            </p:cNvPr>
            <p:cNvSpPr/>
            <p:nvPr/>
          </p:nvSpPr>
          <p:spPr>
            <a:xfrm>
              <a:off x="1853962" y="4176215"/>
              <a:ext cx="850926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Клиент</a:t>
              </a: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="" xmlns:a16="http://schemas.microsoft.com/office/drawing/2014/main" id="{8EF0E384-1BC3-5C4E-87D0-87753C33E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8128" y="3329715"/>
              <a:ext cx="642595" cy="846500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>
              <a:extLst>
                <a:ext uri="{FF2B5EF4-FFF2-40B4-BE49-F238E27FC236}">
                  <a16:creationId xmlns="" xmlns:a16="http://schemas.microsoft.com/office/drawing/2014/main" id="{3E554C75-4EA3-7C48-854C-879320459A11}"/>
                </a:ext>
              </a:extLst>
            </p:cNvPr>
            <p:cNvCxnSpPr/>
            <p:nvPr/>
          </p:nvCxnSpPr>
          <p:spPr>
            <a:xfrm>
              <a:off x="2704888" y="3812886"/>
              <a:ext cx="1120876" cy="0"/>
            </a:xfrm>
            <a:prstGeom prst="line">
              <a:avLst/>
            </a:prstGeom>
            <a:ln w="15875">
              <a:solidFill>
                <a:srgbClr val="FA60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Скругленный прямоугольник 5">
              <a:extLst>
                <a:ext uri="{FF2B5EF4-FFF2-40B4-BE49-F238E27FC236}">
                  <a16:creationId xmlns="" xmlns:a16="http://schemas.microsoft.com/office/drawing/2014/main" id="{D6783D2D-C157-CD48-AB7B-3248E77A4753}"/>
                </a:ext>
              </a:extLst>
            </p:cNvPr>
            <p:cNvSpPr/>
            <p:nvPr/>
          </p:nvSpPr>
          <p:spPr>
            <a:xfrm>
              <a:off x="3825764" y="3236118"/>
              <a:ext cx="1363634" cy="1214437"/>
            </a:xfrm>
            <a:prstGeom prst="roundRect">
              <a:avLst/>
            </a:prstGeom>
            <a:noFill/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="" xmlns:a16="http://schemas.microsoft.com/office/drawing/2014/main" id="{460C9191-5A4E-1F49-AFB8-96FD3874CB0A}"/>
                </a:ext>
              </a:extLst>
            </p:cNvPr>
            <p:cNvSpPr/>
            <p:nvPr/>
          </p:nvSpPr>
          <p:spPr>
            <a:xfrm>
              <a:off x="4129127" y="3657915"/>
              <a:ext cx="1317450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Nginx</a:t>
              </a:r>
              <a:r>
                <a:rPr lang="ru-RU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/>
              </a:r>
              <a:br>
                <a:rPr lang="ru-RU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cache</a:t>
              </a:r>
              <a:endPara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="" xmlns:a16="http://schemas.microsoft.com/office/drawing/2014/main" id="{E47BE502-ED1E-3044-87F6-1BB4FB91E4E3}"/>
                </a:ext>
              </a:extLst>
            </p:cNvPr>
            <p:cNvSpPr/>
            <p:nvPr/>
          </p:nvSpPr>
          <p:spPr>
            <a:xfrm>
              <a:off x="3871948" y="2903262"/>
              <a:ext cx="1317450" cy="340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80 </a:t>
              </a:r>
              <a:r>
                <a:rPr lang="ru-RU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порт</a:t>
              </a: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="" xmlns:a16="http://schemas.microsoft.com/office/drawing/2014/main" id="{57A62459-65D3-0444-AA85-9BFDBE4DA1F6}"/>
                </a:ext>
              </a:extLst>
            </p:cNvPr>
            <p:cNvCxnSpPr>
              <a:cxnSpLocks/>
            </p:cNvCxnSpPr>
            <p:nvPr/>
          </p:nvCxnSpPr>
          <p:spPr>
            <a:xfrm>
              <a:off x="5185329" y="3812886"/>
              <a:ext cx="404817" cy="0"/>
            </a:xfrm>
            <a:prstGeom prst="line">
              <a:avLst/>
            </a:prstGeom>
            <a:ln w="15875">
              <a:solidFill>
                <a:srgbClr val="FA60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Скругленный прямоугольник 26">
              <a:extLst>
                <a:ext uri="{FF2B5EF4-FFF2-40B4-BE49-F238E27FC236}">
                  <a16:creationId xmlns="" xmlns:a16="http://schemas.microsoft.com/office/drawing/2014/main" id="{09EE601D-6D27-B648-88E5-518E72BF2849}"/>
                </a:ext>
              </a:extLst>
            </p:cNvPr>
            <p:cNvSpPr/>
            <p:nvPr/>
          </p:nvSpPr>
          <p:spPr>
            <a:xfrm>
              <a:off x="5591502" y="3236119"/>
              <a:ext cx="1623686" cy="1214436"/>
            </a:xfrm>
            <a:prstGeom prst="roundRect">
              <a:avLst/>
            </a:prstGeom>
            <a:noFill/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="" xmlns:a16="http://schemas.microsoft.com/office/drawing/2014/main" id="{1D641F6F-606B-6D4A-9CEF-C282C565712A}"/>
                </a:ext>
              </a:extLst>
            </p:cNvPr>
            <p:cNvSpPr/>
            <p:nvPr/>
          </p:nvSpPr>
          <p:spPr>
            <a:xfrm>
              <a:off x="5707265" y="3657915"/>
              <a:ext cx="1719554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Web server</a:t>
              </a:r>
              <a:endPara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="" xmlns:a16="http://schemas.microsoft.com/office/drawing/2014/main" id="{F8FCF172-3DB8-F844-B824-53C5BDFC306C}"/>
                </a:ext>
              </a:extLst>
            </p:cNvPr>
            <p:cNvSpPr/>
            <p:nvPr/>
          </p:nvSpPr>
          <p:spPr>
            <a:xfrm>
              <a:off x="5637686" y="2903262"/>
              <a:ext cx="1317450" cy="340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8080 </a:t>
              </a:r>
              <a:r>
                <a:rPr lang="ru-RU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порт</a:t>
              </a: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="" xmlns:a16="http://schemas.microsoft.com/office/drawing/2014/main" id="{71D77971-F4A7-504F-95A8-CE135E73E32C}"/>
              </a:ext>
            </a:extLst>
          </p:cNvPr>
          <p:cNvGrpSpPr/>
          <p:nvPr/>
        </p:nvGrpSpPr>
        <p:grpSpPr>
          <a:xfrm>
            <a:off x="3659378" y="1571893"/>
            <a:ext cx="2827626" cy="647092"/>
            <a:chOff x="2953562" y="1915101"/>
            <a:chExt cx="2827626" cy="647092"/>
          </a:xfrm>
        </p:grpSpPr>
        <p:sp>
          <p:nvSpPr>
            <p:cNvPr id="33" name="Скругленный прямоугольник 32">
              <a:extLst>
                <a:ext uri="{FF2B5EF4-FFF2-40B4-BE49-F238E27FC236}">
                  <a16:creationId xmlns="" xmlns:a16="http://schemas.microsoft.com/office/drawing/2014/main" id="{EC3071AC-665D-0F4D-B729-D1BD19FCE8AF}"/>
                </a:ext>
              </a:extLst>
            </p:cNvPr>
            <p:cNvSpPr/>
            <p:nvPr/>
          </p:nvSpPr>
          <p:spPr>
            <a:xfrm>
              <a:off x="2953562" y="1915101"/>
              <a:ext cx="2827626" cy="647092"/>
            </a:xfrm>
            <a:prstGeom prst="roundRect">
              <a:avLst/>
            </a:prstGeom>
            <a:solidFill>
              <a:srgbClr val="FA6013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9FDDC980-36FF-3142-820B-07CE1DA6CB16}"/>
                </a:ext>
              </a:extLst>
            </p:cNvPr>
            <p:cNvSpPr/>
            <p:nvPr/>
          </p:nvSpPr>
          <p:spPr>
            <a:xfrm>
              <a:off x="3239754" y="2179306"/>
              <a:ext cx="2312276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Что кешировать?</a:t>
              </a:r>
            </a:p>
            <a:p>
              <a:pPr>
                <a:lnSpc>
                  <a:spcPct val="130000"/>
                </a:lnSpc>
              </a:pPr>
              <a:endParaRPr lang="ru-RU" sz="16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3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Включение кеширования в </a:t>
            </a:r>
            <a:r>
              <a:rPr lang="en-US" cap="all" dirty="0"/>
              <a:t>Nginx</a:t>
            </a:r>
            <a:endParaRPr lang="ru-RU" cap="all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18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C6A747D8-F72B-614F-8A80-D830941B6BCD}"/>
              </a:ext>
            </a:extLst>
          </p:cNvPr>
          <p:cNvGrpSpPr/>
          <p:nvPr/>
        </p:nvGrpSpPr>
        <p:grpSpPr>
          <a:xfrm>
            <a:off x="583985" y="1906678"/>
            <a:ext cx="7445918" cy="1434294"/>
            <a:chOff x="583984" y="3768650"/>
            <a:chExt cx="6780814" cy="1434294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780814" cy="119956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78081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5" y="2260118"/>
            <a:ext cx="7191714" cy="927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 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proxy_cache_path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var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/cache/nginx levels=1:2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keys_zone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=all:32m </a:t>
            </a:r>
            <a:r>
              <a:rPr lang="en-US" sz="1300" dirty="0" err="1">
                <a:solidFill>
                  <a:srgbClr val="92D050"/>
                </a:solidFill>
                <a:latin typeface="+mj-lt"/>
              </a:rPr>
              <a:t>max_size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=1g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1907061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nginx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</a:rPr>
              <a:t>nginx.conf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B0B1A938-F3F1-BE47-B9F9-04F58944BC14}"/>
              </a:ext>
            </a:extLst>
          </p:cNvPr>
          <p:cNvSpPr/>
          <p:nvPr/>
        </p:nvSpPr>
        <p:spPr>
          <a:xfrm>
            <a:off x="446932" y="3361993"/>
            <a:ext cx="7719606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Устанавливаем размер </a:t>
            </a:r>
            <a:r>
              <a:rPr lang="ru-RU" sz="1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кеша</a:t>
            </a:r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в 1</a:t>
            </a:r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G, </a:t>
            </a:r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сохранять его будем в папку /</a:t>
            </a:r>
            <a:r>
              <a:rPr lang="en-US" sz="1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var</a:t>
            </a:r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/cache/nginx</a:t>
            </a:r>
            <a:endParaRPr lang="ru-RU" sz="14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="" xmlns:a16="http://schemas.microsoft.com/office/drawing/2014/main" id="{04FB058D-915B-E14A-834C-D39BDB6527D1}"/>
              </a:ext>
            </a:extLst>
          </p:cNvPr>
          <p:cNvGrpSpPr/>
          <p:nvPr/>
        </p:nvGrpSpPr>
        <p:grpSpPr>
          <a:xfrm>
            <a:off x="583985" y="3977526"/>
            <a:ext cx="7445918" cy="782733"/>
            <a:chOff x="583984" y="3768650"/>
            <a:chExt cx="6780814" cy="782733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23" name="Прямоугольник 22">
              <a:extLst>
                <a:ext uri="{FF2B5EF4-FFF2-40B4-BE49-F238E27FC236}">
                  <a16:creationId xmlns="" xmlns:a16="http://schemas.microsoft.com/office/drawing/2014/main" id="{A159BDFB-CE35-1246-94E2-B667F49C0C17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780814" cy="54800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рямоугольник с двумя скругленными соседними углами 23">
              <a:extLst>
                <a:ext uri="{FF2B5EF4-FFF2-40B4-BE49-F238E27FC236}">
                  <a16:creationId xmlns="" xmlns:a16="http://schemas.microsoft.com/office/drawing/2014/main" id="{E9002FA8-0F49-FC48-92B2-F29F160DFD74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78081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5" name="Текст 3">
            <a:extLst>
              <a:ext uri="{FF2B5EF4-FFF2-40B4-BE49-F238E27FC236}">
                <a16:creationId xmlns="" xmlns:a16="http://schemas.microsoft.com/office/drawing/2014/main" id="{747A2C5C-5717-1048-8820-58AE94E37EC6}"/>
              </a:ext>
            </a:extLst>
          </p:cNvPr>
          <p:cNvSpPr txBox="1">
            <a:spLocks/>
          </p:cNvSpPr>
          <p:nvPr/>
        </p:nvSpPr>
        <p:spPr>
          <a:xfrm>
            <a:off x="691045" y="4330967"/>
            <a:ext cx="7191714" cy="29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mkdir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/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var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/cache/nginx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Текст 3">
            <a:extLst>
              <a:ext uri="{FF2B5EF4-FFF2-40B4-BE49-F238E27FC236}">
                <a16:creationId xmlns="" xmlns:a16="http://schemas.microsoft.com/office/drawing/2014/main" id="{E2C9C243-1AC3-7D44-80C0-3931D3CDF15D}"/>
              </a:ext>
            </a:extLst>
          </p:cNvPr>
          <p:cNvSpPr txBox="1">
            <a:spLocks/>
          </p:cNvSpPr>
          <p:nvPr/>
        </p:nvSpPr>
        <p:spPr>
          <a:xfrm>
            <a:off x="691045" y="3977909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cache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Кэширующий хост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19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C6A747D8-F72B-614F-8A80-D830941B6BCD}"/>
              </a:ext>
            </a:extLst>
          </p:cNvPr>
          <p:cNvGrpSpPr/>
          <p:nvPr/>
        </p:nvGrpSpPr>
        <p:grpSpPr>
          <a:xfrm>
            <a:off x="583985" y="1124580"/>
            <a:ext cx="7445918" cy="2217088"/>
            <a:chOff x="583984" y="3768650"/>
            <a:chExt cx="6780814" cy="2217088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780814" cy="1982356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78081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5" y="1495950"/>
            <a:ext cx="7191714" cy="1321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listen 80;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location /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proxy_pass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http://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127.0.0.1:8080/;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proxy_cache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all;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proxy_cache_valid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any 1h;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}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1124963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/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etc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/</a:t>
            </a:r>
            <a:r>
              <a:rPr lang="en-US" sz="1200" dirty="0" err="1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nginx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/sites-available/default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B0B1A938-F3F1-BE47-B9F9-04F58944BC14}"/>
              </a:ext>
            </a:extLst>
          </p:cNvPr>
          <p:cNvSpPr/>
          <p:nvPr/>
        </p:nvSpPr>
        <p:spPr>
          <a:xfrm>
            <a:off x="446932" y="3359347"/>
            <a:ext cx="7719606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Каждая страница будет сохраняться в </a:t>
            </a:r>
            <a:r>
              <a:rPr lang="ru-RU" sz="1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кеш</a:t>
            </a:r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на 1 час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3CBEA106-F24A-FE44-93BA-C1248DCC1097}"/>
              </a:ext>
            </a:extLst>
          </p:cNvPr>
          <p:cNvGrpSpPr/>
          <p:nvPr/>
        </p:nvGrpSpPr>
        <p:grpSpPr>
          <a:xfrm>
            <a:off x="583985" y="3848325"/>
            <a:ext cx="7445918" cy="1746806"/>
            <a:chOff x="583984" y="3768650"/>
            <a:chExt cx="6780814" cy="1746806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FF99E424-825F-1F41-9922-E4503705462A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780814" cy="151207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Прямоугольник с двумя скругленными соседними углами 17">
              <a:extLst>
                <a:ext uri="{FF2B5EF4-FFF2-40B4-BE49-F238E27FC236}">
                  <a16:creationId xmlns="" xmlns:a16="http://schemas.microsoft.com/office/drawing/2014/main" id="{21068BE9-0E51-F64E-B112-ACE567014E69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78081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0" name="Текст 3">
            <a:extLst>
              <a:ext uri="{FF2B5EF4-FFF2-40B4-BE49-F238E27FC236}">
                <a16:creationId xmlns="" xmlns:a16="http://schemas.microsoft.com/office/drawing/2014/main" id="{DDE557BE-1C46-2947-9252-4C2B8003B3AB}"/>
              </a:ext>
            </a:extLst>
          </p:cNvPr>
          <p:cNvSpPr txBox="1">
            <a:spLocks/>
          </p:cNvSpPr>
          <p:nvPr/>
        </p:nvSpPr>
        <p:spPr>
          <a:xfrm>
            <a:off x="691045" y="4192800"/>
            <a:ext cx="7191714" cy="1321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listen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8080;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location /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# fpm </a:t>
            </a: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и </a:t>
            </a:r>
            <a:r>
              <a:rPr lang="ru-RU" sz="13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т.ю</a:t>
            </a: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}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90C5FE54-9E7F-E743-8052-3F7B1D4B91AC}"/>
              </a:ext>
            </a:extLst>
          </p:cNvPr>
          <p:cNvSpPr/>
          <p:nvPr/>
        </p:nvSpPr>
        <p:spPr>
          <a:xfrm>
            <a:off x="446932" y="6775794"/>
            <a:ext cx="7719606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Каждая страница будет сохраняться в </a:t>
            </a:r>
            <a:r>
              <a:rPr lang="ru-RU" sz="1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кеш</a:t>
            </a:r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на 1 час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AB3B7FA4-96F9-F546-9AC8-11F48952B4D1}"/>
              </a:ext>
            </a:extLst>
          </p:cNvPr>
          <p:cNvSpPr/>
          <p:nvPr/>
        </p:nvSpPr>
        <p:spPr>
          <a:xfrm>
            <a:off x="446932" y="5610233"/>
            <a:ext cx="7719606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Обычный </a:t>
            </a:r>
            <a:r>
              <a:rPr lang="ru-RU" sz="1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конфиг</a:t>
            </a:r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только на </a:t>
            </a:r>
            <a:r>
              <a:rPr lang="ru-RU" sz="14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8</a:t>
            </a:r>
            <a:r>
              <a:rPr lang="en-US" sz="14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080</a:t>
            </a:r>
            <a:r>
              <a:rPr lang="ru-RU" sz="14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порту</a:t>
            </a:r>
          </a:p>
        </p:txBody>
      </p:sp>
    </p:spTree>
    <p:extLst>
      <p:ext uri="{BB962C8B-B14F-4D97-AF65-F5344CB8AC3E}">
        <p14:creationId xmlns:p14="http://schemas.microsoft.com/office/powerpoint/2010/main" val="3461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823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933" y="441809"/>
            <a:ext cx="8951067" cy="5721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cap="all" dirty="0">
                <a:solidFill>
                  <a:schemeClr val="bg1"/>
                </a:solidFill>
              </a:rPr>
              <a:t>Что такое nginx</a:t>
            </a:r>
            <a:r>
              <a:rPr lang="en-US" cap="all" dirty="0">
                <a:solidFill>
                  <a:schemeClr val="bg1"/>
                </a:solidFill>
              </a:rPr>
              <a:t> [engine x]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126" y="6124044"/>
            <a:ext cx="351897" cy="351897"/>
          </a:xfrm>
          <a:prstGeom prst="rect">
            <a:avLst/>
          </a:prstGeom>
        </p:spPr>
      </p:pic>
      <p:sp>
        <p:nvSpPr>
          <p:cNvPr id="11" name="Текст 3"/>
          <p:cNvSpPr>
            <a:spLocks noGrp="1"/>
          </p:cNvSpPr>
          <p:nvPr>
            <p:ph type="body" sz="quarter" idx="13"/>
          </p:nvPr>
        </p:nvSpPr>
        <p:spPr>
          <a:xfrm>
            <a:off x="557074" y="1535209"/>
            <a:ext cx="7791340" cy="4053266"/>
          </a:xfrm>
        </p:spPr>
        <p:txBody>
          <a:bodyPr anchor="ctr">
            <a:normAutofit fontScale="70000" lnSpcReduction="20000"/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— это HTTP-сервер и обратный прокси-сервер, почтовый прокси-сервер, а также TCP/UDP прокси-сервер общего назначения, изначально написанный Игорем Сысоевым. Уже длительное время он обслуживает серверы многих высоконагруженных российских сайтов, таких как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3200" u="sng" dirty="0">
                <a:solidFill>
                  <a:schemeClr val="bg1"/>
                </a:solidFill>
                <a:latin typeface="Century Gothic" panose="020B0502020202020204" pitchFamily="34" charset="0"/>
                <a:hlinkClick r:id="rId5"/>
              </a:rPr>
              <a:t>Яндекс</a:t>
            </a: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, </a:t>
            </a:r>
            <a:r>
              <a:rPr lang="ru-RU" sz="3200" u="sng" dirty="0" err="1">
                <a:solidFill>
                  <a:schemeClr val="bg1"/>
                </a:solidFill>
                <a:latin typeface="Century Gothic" panose="020B0502020202020204" pitchFamily="34" charset="0"/>
                <a:hlinkClick r:id="rId6"/>
              </a:rPr>
              <a:t>Mail.Ru</a:t>
            </a: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, </a:t>
            </a:r>
            <a:r>
              <a:rPr lang="ru-RU" sz="3200" u="sng" dirty="0" err="1">
                <a:solidFill>
                  <a:schemeClr val="bg1"/>
                </a:solidFill>
                <a:latin typeface="Century Gothic" panose="020B0502020202020204" pitchFamily="34" charset="0"/>
                <a:hlinkClick r:id="rId7"/>
              </a:rPr>
              <a:t>ВКонтакте</a:t>
            </a: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 и </a:t>
            </a:r>
            <a:r>
              <a:rPr lang="ru-RU" sz="3200" u="sng" dirty="0">
                <a:solidFill>
                  <a:schemeClr val="bg1"/>
                </a:solidFill>
                <a:latin typeface="Century Gothic" panose="020B0502020202020204" pitchFamily="34" charset="0"/>
                <a:hlinkClick r:id="rId8"/>
              </a:rPr>
              <a:t>Рамблер</a:t>
            </a: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. Согласно статистике </a:t>
            </a:r>
            <a:r>
              <a:rPr lang="ru-RU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Netcraft</a:t>
            </a: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nginx</a:t>
            </a: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обслуживал или </a:t>
            </a:r>
            <a:r>
              <a:rPr lang="ru-RU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проксировал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24.86% самых нагруженных сайтов в июле 2018 года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56D926AC-06C9-4D41-8848-C53F763ABD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6133" y="2868690"/>
            <a:ext cx="3285077" cy="69315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227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Кэширование ошибок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20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C6A747D8-F72B-614F-8A80-D830941B6BCD}"/>
              </a:ext>
            </a:extLst>
          </p:cNvPr>
          <p:cNvGrpSpPr/>
          <p:nvPr/>
        </p:nvGrpSpPr>
        <p:grpSpPr>
          <a:xfrm>
            <a:off x="583985" y="1787969"/>
            <a:ext cx="7445918" cy="3160550"/>
            <a:chOff x="583984" y="3768650"/>
            <a:chExt cx="6780814" cy="3160550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780814" cy="292581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78081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5" y="2159339"/>
            <a:ext cx="7191714" cy="2636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listen 80;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location /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proxy_cache_bypass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$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do_not_cache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;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proxy_pass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http://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127.0.0.1:8080/;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proxy_cache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all;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r>
              <a:rPr lang="en-US" sz="1300" dirty="0" err="1">
                <a:solidFill>
                  <a:srgbClr val="92D050"/>
                </a:solidFill>
                <a:latin typeface="+mj-lt"/>
              </a:rPr>
              <a:t>proxy_cache_valid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 404 502 503 1m;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proxy_cache_valid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any 1h;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}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1788352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nginx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/sites-available/default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90C5FE54-9E7F-E743-8052-3F7B1D4B91AC}"/>
              </a:ext>
            </a:extLst>
          </p:cNvPr>
          <p:cNvSpPr/>
          <p:nvPr/>
        </p:nvSpPr>
        <p:spPr>
          <a:xfrm>
            <a:off x="446932" y="6775794"/>
            <a:ext cx="7719606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Каждая страница будет сохраняться в </a:t>
            </a:r>
            <a:r>
              <a:rPr lang="ru-RU" sz="14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кеш</a:t>
            </a:r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на 1 час</a:t>
            </a:r>
          </a:p>
        </p:txBody>
      </p:sp>
    </p:spTree>
    <p:extLst>
      <p:ext uri="{BB962C8B-B14F-4D97-AF65-F5344CB8AC3E}">
        <p14:creationId xmlns:p14="http://schemas.microsoft.com/office/powerpoint/2010/main" val="9921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Клиентское кэширование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21</a:t>
            </a:fld>
            <a:endParaRPr lang="ru-RU" dirty="0"/>
          </a:p>
        </p:txBody>
      </p:sp>
      <p:grpSp>
        <p:nvGrpSpPr>
          <p:cNvPr id="68" name="Группа 67">
            <a:extLst>
              <a:ext uri="{FF2B5EF4-FFF2-40B4-BE49-F238E27FC236}">
                <a16:creationId xmlns="" xmlns:a16="http://schemas.microsoft.com/office/drawing/2014/main" id="{6C78B942-F8F4-4244-898F-28B804E5C2E4}"/>
              </a:ext>
            </a:extLst>
          </p:cNvPr>
          <p:cNvGrpSpPr/>
          <p:nvPr/>
        </p:nvGrpSpPr>
        <p:grpSpPr>
          <a:xfrm>
            <a:off x="1628583" y="1851282"/>
            <a:ext cx="6789897" cy="3686126"/>
            <a:chOff x="1628583" y="1851282"/>
            <a:chExt cx="6789897" cy="3686126"/>
          </a:xfrm>
        </p:grpSpPr>
        <p:sp>
          <p:nvSpPr>
            <p:cNvPr id="50" name="Скругленный прямоугольник 49">
              <a:extLst>
                <a:ext uri="{FF2B5EF4-FFF2-40B4-BE49-F238E27FC236}">
                  <a16:creationId xmlns="" xmlns:a16="http://schemas.microsoft.com/office/drawing/2014/main" id="{BBAA4DA7-1E0B-BF4F-A5B3-1ABAE9160694}"/>
                </a:ext>
              </a:extLst>
            </p:cNvPr>
            <p:cNvSpPr/>
            <p:nvPr/>
          </p:nvSpPr>
          <p:spPr>
            <a:xfrm>
              <a:off x="1628583" y="2184609"/>
              <a:ext cx="6789897" cy="3352799"/>
            </a:xfrm>
            <a:prstGeom prst="roundRect">
              <a:avLst>
                <a:gd name="adj" fmla="val 66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Скругленный прямоугольник 26">
              <a:extLst>
                <a:ext uri="{FF2B5EF4-FFF2-40B4-BE49-F238E27FC236}">
                  <a16:creationId xmlns="" xmlns:a16="http://schemas.microsoft.com/office/drawing/2014/main" id="{09EE601D-6D27-B648-88E5-518E72BF2849}"/>
                </a:ext>
              </a:extLst>
            </p:cNvPr>
            <p:cNvSpPr/>
            <p:nvPr/>
          </p:nvSpPr>
          <p:spPr>
            <a:xfrm>
              <a:off x="5987945" y="2904565"/>
              <a:ext cx="1697928" cy="2156908"/>
            </a:xfrm>
            <a:prstGeom prst="roundRect">
              <a:avLst/>
            </a:prstGeom>
            <a:noFill/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3" name="Скругленный прямоугольник 32">
              <a:extLst>
                <a:ext uri="{FF2B5EF4-FFF2-40B4-BE49-F238E27FC236}">
                  <a16:creationId xmlns="" xmlns:a16="http://schemas.microsoft.com/office/drawing/2014/main" id="{EC3071AC-665D-0F4D-B729-D1BD19FCE8AF}"/>
                </a:ext>
              </a:extLst>
            </p:cNvPr>
            <p:cNvSpPr/>
            <p:nvPr/>
          </p:nvSpPr>
          <p:spPr>
            <a:xfrm>
              <a:off x="4046339" y="1851282"/>
              <a:ext cx="1755733" cy="588265"/>
            </a:xfrm>
            <a:prstGeom prst="roundRect">
              <a:avLst/>
            </a:prstGeom>
            <a:solidFill>
              <a:srgbClr val="FA6013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9FDDC980-36FF-3142-820B-07CE1DA6CB16}"/>
                </a:ext>
              </a:extLst>
            </p:cNvPr>
            <p:cNvSpPr/>
            <p:nvPr/>
          </p:nvSpPr>
          <p:spPr>
            <a:xfrm>
              <a:off x="3796683" y="1935304"/>
              <a:ext cx="2312276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ru-RU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Запрос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="" xmlns:a16="http://schemas.microsoft.com/office/drawing/2014/main" id="{E47BE502-ED1E-3044-87F6-1BB4FB91E4E3}"/>
                </a:ext>
              </a:extLst>
            </p:cNvPr>
            <p:cNvSpPr/>
            <p:nvPr/>
          </p:nvSpPr>
          <p:spPr>
            <a:xfrm>
              <a:off x="3946876" y="2885327"/>
              <a:ext cx="1420254" cy="340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/</a:t>
              </a:r>
              <a:r>
                <a: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index.html</a:t>
              </a:r>
              <a:endPara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="" xmlns:a16="http://schemas.microsoft.com/office/drawing/2014/main" id="{1D641F6F-606B-6D4A-9CEF-C282C565712A}"/>
                </a:ext>
              </a:extLst>
            </p:cNvPr>
            <p:cNvSpPr/>
            <p:nvPr/>
          </p:nvSpPr>
          <p:spPr>
            <a:xfrm>
              <a:off x="6108959" y="3771778"/>
              <a:ext cx="1719554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web-</a:t>
              </a:r>
              <a:r>
                <a:rPr lang="ru-RU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сервер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="" xmlns:a16="http://schemas.microsoft.com/office/drawing/2014/main" id="{0524855C-01F5-FD47-9210-C53528EFBBCF}"/>
                </a:ext>
              </a:extLst>
            </p:cNvPr>
            <p:cNvSpPr/>
            <p:nvPr/>
          </p:nvSpPr>
          <p:spPr>
            <a:xfrm>
              <a:off x="2397982" y="3633920"/>
              <a:ext cx="650366" cy="650366"/>
            </a:xfrm>
            <a:prstGeom prst="ellipse">
              <a:avLst/>
            </a:prstGeom>
            <a:noFill/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Соединительная линия уступом 11">
              <a:extLst>
                <a:ext uri="{FF2B5EF4-FFF2-40B4-BE49-F238E27FC236}">
                  <a16:creationId xmlns="" xmlns:a16="http://schemas.microsoft.com/office/drawing/2014/main" id="{DA2965A1-6E04-7145-B557-6CBEE9BD7411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5400000" flipH="1" flipV="1">
              <a:off x="4136694" y="1819603"/>
              <a:ext cx="400789" cy="3227847"/>
            </a:xfrm>
            <a:prstGeom prst="bentConnector2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Соединительная линия уступом 29">
              <a:extLst>
                <a:ext uri="{FF2B5EF4-FFF2-40B4-BE49-F238E27FC236}">
                  <a16:creationId xmlns="" xmlns:a16="http://schemas.microsoft.com/office/drawing/2014/main" id="{1B409589-8183-F347-87DD-3374699B8FCB}"/>
                </a:ext>
              </a:extLst>
            </p:cNvPr>
            <p:cNvCxnSpPr>
              <a:cxnSpLocks/>
            </p:cNvCxnSpPr>
            <p:nvPr/>
          </p:nvCxnSpPr>
          <p:spPr>
            <a:xfrm>
              <a:off x="2723165" y="4349916"/>
              <a:ext cx="3227849" cy="407220"/>
            </a:xfrm>
            <a:prstGeom prst="bentConnector3">
              <a:avLst>
                <a:gd name="adj1" fmla="val 9"/>
              </a:avLst>
            </a:prstGeom>
            <a:ln w="15875">
              <a:solidFill>
                <a:srgbClr val="2888F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 30">
              <a:extLst>
                <a:ext uri="{FF2B5EF4-FFF2-40B4-BE49-F238E27FC236}">
                  <a16:creationId xmlns="" xmlns:a16="http://schemas.microsoft.com/office/drawing/2014/main" id="{B6DC24A2-BF02-024A-BA48-B68E04443402}"/>
                </a:ext>
              </a:extLst>
            </p:cNvPr>
            <p:cNvSpPr/>
            <p:nvPr/>
          </p:nvSpPr>
          <p:spPr>
            <a:xfrm>
              <a:off x="3564770" y="4419843"/>
              <a:ext cx="2061366" cy="340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js</a:t>
              </a:r>
              <a:r>
                <a: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 + cache-control</a:t>
              </a:r>
              <a:endPara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="" xmlns:a16="http://schemas.microsoft.com/office/drawing/2014/main" id="{0783BB6E-C548-714E-B30B-22E5AFD45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348" y="3725049"/>
              <a:ext cx="2939598" cy="0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Прямоугольник 33">
              <a:extLst>
                <a:ext uri="{FF2B5EF4-FFF2-40B4-BE49-F238E27FC236}">
                  <a16:creationId xmlns="" xmlns:a16="http://schemas.microsoft.com/office/drawing/2014/main" id="{29EA5F95-297E-DA43-B203-BCA867335A19}"/>
                </a:ext>
              </a:extLst>
            </p:cNvPr>
            <p:cNvSpPr/>
            <p:nvPr/>
          </p:nvSpPr>
          <p:spPr>
            <a:xfrm>
              <a:off x="3946876" y="3384458"/>
              <a:ext cx="1317450" cy="340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html</a:t>
              </a:r>
              <a:endPara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="" xmlns:a16="http://schemas.microsoft.com/office/drawing/2014/main" id="{EBA9A0E9-61C6-2942-AB96-5298E82FA5F2}"/>
                </a:ext>
              </a:extLst>
            </p:cNvPr>
            <p:cNvCxnSpPr>
              <a:cxnSpLocks/>
            </p:cNvCxnSpPr>
            <p:nvPr/>
          </p:nvCxnSpPr>
          <p:spPr>
            <a:xfrm>
              <a:off x="2946147" y="4211532"/>
              <a:ext cx="2902664" cy="0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Прямоугольник 35">
              <a:extLst>
                <a:ext uri="{FF2B5EF4-FFF2-40B4-BE49-F238E27FC236}">
                  <a16:creationId xmlns="" xmlns:a16="http://schemas.microsoft.com/office/drawing/2014/main" id="{F9B9432E-CC34-6F40-A698-F106BCBB079A}"/>
                </a:ext>
              </a:extLst>
            </p:cNvPr>
            <p:cNvSpPr/>
            <p:nvPr/>
          </p:nvSpPr>
          <p:spPr>
            <a:xfrm>
              <a:off x="3918261" y="3861009"/>
              <a:ext cx="1317450" cy="340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/</a:t>
              </a:r>
              <a:r>
                <a:rPr lang="en-US" sz="1600" dirty="0" err="1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jquery.js</a:t>
              </a:r>
              <a:endPara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7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Скругленный прямоугольник 36">
            <a:extLst>
              <a:ext uri="{FF2B5EF4-FFF2-40B4-BE49-F238E27FC236}">
                <a16:creationId xmlns="" xmlns:a16="http://schemas.microsoft.com/office/drawing/2014/main" id="{6E50B1A1-E7FE-CB40-AB76-C5D39F6DE676}"/>
              </a:ext>
            </a:extLst>
          </p:cNvPr>
          <p:cNvSpPr/>
          <p:nvPr/>
        </p:nvSpPr>
        <p:spPr>
          <a:xfrm>
            <a:off x="1646512" y="1404729"/>
            <a:ext cx="6848131" cy="3882887"/>
          </a:xfrm>
          <a:prstGeom prst="roundRect">
            <a:avLst>
              <a:gd name="adj" fmla="val 47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27" name="Скругленный прямоугольник 26">
            <a:extLst>
              <a:ext uri="{FF2B5EF4-FFF2-40B4-BE49-F238E27FC236}">
                <a16:creationId xmlns="" xmlns:a16="http://schemas.microsoft.com/office/drawing/2014/main" id="{09EE601D-6D27-B648-88E5-518E72BF2849}"/>
              </a:ext>
            </a:extLst>
          </p:cNvPr>
          <p:cNvSpPr/>
          <p:nvPr/>
        </p:nvSpPr>
        <p:spPr>
          <a:xfrm>
            <a:off x="5524119" y="1837772"/>
            <a:ext cx="2125310" cy="3033556"/>
          </a:xfrm>
          <a:prstGeom prst="roundRect">
            <a:avLst/>
          </a:prstGeom>
          <a:noFill/>
          <a:ln w="15875">
            <a:solidFill>
              <a:srgbClr val="FA6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E47BE502-ED1E-3044-87F6-1BB4FB91E4E3}"/>
              </a:ext>
            </a:extLst>
          </p:cNvPr>
          <p:cNvSpPr/>
          <p:nvPr/>
        </p:nvSpPr>
        <p:spPr>
          <a:xfrm>
            <a:off x="3472982" y="2245463"/>
            <a:ext cx="1452165" cy="34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index.html</a:t>
            </a:r>
            <a:endParaRPr lang="ru-RU" sz="16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1D641F6F-606B-6D4A-9CEF-C282C565712A}"/>
              </a:ext>
            </a:extLst>
          </p:cNvPr>
          <p:cNvSpPr/>
          <p:nvPr/>
        </p:nvSpPr>
        <p:spPr>
          <a:xfrm>
            <a:off x="5858611" y="3162094"/>
            <a:ext cx="1456325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web-</a:t>
            </a:r>
            <a:r>
              <a: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сервер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="" xmlns:a16="http://schemas.microsoft.com/office/drawing/2014/main" id="{0524855C-01F5-FD47-9210-C53528EFBBCF}"/>
              </a:ext>
            </a:extLst>
          </p:cNvPr>
          <p:cNvSpPr/>
          <p:nvPr/>
        </p:nvSpPr>
        <p:spPr>
          <a:xfrm>
            <a:off x="2611833" y="2836911"/>
            <a:ext cx="650366" cy="650366"/>
          </a:xfrm>
          <a:prstGeom prst="ellipse">
            <a:avLst/>
          </a:prstGeom>
          <a:noFill/>
          <a:ln w="15875">
            <a:solidFill>
              <a:srgbClr val="FA6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>
            <a:extLst>
              <a:ext uri="{FF2B5EF4-FFF2-40B4-BE49-F238E27FC236}">
                <a16:creationId xmlns="" xmlns:a16="http://schemas.microsoft.com/office/drawing/2014/main" id="{DA2965A1-6E04-7145-B557-6CBEE9BD7411}"/>
              </a:ext>
            </a:extLst>
          </p:cNvPr>
          <p:cNvCxnSpPr>
            <a:cxnSpLocks/>
          </p:cNvCxnSpPr>
          <p:nvPr/>
        </p:nvCxnSpPr>
        <p:spPr>
          <a:xfrm flipV="1">
            <a:off x="2937016" y="2586124"/>
            <a:ext cx="2517865" cy="262604"/>
          </a:xfrm>
          <a:prstGeom prst="bentConnector3">
            <a:avLst>
              <a:gd name="adj1" fmla="val 285"/>
            </a:avLst>
          </a:prstGeom>
          <a:ln w="15875">
            <a:solidFill>
              <a:srgbClr val="2888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B6DC24A2-BF02-024A-BA48-B68E04443402}"/>
              </a:ext>
            </a:extLst>
          </p:cNvPr>
          <p:cNvSpPr/>
          <p:nvPr/>
        </p:nvSpPr>
        <p:spPr>
          <a:xfrm>
            <a:off x="2516575" y="3866191"/>
            <a:ext cx="366844" cy="28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js</a:t>
            </a:r>
            <a:endParaRPr lang="ru-RU" sz="16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0783BB6E-C548-714E-B30B-22E5AFD45388}"/>
              </a:ext>
            </a:extLst>
          </p:cNvPr>
          <p:cNvCxnSpPr>
            <a:cxnSpLocks/>
          </p:cNvCxnSpPr>
          <p:nvPr/>
        </p:nvCxnSpPr>
        <p:spPr>
          <a:xfrm flipH="1">
            <a:off x="3280462" y="3006682"/>
            <a:ext cx="2174417" cy="22918"/>
          </a:xfrm>
          <a:prstGeom prst="straightConnector1">
            <a:avLst/>
          </a:prstGeom>
          <a:ln w="15875">
            <a:solidFill>
              <a:srgbClr val="2888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29EA5F95-297E-DA43-B203-BCA867335A19}"/>
              </a:ext>
            </a:extLst>
          </p:cNvPr>
          <p:cNvSpPr/>
          <p:nvPr/>
        </p:nvSpPr>
        <p:spPr>
          <a:xfrm>
            <a:off x="3472983" y="2689009"/>
            <a:ext cx="1317450" cy="34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html</a:t>
            </a:r>
            <a:endParaRPr lang="ru-RU" sz="16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F9B9432E-CC34-6F40-A698-F106BCBB079A}"/>
              </a:ext>
            </a:extLst>
          </p:cNvPr>
          <p:cNvSpPr/>
          <p:nvPr/>
        </p:nvSpPr>
        <p:spPr>
          <a:xfrm>
            <a:off x="3450450" y="3875155"/>
            <a:ext cx="1317450" cy="28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/</a:t>
            </a:r>
            <a:r>
              <a:rPr lang="en-US" sz="1600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jquery.js</a:t>
            </a:r>
            <a:endParaRPr lang="ru-RU" sz="16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="" xmlns:a16="http://schemas.microsoft.com/office/drawing/2014/main" id="{8D13FCBC-30F6-7D46-8D31-740AE3717448}"/>
              </a:ext>
            </a:extLst>
          </p:cNvPr>
          <p:cNvCxnSpPr>
            <a:cxnSpLocks/>
          </p:cNvCxnSpPr>
          <p:nvPr/>
        </p:nvCxnSpPr>
        <p:spPr>
          <a:xfrm flipV="1">
            <a:off x="2937016" y="3533368"/>
            <a:ext cx="0" cy="841002"/>
          </a:xfrm>
          <a:prstGeom prst="straightConnector1">
            <a:avLst/>
          </a:prstGeom>
          <a:ln w="15875">
            <a:solidFill>
              <a:srgbClr val="2888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>
            <a:extLst>
              <a:ext uri="{FF2B5EF4-FFF2-40B4-BE49-F238E27FC236}">
                <a16:creationId xmlns="" xmlns:a16="http://schemas.microsoft.com/office/drawing/2014/main" id="{83969DA2-3369-564C-8C84-E56B9A5D70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50122" y="3722615"/>
            <a:ext cx="1084219" cy="223537"/>
          </a:xfrm>
          <a:prstGeom prst="bentConnector3">
            <a:avLst>
              <a:gd name="adj1" fmla="val 100021"/>
            </a:avLst>
          </a:prstGeom>
          <a:ln w="15875">
            <a:solidFill>
              <a:srgbClr val="2888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>
            <a:extLst>
              <a:ext uri="{FF2B5EF4-FFF2-40B4-BE49-F238E27FC236}">
                <a16:creationId xmlns="" xmlns:a16="http://schemas.microsoft.com/office/drawing/2014/main" id="{28EC2E2C-1926-954E-8411-D3F15FA37DB9}"/>
              </a:ext>
            </a:extLst>
          </p:cNvPr>
          <p:cNvSpPr/>
          <p:nvPr/>
        </p:nvSpPr>
        <p:spPr>
          <a:xfrm>
            <a:off x="2539975" y="4374370"/>
            <a:ext cx="1291186" cy="496958"/>
          </a:xfrm>
          <a:prstGeom prst="roundRect">
            <a:avLst/>
          </a:prstGeom>
          <a:noFill/>
          <a:ln w="15875">
            <a:solidFill>
              <a:srgbClr val="FA6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FACA60E0-4E76-FB4A-8DA5-D3DD2EFC233F}"/>
              </a:ext>
            </a:extLst>
          </p:cNvPr>
          <p:cNvSpPr/>
          <p:nvPr/>
        </p:nvSpPr>
        <p:spPr>
          <a:xfrm>
            <a:off x="2823700" y="4435524"/>
            <a:ext cx="1375363" cy="43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Browser cache</a:t>
            </a:r>
            <a:endParaRPr lang="ru-RU" sz="16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="" xmlns:a16="http://schemas.microsoft.com/office/drawing/2014/main" id="{B70038C3-D16B-994B-BEDF-7A05B9F82E7A}"/>
              </a:ext>
            </a:extLst>
          </p:cNvPr>
          <p:cNvSpPr/>
          <p:nvPr/>
        </p:nvSpPr>
        <p:spPr>
          <a:xfrm>
            <a:off x="6406716" y="-681478"/>
            <a:ext cx="5056415" cy="5056415"/>
          </a:xfrm>
          <a:prstGeom prst="ellipse">
            <a:avLst/>
          </a:prstGeom>
          <a:solidFill>
            <a:srgbClr val="28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933" y="441809"/>
            <a:ext cx="9187225" cy="461433"/>
          </a:xfrm>
        </p:spPr>
        <p:txBody>
          <a:bodyPr/>
          <a:lstStyle/>
          <a:p>
            <a:r>
              <a:rPr lang="ru-RU" cap="all" dirty="0"/>
              <a:t>Что кэшировать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454885" y="2910573"/>
            <a:ext cx="8943115" cy="2040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</a:pPr>
            <a:r>
              <a:rPr lang="ru-RU" sz="1600" dirty="0"/>
              <a:t>В обязательном порядке: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ru-RU" sz="1600" dirty="0"/>
              <a:t>Картинки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en-US" sz="1600" dirty="0"/>
              <a:t>CSS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en-US" sz="1600" dirty="0" err="1"/>
              <a:t>Javascript</a:t>
            </a:r>
            <a:endParaRPr lang="en-US" sz="1600" dirty="0"/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ru-RU" sz="1600" dirty="0"/>
              <a:t>Загружаемые файлы (архивы, документы и т.п.)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="" xmlns:a16="http://schemas.microsoft.com/office/drawing/2014/main" id="{7F91AFC3-5D8D-6541-BE9E-16F399E90751}"/>
              </a:ext>
            </a:extLst>
          </p:cNvPr>
          <p:cNvSpPr txBox="1">
            <a:spLocks/>
          </p:cNvSpPr>
          <p:nvPr/>
        </p:nvSpPr>
        <p:spPr>
          <a:xfrm>
            <a:off x="446934" y="1554184"/>
            <a:ext cx="3767258" cy="642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ru-RU" sz="1600" b="1" dirty="0"/>
              <a:t>Кэшируйте все файлы,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ru-RU" sz="1600" b="1" dirty="0"/>
              <a:t>которые изменяются реже,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ru-RU" sz="1600" b="1" dirty="0"/>
              <a:t>чем раз в несколько минут.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C3DEA021-68A4-294E-BABD-64976B980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7542" y="903242"/>
            <a:ext cx="4808458" cy="3259972"/>
          </a:xfrm>
          <a:prstGeom prst="rect">
            <a:avLst/>
          </a:prstGeom>
          <a:effectLst>
            <a:outerShdw blurRad="215900" dist="88900" dir="8100000" algn="tr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В </a:t>
            </a:r>
            <a:r>
              <a:rPr lang="en-US" cap="all" dirty="0"/>
              <a:t>Nginx </a:t>
            </a:r>
            <a:r>
              <a:rPr lang="ru-RU" cap="all" dirty="0"/>
              <a:t>кэширование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ru-RU" cap="all" dirty="0"/>
              <a:t>включается инструкцией </a:t>
            </a:r>
            <a:r>
              <a:rPr lang="en-US" cap="all" dirty="0"/>
              <a:t>expires:</a:t>
            </a:r>
            <a:endParaRPr lang="ru-RU" cap="all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24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C6A747D8-F72B-614F-8A80-D830941B6BCD}"/>
              </a:ext>
            </a:extLst>
          </p:cNvPr>
          <p:cNvGrpSpPr/>
          <p:nvPr/>
        </p:nvGrpSpPr>
        <p:grpSpPr>
          <a:xfrm>
            <a:off x="583984" y="2164486"/>
            <a:ext cx="8707654" cy="2113149"/>
            <a:chOff x="583983" y="3768650"/>
            <a:chExt cx="7929845" cy="2113149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3" y="4003382"/>
              <a:ext cx="7929845" cy="187841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792984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4" y="2535856"/>
            <a:ext cx="8706956" cy="1695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location ~* ^&amp;.+\.(ogg|ogv|svg|svgz|eot|otf|woff|mp4|ttf|rss|atom|jpg|jpeg|gif|png|ico|zip|tgz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      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expires max;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}</a:t>
            </a:r>
          </a:p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</a:p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]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2164869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</a:rPr>
              <a:t>nginx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/sites-available/default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B0B1A938-F3F1-BE47-B9F9-04F58944BC14}"/>
              </a:ext>
            </a:extLst>
          </p:cNvPr>
          <p:cNvSpPr/>
          <p:nvPr/>
        </p:nvSpPr>
        <p:spPr>
          <a:xfrm>
            <a:off x="446931" y="4414273"/>
            <a:ext cx="8154809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Включит кэш на бесконечный срок для файлов с перечисленными расширениями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994B5948-3CF0-1D41-84BC-2ACB8B357CB3}"/>
              </a:ext>
            </a:extLst>
          </p:cNvPr>
          <p:cNvGrpSpPr/>
          <p:nvPr/>
        </p:nvGrpSpPr>
        <p:grpSpPr>
          <a:xfrm>
            <a:off x="583984" y="4279058"/>
            <a:ext cx="8706788" cy="121937"/>
            <a:chOff x="583984" y="4279058"/>
            <a:chExt cx="8706788" cy="121937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9075609D-2569-A04C-A8A8-45506DE660A7}"/>
                </a:ext>
              </a:extLst>
            </p:cNvPr>
            <p:cNvSpPr>
              <a:spLocks/>
            </p:cNvSpPr>
            <p:nvPr/>
          </p:nvSpPr>
          <p:spPr>
            <a:xfrm>
              <a:off x="583984" y="4279058"/>
              <a:ext cx="8706787" cy="1187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="" xmlns:a16="http://schemas.microsoft.com/office/drawing/2014/main" id="{D1640F22-869F-B042-85D3-46E8EC5645A4}"/>
                </a:ext>
              </a:extLst>
            </p:cNvPr>
            <p:cNvSpPr>
              <a:spLocks/>
            </p:cNvSpPr>
            <p:nvPr/>
          </p:nvSpPr>
          <p:spPr>
            <a:xfrm>
              <a:off x="583984" y="4279058"/>
              <a:ext cx="156796" cy="11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="" xmlns:a16="http://schemas.microsoft.com/office/drawing/2014/main" id="{05166247-1459-3846-833A-85092FA8536C}"/>
                </a:ext>
              </a:extLst>
            </p:cNvPr>
            <p:cNvSpPr>
              <a:spLocks/>
            </p:cNvSpPr>
            <p:nvPr/>
          </p:nvSpPr>
          <p:spPr>
            <a:xfrm>
              <a:off x="9112756" y="4282287"/>
              <a:ext cx="178016" cy="11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Треугольник 23">
              <a:extLst>
                <a:ext uri="{FF2B5EF4-FFF2-40B4-BE49-F238E27FC236}">
                  <a16:creationId xmlns="" xmlns:a16="http://schemas.microsoft.com/office/drawing/2014/main" id="{9AEBAED8-4145-3647-80ED-222A9ECC5307}"/>
                </a:ext>
              </a:extLst>
            </p:cNvPr>
            <p:cNvSpPr/>
            <p:nvPr/>
          </p:nvSpPr>
          <p:spPr>
            <a:xfrm rot="16200000">
              <a:off x="613459" y="4302206"/>
              <a:ext cx="68292" cy="5887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Треугольник 24">
              <a:extLst>
                <a:ext uri="{FF2B5EF4-FFF2-40B4-BE49-F238E27FC236}">
                  <a16:creationId xmlns="" xmlns:a16="http://schemas.microsoft.com/office/drawing/2014/main" id="{718475C3-7C67-B54F-A6CA-DC9D68FA774D}"/>
                </a:ext>
              </a:extLst>
            </p:cNvPr>
            <p:cNvSpPr/>
            <p:nvPr/>
          </p:nvSpPr>
          <p:spPr>
            <a:xfrm rot="5400000">
              <a:off x="9167618" y="4305435"/>
              <a:ext cx="68292" cy="5887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3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Скругленный прямоугольник 39">
            <a:extLst>
              <a:ext uri="{FF2B5EF4-FFF2-40B4-BE49-F238E27FC236}">
                <a16:creationId xmlns="" xmlns:a16="http://schemas.microsoft.com/office/drawing/2014/main" id="{576A6D6E-8074-C842-B92B-24D653BE4961}"/>
              </a:ext>
            </a:extLst>
          </p:cNvPr>
          <p:cNvSpPr/>
          <p:nvPr/>
        </p:nvSpPr>
        <p:spPr>
          <a:xfrm>
            <a:off x="1598621" y="1901952"/>
            <a:ext cx="6647689" cy="3151311"/>
          </a:xfrm>
          <a:prstGeom prst="roundRect">
            <a:avLst>
              <a:gd name="adj" fmla="val 910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Балансировка бэкендов</a:t>
            </a:r>
            <a:br>
              <a:rPr lang="ru-RU" cap="all" dirty="0"/>
            </a:br>
            <a:r>
              <a:rPr lang="ru-RU" cap="all" dirty="0"/>
              <a:t>с помощью </a:t>
            </a:r>
            <a:r>
              <a:rPr lang="en-US" cap="all" dirty="0"/>
              <a:t>Nginx</a:t>
            </a:r>
            <a:endParaRPr lang="ru-RU" cap="all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25</a:t>
            </a:fld>
            <a:endParaRPr lang="ru-RU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89CB4711-3B6F-3D47-BE92-86AB8678407B}"/>
              </a:ext>
            </a:extLst>
          </p:cNvPr>
          <p:cNvGrpSpPr/>
          <p:nvPr/>
        </p:nvGrpSpPr>
        <p:grpSpPr>
          <a:xfrm>
            <a:off x="2246349" y="2362105"/>
            <a:ext cx="5352231" cy="2005773"/>
            <a:chOff x="1805512" y="2081595"/>
            <a:chExt cx="5352231" cy="2005773"/>
          </a:xfrm>
        </p:grpSpPr>
        <p:sp>
          <p:nvSpPr>
            <p:cNvPr id="27" name="Скругленный прямоугольник 26">
              <a:extLst>
                <a:ext uri="{FF2B5EF4-FFF2-40B4-BE49-F238E27FC236}">
                  <a16:creationId xmlns="" xmlns:a16="http://schemas.microsoft.com/office/drawing/2014/main" id="{09EE601D-6D27-B648-88E5-518E72BF2849}"/>
                </a:ext>
              </a:extLst>
            </p:cNvPr>
            <p:cNvSpPr/>
            <p:nvPr/>
          </p:nvSpPr>
          <p:spPr>
            <a:xfrm>
              <a:off x="1805512" y="2587753"/>
              <a:ext cx="1294370" cy="1178680"/>
            </a:xfrm>
            <a:prstGeom prst="roundRect">
              <a:avLst/>
            </a:prstGeom>
            <a:noFill/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="" xmlns:a16="http://schemas.microsoft.com/office/drawing/2014/main" id="{1D641F6F-606B-6D4A-9CEF-C282C565712A}"/>
                </a:ext>
              </a:extLst>
            </p:cNvPr>
            <p:cNvSpPr/>
            <p:nvPr/>
          </p:nvSpPr>
          <p:spPr>
            <a:xfrm>
              <a:off x="1906714" y="2986070"/>
              <a:ext cx="1106711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Клиенты</a:t>
              </a:r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="" xmlns:a16="http://schemas.microsoft.com/office/drawing/2014/main" id="{EBA9A0E9-61C6-2942-AB96-5298E82FA5F2}"/>
                </a:ext>
              </a:extLst>
            </p:cNvPr>
            <p:cNvCxnSpPr>
              <a:cxnSpLocks/>
            </p:cNvCxnSpPr>
            <p:nvPr/>
          </p:nvCxnSpPr>
          <p:spPr>
            <a:xfrm>
              <a:off x="3099882" y="3162857"/>
              <a:ext cx="621726" cy="0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Скругленный прямоугольник 19">
              <a:extLst>
                <a:ext uri="{FF2B5EF4-FFF2-40B4-BE49-F238E27FC236}">
                  <a16:creationId xmlns="" xmlns:a16="http://schemas.microsoft.com/office/drawing/2014/main" id="{EB5A7CE9-6455-034D-96E3-AE23575392B9}"/>
                </a:ext>
              </a:extLst>
            </p:cNvPr>
            <p:cNvSpPr/>
            <p:nvPr/>
          </p:nvSpPr>
          <p:spPr>
            <a:xfrm>
              <a:off x="3771778" y="2587753"/>
              <a:ext cx="1293724" cy="1178679"/>
            </a:xfrm>
            <a:prstGeom prst="roundRect">
              <a:avLst/>
            </a:prstGeom>
            <a:noFill/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="" xmlns:a16="http://schemas.microsoft.com/office/drawing/2014/main" id="{26874A2A-781C-4646-AF8B-37CD394517D0}"/>
                </a:ext>
              </a:extLst>
            </p:cNvPr>
            <p:cNvSpPr/>
            <p:nvPr/>
          </p:nvSpPr>
          <p:spPr>
            <a:xfrm>
              <a:off x="4025084" y="2983744"/>
              <a:ext cx="801919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Nginx</a:t>
              </a:r>
              <a:endPara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="" xmlns:a16="http://schemas.microsoft.com/office/drawing/2014/main" id="{97483627-79D9-F649-B9D9-85F6979B5FFA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98" y="3163976"/>
              <a:ext cx="1051881" cy="0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="" xmlns:a16="http://schemas.microsoft.com/office/drawing/2014/main" id="{CEE276B9-5006-2A47-99AB-C2293F509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298" y="2896873"/>
              <a:ext cx="435192" cy="139512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="" xmlns:a16="http://schemas.microsoft.com/office/drawing/2014/main" id="{3D8E958E-A375-D447-8835-BF6CFF50B9CE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98" y="3334097"/>
              <a:ext cx="1264532" cy="424013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ямоугольник 31">
              <a:extLst>
                <a:ext uri="{FF2B5EF4-FFF2-40B4-BE49-F238E27FC236}">
                  <a16:creationId xmlns="" xmlns:a16="http://schemas.microsoft.com/office/drawing/2014/main" id="{4DE6DB2E-CCE5-F646-92DA-1AED7C762F4A}"/>
                </a:ext>
              </a:extLst>
            </p:cNvPr>
            <p:cNvSpPr/>
            <p:nvPr/>
          </p:nvSpPr>
          <p:spPr>
            <a:xfrm>
              <a:off x="5438189" y="2081595"/>
              <a:ext cx="1719554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Бэкенды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3AA9BFF-BB6D-BA43-8EA7-D4F88BD0E1F3}"/>
                </a:ext>
              </a:extLst>
            </p:cNvPr>
            <p:cNvSpPr/>
            <p:nvPr/>
          </p:nvSpPr>
          <p:spPr>
            <a:xfrm>
              <a:off x="5540025" y="2587754"/>
              <a:ext cx="437496" cy="437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="" xmlns:a16="http://schemas.microsoft.com/office/drawing/2014/main" id="{726A6205-4167-104C-B2ED-352064BB157F}"/>
                </a:ext>
              </a:extLst>
            </p:cNvPr>
            <p:cNvSpPr/>
            <p:nvPr/>
          </p:nvSpPr>
          <p:spPr>
            <a:xfrm>
              <a:off x="6181966" y="2926424"/>
              <a:ext cx="457988" cy="4579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="" xmlns:a16="http://schemas.microsoft.com/office/drawing/2014/main" id="{F0AC74EB-1042-1443-AF9A-C95D14109B07}"/>
                </a:ext>
              </a:extLst>
            </p:cNvPr>
            <p:cNvSpPr/>
            <p:nvPr/>
          </p:nvSpPr>
          <p:spPr>
            <a:xfrm>
              <a:off x="5549169" y="3358394"/>
              <a:ext cx="437496" cy="437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="" xmlns:a16="http://schemas.microsoft.com/office/drawing/2014/main" id="{8032F476-8FD1-7446-BD24-9332E921298B}"/>
                </a:ext>
              </a:extLst>
            </p:cNvPr>
            <p:cNvSpPr/>
            <p:nvPr/>
          </p:nvSpPr>
          <p:spPr>
            <a:xfrm>
              <a:off x="6387652" y="3634841"/>
              <a:ext cx="452527" cy="452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819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26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C6A747D8-F72B-614F-8A80-D830941B6BCD}"/>
              </a:ext>
            </a:extLst>
          </p:cNvPr>
          <p:cNvGrpSpPr/>
          <p:nvPr/>
        </p:nvGrpSpPr>
        <p:grpSpPr>
          <a:xfrm>
            <a:off x="583985" y="1203729"/>
            <a:ext cx="7445918" cy="1481956"/>
            <a:chOff x="583984" y="3768650"/>
            <a:chExt cx="6780814" cy="1481956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780814" cy="124722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78081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5" y="1575100"/>
            <a:ext cx="7191714" cy="1110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upstream backend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server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backend1.somesite.com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server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backend2.somesite.com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server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backend3.somesite.com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B0B1A938-F3F1-BE47-B9F9-04F58944BC14}"/>
              </a:ext>
            </a:extLst>
          </p:cNvPr>
          <p:cNvSpPr/>
          <p:nvPr/>
        </p:nvSpPr>
        <p:spPr>
          <a:xfrm>
            <a:off x="446932" y="2752912"/>
            <a:ext cx="7719606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Можно назначить несколько директив </a:t>
            </a:r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upstream</a:t>
            </a:r>
            <a:endParaRPr lang="ru-RU" sz="14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3CBEA106-F24A-FE44-93BA-C1248DCC1097}"/>
              </a:ext>
            </a:extLst>
          </p:cNvPr>
          <p:cNvGrpSpPr/>
          <p:nvPr/>
        </p:nvGrpSpPr>
        <p:grpSpPr>
          <a:xfrm>
            <a:off x="583985" y="3421267"/>
            <a:ext cx="7445918" cy="1510484"/>
            <a:chOff x="583984" y="3768650"/>
            <a:chExt cx="6780814" cy="1510484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FF99E424-825F-1F41-9922-E4503705462A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780814" cy="12757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Прямоугольник с двумя скругленными соседними углами 17">
              <a:extLst>
                <a:ext uri="{FF2B5EF4-FFF2-40B4-BE49-F238E27FC236}">
                  <a16:creationId xmlns="" xmlns:a16="http://schemas.microsoft.com/office/drawing/2014/main" id="{21068BE9-0E51-F64E-B112-ACE567014E69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78081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0" name="Текст 3">
            <a:extLst>
              <a:ext uri="{FF2B5EF4-FFF2-40B4-BE49-F238E27FC236}">
                <a16:creationId xmlns="" xmlns:a16="http://schemas.microsoft.com/office/drawing/2014/main" id="{DDE557BE-1C46-2947-9252-4C2B8003B3AB}"/>
              </a:ext>
            </a:extLst>
          </p:cNvPr>
          <p:cNvSpPr txBox="1">
            <a:spLocks/>
          </p:cNvSpPr>
          <p:nvPr/>
        </p:nvSpPr>
        <p:spPr>
          <a:xfrm>
            <a:off x="691045" y="3765742"/>
            <a:ext cx="7191714" cy="1321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server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location /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proxy_pass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http://backend;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}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90C5FE54-9E7F-E743-8052-3F7B1D4B91AC}"/>
              </a:ext>
            </a:extLst>
          </p:cNvPr>
          <p:cNvSpPr/>
          <p:nvPr/>
        </p:nvSpPr>
        <p:spPr>
          <a:xfrm>
            <a:off x="310297" y="5166483"/>
            <a:ext cx="7719606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4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3760643-9F7C-B845-8CF1-F1492833A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9475" y="1073217"/>
            <a:ext cx="6566525" cy="48665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933" y="441809"/>
            <a:ext cx="9187225" cy="461433"/>
          </a:xfrm>
        </p:spPr>
        <p:txBody>
          <a:bodyPr/>
          <a:lstStyle/>
          <a:p>
            <a:r>
              <a:rPr lang="ru-RU" cap="all" dirty="0">
                <a:latin typeface="+mn-lt"/>
              </a:rPr>
              <a:t>Выбор метода балансировки</a:t>
            </a:r>
            <a:endParaRPr lang="en-US" cap="all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B9D47521-069E-5C4E-980E-FE4E6D91AD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85" y="2448744"/>
            <a:ext cx="8943115" cy="2115510"/>
          </a:xfrm>
        </p:spPr>
        <p:txBody>
          <a:bodyPr anchor="ctr">
            <a:normAutofit/>
          </a:bodyPr>
          <a:lstStyle/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en-US" sz="2400" dirty="0"/>
              <a:t>Round-robin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en-US" sz="2400" dirty="0" err="1"/>
              <a:t>least_conn</a:t>
            </a:r>
            <a:endParaRPr lang="en-US" sz="2400" dirty="0"/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en-US" sz="2400" dirty="0"/>
              <a:t>Hash </a:t>
            </a:r>
            <a:r>
              <a:rPr lang="ru-RU" sz="2400" dirty="0"/>
              <a:t>и </a:t>
            </a:r>
            <a:r>
              <a:rPr lang="en-US" sz="2400" dirty="0"/>
              <a:t>IP hash</a:t>
            </a:r>
          </a:p>
        </p:txBody>
      </p:sp>
    </p:spTree>
    <p:extLst>
      <p:ext uri="{BB962C8B-B14F-4D97-AF65-F5344CB8AC3E}">
        <p14:creationId xmlns:p14="http://schemas.microsoft.com/office/powerpoint/2010/main" val="12887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Скругленный прямоугольник 41">
            <a:extLst>
              <a:ext uri="{FF2B5EF4-FFF2-40B4-BE49-F238E27FC236}">
                <a16:creationId xmlns="" xmlns:a16="http://schemas.microsoft.com/office/drawing/2014/main" id="{842FF7B8-BEA2-9746-8712-ACF2AC6C26EA}"/>
              </a:ext>
            </a:extLst>
          </p:cNvPr>
          <p:cNvSpPr/>
          <p:nvPr/>
        </p:nvSpPr>
        <p:spPr>
          <a:xfrm>
            <a:off x="583985" y="1105674"/>
            <a:ext cx="5579165" cy="2494581"/>
          </a:xfrm>
          <a:prstGeom prst="roundRect">
            <a:avLst>
              <a:gd name="adj" fmla="val 58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Веса бэкендов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28</a:t>
            </a:fld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781909C8-F515-744B-963C-716429F411F7}"/>
              </a:ext>
            </a:extLst>
          </p:cNvPr>
          <p:cNvGrpSpPr/>
          <p:nvPr/>
        </p:nvGrpSpPr>
        <p:grpSpPr>
          <a:xfrm>
            <a:off x="1109380" y="1238930"/>
            <a:ext cx="4693859" cy="2072489"/>
            <a:chOff x="2396505" y="2140005"/>
            <a:chExt cx="4693859" cy="2072489"/>
          </a:xfrm>
        </p:grpSpPr>
        <p:sp>
          <p:nvSpPr>
            <p:cNvPr id="27" name="Скругленный прямоугольник 26">
              <a:extLst>
                <a:ext uri="{FF2B5EF4-FFF2-40B4-BE49-F238E27FC236}">
                  <a16:creationId xmlns="" xmlns:a16="http://schemas.microsoft.com/office/drawing/2014/main" id="{09EE601D-6D27-B648-88E5-518E72BF2849}"/>
                </a:ext>
              </a:extLst>
            </p:cNvPr>
            <p:cNvSpPr/>
            <p:nvPr/>
          </p:nvSpPr>
          <p:spPr>
            <a:xfrm>
              <a:off x="2396505" y="2744613"/>
              <a:ext cx="1198042" cy="1021820"/>
            </a:xfrm>
            <a:prstGeom prst="roundRect">
              <a:avLst/>
            </a:prstGeom>
            <a:noFill/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="" xmlns:a16="http://schemas.microsoft.com/office/drawing/2014/main" id="{1D641F6F-606B-6D4A-9CEF-C282C565712A}"/>
                </a:ext>
              </a:extLst>
            </p:cNvPr>
            <p:cNvSpPr/>
            <p:nvPr/>
          </p:nvSpPr>
          <p:spPr>
            <a:xfrm>
              <a:off x="2440251" y="3057756"/>
              <a:ext cx="1719554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Клиенты</a:t>
              </a:r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="" xmlns:a16="http://schemas.microsoft.com/office/drawing/2014/main" id="{EBA9A0E9-61C6-2942-AB96-5298E82FA5F2}"/>
                </a:ext>
              </a:extLst>
            </p:cNvPr>
            <p:cNvCxnSpPr>
              <a:cxnSpLocks/>
            </p:cNvCxnSpPr>
            <p:nvPr/>
          </p:nvCxnSpPr>
          <p:spPr>
            <a:xfrm>
              <a:off x="3594547" y="3263399"/>
              <a:ext cx="520253" cy="0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Скругленный прямоугольник 19">
              <a:extLst>
                <a:ext uri="{FF2B5EF4-FFF2-40B4-BE49-F238E27FC236}">
                  <a16:creationId xmlns="" xmlns:a16="http://schemas.microsoft.com/office/drawing/2014/main" id="{EB5A7CE9-6455-034D-96E3-AE23575392B9}"/>
                </a:ext>
              </a:extLst>
            </p:cNvPr>
            <p:cNvSpPr/>
            <p:nvPr/>
          </p:nvSpPr>
          <p:spPr>
            <a:xfrm>
              <a:off x="4121052" y="2744613"/>
              <a:ext cx="878323" cy="1021820"/>
            </a:xfrm>
            <a:prstGeom prst="roundRect">
              <a:avLst/>
            </a:prstGeom>
            <a:noFill/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="" xmlns:a16="http://schemas.microsoft.com/office/drawing/2014/main" id="{26874A2A-781C-4646-AF8B-37CD394517D0}"/>
                </a:ext>
              </a:extLst>
            </p:cNvPr>
            <p:cNvSpPr/>
            <p:nvPr/>
          </p:nvSpPr>
          <p:spPr>
            <a:xfrm>
              <a:off x="4200917" y="3051406"/>
              <a:ext cx="1719554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Nginx</a:t>
              </a:r>
              <a:endPara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="" xmlns:a16="http://schemas.microsoft.com/office/drawing/2014/main" id="{CEE276B9-5006-2A47-99AB-C2293F509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3118" y="2928333"/>
              <a:ext cx="420855" cy="293567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="" xmlns:a16="http://schemas.microsoft.com/office/drawing/2014/main" id="{3D8E958E-A375-D447-8835-BF6CFF50B9CE}"/>
                </a:ext>
              </a:extLst>
            </p:cNvPr>
            <p:cNvCxnSpPr>
              <a:cxnSpLocks/>
            </p:cNvCxnSpPr>
            <p:nvPr/>
          </p:nvCxnSpPr>
          <p:spPr>
            <a:xfrm>
              <a:off x="4998045" y="3555636"/>
              <a:ext cx="885230" cy="351318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ямоугольник 31">
              <a:extLst>
                <a:ext uri="{FF2B5EF4-FFF2-40B4-BE49-F238E27FC236}">
                  <a16:creationId xmlns="" xmlns:a16="http://schemas.microsoft.com/office/drawing/2014/main" id="{4DE6DB2E-CCE5-F646-92DA-1AED7C762F4A}"/>
                </a:ext>
              </a:extLst>
            </p:cNvPr>
            <p:cNvSpPr/>
            <p:nvPr/>
          </p:nvSpPr>
          <p:spPr>
            <a:xfrm>
              <a:off x="5370810" y="2140005"/>
              <a:ext cx="1719554" cy="374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Бэкенды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3AA9BFF-BB6D-BA43-8EA7-D4F88BD0E1F3}"/>
                </a:ext>
              </a:extLst>
            </p:cNvPr>
            <p:cNvSpPr/>
            <p:nvPr/>
          </p:nvSpPr>
          <p:spPr>
            <a:xfrm>
              <a:off x="5468730" y="2562843"/>
              <a:ext cx="692680" cy="692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="" xmlns:a16="http://schemas.microsoft.com/office/drawing/2014/main" id="{8032F476-8FD1-7446-BD24-9332E921298B}"/>
                </a:ext>
              </a:extLst>
            </p:cNvPr>
            <p:cNvSpPr/>
            <p:nvPr/>
          </p:nvSpPr>
          <p:spPr>
            <a:xfrm>
              <a:off x="5933170" y="3479615"/>
              <a:ext cx="732879" cy="732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A60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="" xmlns:a16="http://schemas.microsoft.com/office/drawing/2014/main" id="{25E81A98-1FC3-D942-AB98-74E956332FEF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999375" y="3097167"/>
              <a:ext cx="424598" cy="158356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="" xmlns:a16="http://schemas.microsoft.com/office/drawing/2014/main" id="{469764AB-E16A-0F44-9298-D005FC1DA2D1}"/>
                </a:ext>
              </a:extLst>
            </p:cNvPr>
            <p:cNvCxnSpPr>
              <a:cxnSpLocks/>
            </p:cNvCxnSpPr>
            <p:nvPr/>
          </p:nvCxnSpPr>
          <p:spPr>
            <a:xfrm>
              <a:off x="4998045" y="3609611"/>
              <a:ext cx="885230" cy="435738"/>
            </a:xfrm>
            <a:prstGeom prst="straightConnector1">
              <a:avLst/>
            </a:prstGeom>
            <a:ln w="15875">
              <a:solidFill>
                <a:srgbClr val="2888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="" xmlns:a16="http://schemas.microsoft.com/office/drawing/2014/main" id="{BE654E35-E210-874F-BE10-36ECEBFE1958}"/>
                </a:ext>
              </a:extLst>
            </p:cNvPr>
            <p:cNvSpPr/>
            <p:nvPr/>
          </p:nvSpPr>
          <p:spPr>
            <a:xfrm>
              <a:off x="5686424" y="2540456"/>
              <a:ext cx="591923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W5</a:t>
              </a:r>
              <a:endPara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="" xmlns:a16="http://schemas.microsoft.com/office/drawing/2014/main" id="{69FDD900-F5A1-224E-BCAF-18E4B9DA8C8C}"/>
                </a:ext>
              </a:extLst>
            </p:cNvPr>
            <p:cNvSpPr/>
            <p:nvPr/>
          </p:nvSpPr>
          <p:spPr>
            <a:xfrm>
              <a:off x="6073388" y="3456143"/>
              <a:ext cx="69322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W10</a:t>
              </a:r>
              <a:endParaRPr lang="ru-RU" sz="16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="" xmlns:a16="http://schemas.microsoft.com/office/drawing/2014/main" id="{6D95431E-951D-B24E-9759-ABF77E24C93E}"/>
              </a:ext>
            </a:extLst>
          </p:cNvPr>
          <p:cNvGrpSpPr/>
          <p:nvPr/>
        </p:nvGrpSpPr>
        <p:grpSpPr>
          <a:xfrm>
            <a:off x="583985" y="3839456"/>
            <a:ext cx="7445918" cy="1632276"/>
            <a:chOff x="583984" y="3768650"/>
            <a:chExt cx="6780814" cy="1632276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34" name="Прямоугольник 33">
              <a:extLst>
                <a:ext uri="{FF2B5EF4-FFF2-40B4-BE49-F238E27FC236}">
                  <a16:creationId xmlns="" xmlns:a16="http://schemas.microsoft.com/office/drawing/2014/main" id="{FB41CA5C-8392-8D49-A9BB-DF30772A0ABF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1"/>
              <a:ext cx="6780814" cy="139754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с двумя скругленными соседними углами 35">
              <a:extLst>
                <a:ext uri="{FF2B5EF4-FFF2-40B4-BE49-F238E27FC236}">
                  <a16:creationId xmlns="" xmlns:a16="http://schemas.microsoft.com/office/drawing/2014/main" id="{539D6522-0AD1-3B4C-B3AB-D8210ACEAE3C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78081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0" name="Текст 3">
            <a:extLst>
              <a:ext uri="{FF2B5EF4-FFF2-40B4-BE49-F238E27FC236}">
                <a16:creationId xmlns="" xmlns:a16="http://schemas.microsoft.com/office/drawing/2014/main" id="{7B2CD082-9A72-F444-939B-24555D297E84}"/>
              </a:ext>
            </a:extLst>
          </p:cNvPr>
          <p:cNvSpPr txBox="1">
            <a:spLocks/>
          </p:cNvSpPr>
          <p:nvPr/>
        </p:nvSpPr>
        <p:spPr>
          <a:xfrm>
            <a:off x="691045" y="4158713"/>
            <a:ext cx="7191714" cy="1110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upstream backend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server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backend1.somesite.com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weight=10;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server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backend2.somesite.com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weight=5;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server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backend1.somesite.com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server 192.0.0.1 backup;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="" xmlns:a16="http://schemas.microsoft.com/office/drawing/2014/main" id="{6CD0287C-B170-F94F-A6FD-5AD0C06DF8A0}"/>
              </a:ext>
            </a:extLst>
          </p:cNvPr>
          <p:cNvSpPr/>
          <p:nvPr/>
        </p:nvSpPr>
        <p:spPr>
          <a:xfrm>
            <a:off x="446932" y="5471732"/>
            <a:ext cx="7719606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По умолчанию веса равны 1</a:t>
            </a:r>
          </a:p>
        </p:txBody>
      </p:sp>
    </p:spTree>
    <p:extLst>
      <p:ext uri="{BB962C8B-B14F-4D97-AF65-F5344CB8AC3E}">
        <p14:creationId xmlns:p14="http://schemas.microsoft.com/office/powerpoint/2010/main" val="30698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Мониторинг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29</a:t>
            </a:fld>
            <a:endParaRPr lang="ru-RU" dirty="0"/>
          </a:p>
        </p:txBody>
      </p:sp>
      <p:grpSp>
        <p:nvGrpSpPr>
          <p:cNvPr id="33" name="Группа 32">
            <a:extLst>
              <a:ext uri="{FF2B5EF4-FFF2-40B4-BE49-F238E27FC236}">
                <a16:creationId xmlns="" xmlns:a16="http://schemas.microsoft.com/office/drawing/2014/main" id="{6D95431E-951D-B24E-9759-ABF77E24C93E}"/>
              </a:ext>
            </a:extLst>
          </p:cNvPr>
          <p:cNvGrpSpPr/>
          <p:nvPr/>
        </p:nvGrpSpPr>
        <p:grpSpPr>
          <a:xfrm>
            <a:off x="583985" y="2449827"/>
            <a:ext cx="7445918" cy="1429844"/>
            <a:chOff x="583984" y="3768650"/>
            <a:chExt cx="6780814" cy="1429844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34" name="Прямоугольник 33">
              <a:extLst>
                <a:ext uri="{FF2B5EF4-FFF2-40B4-BE49-F238E27FC236}">
                  <a16:creationId xmlns="" xmlns:a16="http://schemas.microsoft.com/office/drawing/2014/main" id="{FB41CA5C-8392-8D49-A9BB-DF30772A0ABF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780814" cy="119511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Прямоугольник с двумя скругленными соседними углами 35">
              <a:extLst>
                <a:ext uri="{FF2B5EF4-FFF2-40B4-BE49-F238E27FC236}">
                  <a16:creationId xmlns="" xmlns:a16="http://schemas.microsoft.com/office/drawing/2014/main" id="{539D6522-0AD1-3B4C-B3AB-D8210ACEAE3C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780813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0" name="Текст 3">
            <a:extLst>
              <a:ext uri="{FF2B5EF4-FFF2-40B4-BE49-F238E27FC236}">
                <a16:creationId xmlns="" xmlns:a16="http://schemas.microsoft.com/office/drawing/2014/main" id="{7B2CD082-9A72-F444-939B-24555D297E84}"/>
              </a:ext>
            </a:extLst>
          </p:cNvPr>
          <p:cNvSpPr txBox="1">
            <a:spLocks/>
          </p:cNvSpPr>
          <p:nvPr/>
        </p:nvSpPr>
        <p:spPr>
          <a:xfrm>
            <a:off x="691045" y="2769084"/>
            <a:ext cx="7191714" cy="1110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upstream backend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server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backend1.somesite.com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;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server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backend2.somesite.com </a:t>
            </a:r>
            <a:r>
              <a:rPr lang="en-US" sz="1300" dirty="0" err="1" smtClean="0">
                <a:solidFill>
                  <a:srgbClr val="92D050"/>
                </a:solidFill>
                <a:latin typeface="+mj-lt"/>
              </a:rPr>
              <a:t>max_fails</a:t>
            </a:r>
            <a:r>
              <a:rPr lang="en-US" sz="1300" dirty="0" smtClean="0">
                <a:solidFill>
                  <a:srgbClr val="92D050"/>
                </a:solidFill>
                <a:latin typeface="+mj-lt"/>
              </a:rPr>
              <a:t>=1 </a:t>
            </a:r>
            <a:r>
              <a:rPr lang="en-US" sz="1300" dirty="0" err="1" smtClean="0">
                <a:solidFill>
                  <a:srgbClr val="92D050"/>
                </a:solidFill>
                <a:latin typeface="+mj-lt"/>
              </a:rPr>
              <a:t>fail_timeout</a:t>
            </a:r>
            <a:r>
              <a:rPr lang="en-US" sz="1300" dirty="0" smtClean="0">
                <a:solidFill>
                  <a:srgbClr val="92D050"/>
                </a:solidFill>
                <a:latin typeface="+mj-lt"/>
              </a:rPr>
              <a:t>=1s</a:t>
            </a:r>
            <a:r>
              <a:rPr lang="en-US" sz="1300" dirty="0">
                <a:solidFill>
                  <a:srgbClr val="92D050"/>
                </a:solidFill>
                <a:latin typeface="+mj-lt"/>
              </a:rPr>
              <a:t>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server </a:t>
            </a:r>
            <a:r>
              <a:rPr lang="en-US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backend1.somesite.com </a:t>
            </a:r>
            <a:r>
              <a:rPr lang="en-US" sz="1300" dirty="0" err="1" smtClean="0">
                <a:solidFill>
                  <a:srgbClr val="92D050"/>
                </a:solidFill>
                <a:latin typeface="+mj-lt"/>
              </a:rPr>
              <a:t>max_fails</a:t>
            </a:r>
            <a:r>
              <a:rPr lang="en-US" sz="1300" dirty="0" smtClean="0">
                <a:solidFill>
                  <a:srgbClr val="92D050"/>
                </a:solidFill>
                <a:latin typeface="+mj-lt"/>
              </a:rPr>
              <a:t>=1;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="" xmlns:a16="http://schemas.microsoft.com/office/drawing/2014/main" id="{6CD0287C-B170-F94F-A6FD-5AD0C06DF8A0}"/>
              </a:ext>
            </a:extLst>
          </p:cNvPr>
          <p:cNvSpPr/>
          <p:nvPr/>
        </p:nvSpPr>
        <p:spPr>
          <a:xfrm>
            <a:off x="446932" y="3876278"/>
            <a:ext cx="7719606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Параметры по умолчанию</a:t>
            </a:r>
            <a:r>
              <a:rPr lang="en-US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: 1 </a:t>
            </a:r>
            <a:r>
              <a:rPr lang="ru-RU" sz="14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попытка, 10 секунд таймаута</a:t>
            </a:r>
          </a:p>
        </p:txBody>
      </p:sp>
    </p:spTree>
    <p:extLst>
      <p:ext uri="{BB962C8B-B14F-4D97-AF65-F5344CB8AC3E}">
        <p14:creationId xmlns:p14="http://schemas.microsoft.com/office/powerpoint/2010/main" val="12447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Установка </a:t>
            </a:r>
            <a:r>
              <a:rPr lang="en-US" cap="all" dirty="0"/>
              <a:t>nginx Ubuntu 16.04</a:t>
            </a:r>
            <a:endParaRPr lang="ru-RU" cap="all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446933" y="2754365"/>
            <a:ext cx="8943115" cy="322301"/>
          </a:xfrm>
        </p:spPr>
        <p:txBody>
          <a:bodyPr>
            <a:noAutofit/>
          </a:bodyPr>
          <a:lstStyle/>
          <a:p>
            <a:r>
              <a:rPr lang="ru-RU" sz="1600" b="1" dirty="0"/>
              <a:t>Вывод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="" xmlns:a16="http://schemas.microsoft.com/office/drawing/2014/main" id="{6E6F51E7-8DA6-C445-BC2D-365996594FD0}"/>
              </a:ext>
            </a:extLst>
          </p:cNvPr>
          <p:cNvSpPr txBox="1">
            <a:spLocks/>
          </p:cNvSpPr>
          <p:nvPr/>
        </p:nvSpPr>
        <p:spPr>
          <a:xfrm>
            <a:off x="691043" y="1397112"/>
            <a:ext cx="8943115" cy="102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sudo apt-get update</a:t>
            </a:r>
          </a:p>
          <a:p>
            <a:r>
              <a:rPr lang="en-US" sz="1400" dirty="0"/>
              <a:t>sudo apt-get install nginx</a:t>
            </a:r>
          </a:p>
          <a:p>
            <a:r>
              <a:rPr lang="en-US" sz="1400" dirty="0"/>
              <a:t>systemctl status nginx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4B4A188E-F240-9644-87D6-AFEC3CAB10C4}"/>
              </a:ext>
            </a:extLst>
          </p:cNvPr>
          <p:cNvCxnSpPr/>
          <p:nvPr/>
        </p:nvCxnSpPr>
        <p:spPr>
          <a:xfrm>
            <a:off x="583986" y="1432711"/>
            <a:ext cx="0" cy="912864"/>
          </a:xfrm>
          <a:prstGeom prst="line">
            <a:avLst/>
          </a:prstGeom>
          <a:ln w="28575">
            <a:solidFill>
              <a:srgbClr val="D1D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C6A747D8-F72B-614F-8A80-D830941B6BCD}"/>
              </a:ext>
            </a:extLst>
          </p:cNvPr>
          <p:cNvGrpSpPr/>
          <p:nvPr/>
        </p:nvGrpSpPr>
        <p:grpSpPr>
          <a:xfrm>
            <a:off x="583986" y="3175720"/>
            <a:ext cx="6262489" cy="2279723"/>
            <a:chOff x="583985" y="3768650"/>
            <a:chExt cx="5703095" cy="2279723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5" y="4003382"/>
              <a:ext cx="5703094" cy="204499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6" y="3768650"/>
              <a:ext cx="5703094" cy="234731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4" y="3477779"/>
            <a:ext cx="5863437" cy="2138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nginx.service - A high performance web server and a reverse proxy server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Loaded: loaded (/lib/systemd/system/nginx.service; enabled; vendor preset: enabled)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Active: active (running) since Mon 2016-04-18 16:14:00 EDT; 4min 2s ago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Main PID: 12857 (nginx)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CGroup: /system.slice/nginx.service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├─12857 nginx: master process /usr/sbin/nginx -g daemon on;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master_process on</a:t>
            </a: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└─12858 nginx: worker process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Текст 3">
            <a:extLst>
              <a:ext uri="{FF2B5EF4-FFF2-40B4-BE49-F238E27FC236}">
                <a16:creationId xmlns="" xmlns:a16="http://schemas.microsoft.com/office/drawing/2014/main" id="{911B9E1F-D6F8-4146-9B68-895A80316D8C}"/>
              </a:ext>
            </a:extLst>
          </p:cNvPr>
          <p:cNvSpPr txBox="1">
            <a:spLocks/>
          </p:cNvSpPr>
          <p:nvPr/>
        </p:nvSpPr>
        <p:spPr>
          <a:xfrm>
            <a:off x="691045" y="3161366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Install output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933" y="441809"/>
            <a:ext cx="9187225" cy="461433"/>
          </a:xfrm>
        </p:spPr>
        <p:txBody>
          <a:bodyPr/>
          <a:lstStyle/>
          <a:p>
            <a:r>
              <a:rPr lang="ru-RU" cap="all" dirty="0">
                <a:latin typeface="+mn-lt"/>
              </a:rPr>
              <a:t>Полезные источники</a:t>
            </a:r>
            <a:endParaRPr lang="en-US" cap="all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B9D47521-069E-5C4E-980E-FE4E6D91AD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85" y="2654201"/>
            <a:ext cx="8943115" cy="13135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</a:pPr>
            <a:r>
              <a:rPr lang="en-US" sz="3200" dirty="0" err="1"/>
              <a:t>Nginx.org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</a:pPr>
            <a:r>
              <a:rPr lang="en-US" sz="3200" dirty="0" err="1"/>
              <a:t>Ruhighload.com</a:t>
            </a:r>
            <a:endParaRPr lang="en-US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B1A15F9-BBF4-674E-A98B-8EBBC41497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9016" y="1481821"/>
            <a:ext cx="5636984" cy="4508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15B72DBA-B084-C34D-AAC8-E190E46824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182" y="1855304"/>
            <a:ext cx="4573281" cy="34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4854C15-24E6-4145-937B-FCCC7F9F9D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391" t="-11097"/>
          <a:stretch/>
        </p:blipFill>
        <p:spPr>
          <a:xfrm>
            <a:off x="2570922" y="-13883"/>
            <a:ext cx="7335078" cy="68718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>
                <a:latin typeface="+mn-lt"/>
              </a:rPr>
              <a:t>Базовые команды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10" name="Текст 3">
            <a:extLst>
              <a:ext uri="{FF2B5EF4-FFF2-40B4-BE49-F238E27FC236}">
                <a16:creationId xmlns="" xmlns:a16="http://schemas.microsoft.com/office/drawing/2014/main" id="{6E6F51E7-8DA6-C445-BC2D-365996594FD0}"/>
              </a:ext>
            </a:extLst>
          </p:cNvPr>
          <p:cNvSpPr txBox="1">
            <a:spLocks/>
          </p:cNvSpPr>
          <p:nvPr/>
        </p:nvSpPr>
        <p:spPr>
          <a:xfrm>
            <a:off x="777671" y="1937953"/>
            <a:ext cx="8943115" cy="210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nginx -t</a:t>
            </a:r>
          </a:p>
          <a:p>
            <a:r>
              <a:rPr lang="en-US" sz="2400" dirty="0"/>
              <a:t>service nginx reload</a:t>
            </a:r>
          </a:p>
          <a:p>
            <a:r>
              <a:rPr lang="en-US" sz="2400" dirty="0"/>
              <a:t>service nginx restart</a:t>
            </a:r>
          </a:p>
          <a:p>
            <a:r>
              <a:rPr lang="en-US" sz="2400" dirty="0" err="1"/>
              <a:t>ps</a:t>
            </a:r>
            <a:r>
              <a:rPr lang="en-US" sz="2400" dirty="0"/>
              <a:t> -ax | grep nginx</a:t>
            </a:r>
          </a:p>
          <a:p>
            <a:r>
              <a:rPr lang="en-US" sz="2400" dirty="0"/>
              <a:t>kill -9 &lt;№ nginx process&gt;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4B4A188E-F240-9644-87D6-AFEC3CAB10C4}"/>
              </a:ext>
            </a:extLst>
          </p:cNvPr>
          <p:cNvCxnSpPr>
            <a:cxnSpLocks/>
          </p:cNvCxnSpPr>
          <p:nvPr/>
        </p:nvCxnSpPr>
        <p:spPr>
          <a:xfrm>
            <a:off x="583986" y="2021665"/>
            <a:ext cx="0" cy="2165324"/>
          </a:xfrm>
          <a:prstGeom prst="line">
            <a:avLst/>
          </a:prstGeom>
          <a:ln w="28575">
            <a:solidFill>
              <a:srgbClr val="D1D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7317" y="2930118"/>
            <a:ext cx="7117464" cy="984476"/>
          </a:xfrm>
        </p:spPr>
        <p:txBody>
          <a:bodyPr/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092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4469" y="2811237"/>
            <a:ext cx="4259790" cy="723905"/>
          </a:xfrm>
        </p:spPr>
        <p:txBody>
          <a:bodyPr/>
          <a:lstStyle/>
          <a:p>
            <a:r>
              <a:rPr lang="ru-RU" dirty="0"/>
              <a:t>Юрий яшкин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28072" y="3535142"/>
            <a:ext cx="4259790" cy="388011"/>
          </a:xfrm>
        </p:spPr>
        <p:txBody>
          <a:bodyPr/>
          <a:lstStyle/>
          <a:p>
            <a:r>
              <a:rPr lang="ru-RU" dirty="0"/>
              <a:t>Руководитель группы </a:t>
            </a:r>
          </a:p>
          <a:p>
            <a:r>
              <a:rPr lang="en-US" dirty="0">
                <a:solidFill>
                  <a:schemeClr val="bg1"/>
                </a:solidFill>
              </a:rPr>
              <a:t>yyashkin@phoenixit.ru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2B78A-2501-9E43-8FD1-8102EAA02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Проверка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ru-RU" cap="all" dirty="0"/>
              <a:t>работоспособности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84C5A038-0B8C-6F4A-803F-45150DF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D9AB1FD5-9CF6-1941-8470-0647C6183C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9016" y="1481821"/>
            <a:ext cx="5636984" cy="4508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7EDF383C-65D0-0E4F-9DA8-41A5084B55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2719" y="1844168"/>
            <a:ext cx="4573281" cy="3534656"/>
          </a:xfrm>
          <a:prstGeom prst="rect">
            <a:avLst/>
          </a:prstGeom>
        </p:spPr>
      </p:pic>
      <p:sp>
        <p:nvSpPr>
          <p:cNvPr id="18" name="Текст 3"/>
          <p:cNvSpPr>
            <a:spLocks noGrp="1"/>
          </p:cNvSpPr>
          <p:nvPr>
            <p:ph type="body" sz="quarter" idx="13"/>
          </p:nvPr>
        </p:nvSpPr>
        <p:spPr>
          <a:xfrm>
            <a:off x="454886" y="2323941"/>
            <a:ext cx="4274770" cy="1688608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ru-RU" sz="1400" dirty="0"/>
              <a:t>Наберите полученный </a:t>
            </a:r>
            <a:r>
              <a:rPr lang="en-US" sz="1400" dirty="0"/>
              <a:t>IP </a:t>
            </a:r>
            <a:r>
              <a:rPr lang="ru-RU" sz="1400" dirty="0"/>
              <a:t>адрес или доменное имя в вашем веб-браузере.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ru-RU" sz="1400" dirty="0"/>
              <a:t>Вы должны увидеть страницу </a:t>
            </a:r>
            <a:r>
              <a:rPr lang="en-US" sz="1400" dirty="0"/>
              <a:t>Nginx</a:t>
            </a:r>
            <a:br>
              <a:rPr lang="en-US" sz="1400" dirty="0"/>
            </a:br>
            <a:r>
              <a:rPr lang="ru-RU" sz="1400" dirty="0"/>
              <a:t>по умолчанию.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E5593D6F-BA17-0241-BCA0-91EB6E55EAA1}"/>
              </a:ext>
            </a:extLst>
          </p:cNvPr>
          <p:cNvGrpSpPr/>
          <p:nvPr/>
        </p:nvGrpSpPr>
        <p:grpSpPr>
          <a:xfrm>
            <a:off x="454887" y="4095589"/>
            <a:ext cx="3814130" cy="368833"/>
            <a:chOff x="454887" y="4287691"/>
            <a:chExt cx="3814130" cy="368833"/>
          </a:xfrm>
          <a:effectLst>
            <a:outerShdw blurRad="50800" dist="38100" dir="8100000" algn="tr" rotWithShape="0">
              <a:prstClr val="black">
                <a:alpha val="4000"/>
              </a:prstClr>
            </a:outerShdw>
          </a:effectLst>
        </p:grpSpPr>
        <p:sp>
          <p:nvSpPr>
            <p:cNvPr id="4" name="Скругленный прямоугольник 3">
              <a:extLst>
                <a:ext uri="{FF2B5EF4-FFF2-40B4-BE49-F238E27FC236}">
                  <a16:creationId xmlns="" xmlns:a16="http://schemas.microsoft.com/office/drawing/2014/main" id="{7152F58E-6C95-AE42-81CD-CC759A84F399}"/>
                </a:ext>
              </a:extLst>
            </p:cNvPr>
            <p:cNvSpPr/>
            <p:nvPr/>
          </p:nvSpPr>
          <p:spPr>
            <a:xfrm>
              <a:off x="454887" y="4287691"/>
              <a:ext cx="3814130" cy="368833"/>
            </a:xfrm>
            <a:prstGeom prst="roundRect">
              <a:avLst/>
            </a:prstGeom>
            <a:solidFill>
              <a:srgbClr val="F9F9F9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Текст 3">
              <a:extLst>
                <a:ext uri="{FF2B5EF4-FFF2-40B4-BE49-F238E27FC236}">
                  <a16:creationId xmlns="" xmlns:a16="http://schemas.microsoft.com/office/drawing/2014/main" id="{5E00DB74-ED44-BD42-A233-6EEAD5F5566C}"/>
                </a:ext>
              </a:extLst>
            </p:cNvPr>
            <p:cNvSpPr txBox="1">
              <a:spLocks/>
            </p:cNvSpPr>
            <p:nvPr/>
          </p:nvSpPr>
          <p:spPr>
            <a:xfrm>
              <a:off x="549213" y="4309105"/>
              <a:ext cx="3532868" cy="3270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90570" rtl="0" eaLnBrk="1" latinLnBrk="0" hangingPunct="1">
                <a:lnSpc>
                  <a:spcPct val="90000"/>
                </a:lnSpc>
                <a:spcBef>
                  <a:spcPts val="1083"/>
                </a:spcBef>
                <a:buFont typeface="Arial"/>
                <a:buNone/>
                <a:defRPr sz="1517" b="0" i="0" kern="1200">
                  <a:solidFill>
                    <a:srgbClr val="292835"/>
                  </a:solidFill>
                  <a:latin typeface="Verdana" charset="0"/>
                  <a:ea typeface="Verdana" charset="0"/>
                  <a:cs typeface="Verdana" charset="0"/>
                </a:defRPr>
              </a:lvl1pPr>
              <a:lvl2pPr marL="495285" indent="0" algn="l" defTabSz="990570" rtl="0" eaLnBrk="1" latinLnBrk="0" hangingPunct="1">
                <a:lnSpc>
                  <a:spcPct val="90000"/>
                </a:lnSpc>
                <a:spcBef>
                  <a:spcPts val="542"/>
                </a:spcBef>
                <a:buFont typeface="Arial"/>
                <a:buNone/>
                <a:defRPr sz="2600" b="0" i="0" kern="1200">
                  <a:solidFill>
                    <a:schemeClr val="tx1"/>
                  </a:solidFill>
                  <a:latin typeface="Helvetica Light" charset="0"/>
                  <a:ea typeface="Helvetica Light" charset="0"/>
                  <a:cs typeface="Helvetica Light" charset="0"/>
                </a:defRPr>
              </a:lvl2pPr>
              <a:lvl3pPr marL="990570" indent="0" algn="l" defTabSz="990570" rtl="0" eaLnBrk="1" latinLnBrk="0" hangingPunct="1">
                <a:lnSpc>
                  <a:spcPct val="90000"/>
                </a:lnSpc>
                <a:spcBef>
                  <a:spcPts val="542"/>
                </a:spcBef>
                <a:buFont typeface="Arial"/>
                <a:buNone/>
                <a:defRPr sz="2167" b="0" i="0" kern="1200">
                  <a:solidFill>
                    <a:schemeClr val="tx1"/>
                  </a:solidFill>
                  <a:latin typeface="Helvetica Light" charset="0"/>
                  <a:ea typeface="Helvetica Light" charset="0"/>
                  <a:cs typeface="Helvetica Light" charset="0"/>
                </a:defRPr>
              </a:lvl3pPr>
              <a:lvl4pPr marL="1485854" indent="0" algn="l" defTabSz="990570" rtl="0" eaLnBrk="1" latinLnBrk="0" hangingPunct="1">
                <a:lnSpc>
                  <a:spcPct val="90000"/>
                </a:lnSpc>
                <a:spcBef>
                  <a:spcPts val="542"/>
                </a:spcBef>
                <a:buFont typeface="Arial"/>
                <a:buNone/>
                <a:defRPr sz="1950" b="0" i="0" kern="1200">
                  <a:solidFill>
                    <a:schemeClr val="tx1"/>
                  </a:solidFill>
                  <a:latin typeface="Helvetica Light" charset="0"/>
                  <a:ea typeface="Helvetica Light" charset="0"/>
                  <a:cs typeface="Helvetica Light" charset="0"/>
                </a:defRPr>
              </a:lvl4pPr>
              <a:lvl5pPr marL="1981139" indent="0" algn="l" defTabSz="990570" rtl="0" eaLnBrk="1" latinLnBrk="0" hangingPunct="1">
                <a:lnSpc>
                  <a:spcPct val="90000"/>
                </a:lnSpc>
                <a:spcBef>
                  <a:spcPts val="542"/>
                </a:spcBef>
                <a:buFont typeface="Arial"/>
                <a:buNone/>
                <a:defRPr sz="1950" b="0" i="0" kern="1200">
                  <a:solidFill>
                    <a:schemeClr val="tx1"/>
                  </a:solidFill>
                  <a:latin typeface="Helvetica Light" charset="0"/>
                  <a:ea typeface="Helvetica Light" charset="0"/>
                  <a:cs typeface="Helvetica Light" charset="0"/>
                </a:defRPr>
              </a:lvl5pPr>
              <a:lvl6pPr marL="2724066" indent="-247642" algn="l" defTabSz="990570" rtl="0" eaLnBrk="1" latinLnBrk="0" hangingPunct="1">
                <a:lnSpc>
                  <a:spcPct val="90000"/>
                </a:lnSpc>
                <a:spcBef>
                  <a:spcPts val="542"/>
                </a:spcBef>
                <a:buFont typeface="Arial"/>
                <a:buChar char="•"/>
                <a:defRPr sz="19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9351" indent="-247642" algn="l" defTabSz="990570" rtl="0" eaLnBrk="1" latinLnBrk="0" hangingPunct="1">
                <a:lnSpc>
                  <a:spcPct val="90000"/>
                </a:lnSpc>
                <a:spcBef>
                  <a:spcPts val="542"/>
                </a:spcBef>
                <a:buFont typeface="Arial"/>
                <a:buChar char="•"/>
                <a:defRPr sz="19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14636" indent="-247642" algn="l" defTabSz="990570" rtl="0" eaLnBrk="1" latinLnBrk="0" hangingPunct="1">
                <a:lnSpc>
                  <a:spcPct val="90000"/>
                </a:lnSpc>
                <a:spcBef>
                  <a:spcPts val="542"/>
                </a:spcBef>
                <a:buFont typeface="Arial"/>
                <a:buChar char="•"/>
                <a:defRPr sz="19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09920" indent="-247642" algn="l" defTabSz="990570" rtl="0" eaLnBrk="1" latinLnBrk="0" hangingPunct="1">
                <a:lnSpc>
                  <a:spcPct val="90000"/>
                </a:lnSpc>
                <a:spcBef>
                  <a:spcPts val="542"/>
                </a:spcBef>
                <a:buFont typeface="Arial"/>
                <a:buChar char="•"/>
                <a:defRPr sz="19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http://</a:t>
              </a:r>
              <a:r>
                <a:rPr lang="ru-RU" sz="1400" dirty="0">
                  <a:solidFill>
                    <a:srgbClr val="C00000"/>
                  </a:solidFill>
                  <a:latin typeface="+mn-lt"/>
                </a:rPr>
                <a:t>доменное_имя_или_IP_адрес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47713A1-7383-6A42-87C0-DC0A443A4C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1965" y="0"/>
            <a:ext cx="911319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>
                <a:latin typeface="+mn-lt"/>
              </a:rPr>
              <a:t>Управление процессом Nginx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0" name="Текст 3">
            <a:extLst>
              <a:ext uri="{FF2B5EF4-FFF2-40B4-BE49-F238E27FC236}">
                <a16:creationId xmlns="" xmlns:a16="http://schemas.microsoft.com/office/drawing/2014/main" id="{6E6F51E7-8DA6-C445-BC2D-365996594FD0}"/>
              </a:ext>
            </a:extLst>
          </p:cNvPr>
          <p:cNvSpPr txBox="1">
            <a:spLocks/>
          </p:cNvSpPr>
          <p:nvPr/>
        </p:nvSpPr>
        <p:spPr>
          <a:xfrm>
            <a:off x="691043" y="1653968"/>
            <a:ext cx="8943115" cy="1926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sudo systemctl </a:t>
            </a:r>
            <a:r>
              <a:rPr lang="en-US" sz="1400" dirty="0">
                <a:solidFill>
                  <a:srgbClr val="FF0000"/>
                </a:solidFill>
              </a:rPr>
              <a:t>stop</a:t>
            </a:r>
            <a:r>
              <a:rPr lang="en-US" sz="1400" dirty="0"/>
              <a:t> nginx</a:t>
            </a:r>
          </a:p>
          <a:p>
            <a:r>
              <a:rPr lang="en-US" sz="1400" dirty="0"/>
              <a:t>sudo systemctl </a:t>
            </a:r>
            <a:r>
              <a:rPr lang="en-US" sz="1400" dirty="0">
                <a:solidFill>
                  <a:srgbClr val="FF0000"/>
                </a:solidFill>
              </a:rPr>
              <a:t>start </a:t>
            </a:r>
            <a:r>
              <a:rPr lang="en-US" sz="1400" dirty="0"/>
              <a:t>nginx </a:t>
            </a:r>
          </a:p>
          <a:p>
            <a:r>
              <a:rPr lang="en-US" sz="1400" dirty="0"/>
              <a:t>sudo systemctl </a:t>
            </a:r>
            <a:r>
              <a:rPr lang="en-US" sz="1400" dirty="0">
                <a:solidFill>
                  <a:srgbClr val="FF0000"/>
                </a:solidFill>
              </a:rPr>
              <a:t>restart</a:t>
            </a:r>
            <a:r>
              <a:rPr lang="en-US" sz="1400" dirty="0"/>
              <a:t> nginx  </a:t>
            </a:r>
          </a:p>
          <a:p>
            <a:r>
              <a:rPr lang="en-US" sz="1400" dirty="0"/>
              <a:t>sudo systemctl </a:t>
            </a:r>
            <a:r>
              <a:rPr lang="en-US" sz="1400" dirty="0">
                <a:solidFill>
                  <a:srgbClr val="FF0000"/>
                </a:solidFill>
              </a:rPr>
              <a:t>reload</a:t>
            </a:r>
            <a:r>
              <a:rPr lang="en-US" sz="1400" dirty="0"/>
              <a:t> nginx  </a:t>
            </a:r>
          </a:p>
          <a:p>
            <a:r>
              <a:rPr lang="en-US" sz="1400" dirty="0"/>
              <a:t>sudo systemctl </a:t>
            </a:r>
            <a:r>
              <a:rPr lang="en-US" sz="1400" dirty="0">
                <a:solidFill>
                  <a:srgbClr val="FF0000"/>
                </a:solidFill>
              </a:rPr>
              <a:t>disable</a:t>
            </a:r>
            <a:r>
              <a:rPr lang="en-US" sz="1400" dirty="0"/>
              <a:t> nginx  </a:t>
            </a:r>
          </a:p>
          <a:p>
            <a:r>
              <a:rPr lang="en-US" sz="1400" dirty="0"/>
              <a:t>sudo systemctl </a:t>
            </a:r>
            <a:r>
              <a:rPr lang="en-US" sz="1400" dirty="0">
                <a:solidFill>
                  <a:srgbClr val="FF0000"/>
                </a:solidFill>
              </a:rPr>
              <a:t>enable</a:t>
            </a:r>
            <a:r>
              <a:rPr lang="en-US" sz="1400" dirty="0"/>
              <a:t> nginx</a:t>
            </a:r>
          </a:p>
          <a:p>
            <a:endParaRPr lang="en-US" sz="14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4B4A188E-F240-9644-87D6-AFEC3CAB10C4}"/>
              </a:ext>
            </a:extLst>
          </p:cNvPr>
          <p:cNvCxnSpPr>
            <a:cxnSpLocks/>
          </p:cNvCxnSpPr>
          <p:nvPr/>
        </p:nvCxnSpPr>
        <p:spPr>
          <a:xfrm>
            <a:off x="583986" y="1689567"/>
            <a:ext cx="0" cy="1891193"/>
          </a:xfrm>
          <a:prstGeom prst="line">
            <a:avLst/>
          </a:prstGeom>
          <a:ln w="28575">
            <a:solidFill>
              <a:srgbClr val="D1D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933" y="441809"/>
            <a:ext cx="9187225" cy="461433"/>
          </a:xfrm>
        </p:spPr>
        <p:txBody>
          <a:bodyPr/>
          <a:lstStyle/>
          <a:p>
            <a:r>
              <a:rPr lang="ru-RU" dirty="0">
                <a:latin typeface="+mn-lt"/>
              </a:rPr>
              <a:t>В</a:t>
            </a:r>
            <a:r>
              <a:rPr lang="ru-RU" cap="all" dirty="0">
                <a:latin typeface="+mn-lt"/>
              </a:rPr>
              <a:t>ажные файлы и директории Nginx</a:t>
            </a:r>
            <a:endParaRPr lang="en-US" cap="all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46933" y="1359774"/>
            <a:ext cx="4811712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Контент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="" xmlns:a16="http://schemas.microsoft.com/office/drawing/2014/main" id="{1FF7A8BD-B623-1849-B695-ABB424E07732}"/>
              </a:ext>
            </a:extLst>
          </p:cNvPr>
          <p:cNvSpPr txBox="1">
            <a:spLocks/>
          </p:cNvSpPr>
          <p:nvPr/>
        </p:nvSpPr>
        <p:spPr>
          <a:xfrm>
            <a:off x="691043" y="1786492"/>
            <a:ext cx="8943115" cy="323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/www/html: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1B6B4185-88A2-084F-96BF-A629CC85B436}"/>
              </a:ext>
            </a:extLst>
          </p:cNvPr>
          <p:cNvCxnSpPr>
            <a:cxnSpLocks/>
          </p:cNvCxnSpPr>
          <p:nvPr/>
        </p:nvCxnSpPr>
        <p:spPr>
          <a:xfrm>
            <a:off x="583986" y="1775977"/>
            <a:ext cx="0" cy="340148"/>
          </a:xfrm>
          <a:prstGeom prst="line">
            <a:avLst/>
          </a:prstGeom>
          <a:ln w="28575">
            <a:solidFill>
              <a:srgbClr val="D1D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22DC0063-C051-6546-B776-F2F4B81B674D}"/>
              </a:ext>
            </a:extLst>
          </p:cNvPr>
          <p:cNvSpPr/>
          <p:nvPr/>
        </p:nvSpPr>
        <p:spPr>
          <a:xfrm>
            <a:off x="446933" y="2333809"/>
            <a:ext cx="4811712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Конфигурация сервера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="" xmlns:a16="http://schemas.microsoft.com/office/drawing/2014/main" id="{C28E3517-31AA-8B40-B09A-12EB5368C7F0}"/>
              </a:ext>
            </a:extLst>
          </p:cNvPr>
          <p:cNvSpPr txBox="1">
            <a:spLocks/>
          </p:cNvSpPr>
          <p:nvPr/>
        </p:nvSpPr>
        <p:spPr>
          <a:xfrm>
            <a:off x="691043" y="2760527"/>
            <a:ext cx="8943115" cy="1263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/nginx </a:t>
            </a:r>
          </a:p>
          <a:p>
            <a:pPr lvl="0"/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/nginx/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nginx.conf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/nginx/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sites-available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/nginx/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sites-enabled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75BF7987-FBA2-ED40-91B1-FE567022670A}"/>
              </a:ext>
            </a:extLst>
          </p:cNvPr>
          <p:cNvCxnSpPr>
            <a:cxnSpLocks/>
          </p:cNvCxnSpPr>
          <p:nvPr/>
        </p:nvCxnSpPr>
        <p:spPr>
          <a:xfrm>
            <a:off x="583986" y="2751193"/>
            <a:ext cx="0" cy="1538997"/>
          </a:xfrm>
          <a:prstGeom prst="line">
            <a:avLst/>
          </a:prstGeom>
          <a:ln w="28575">
            <a:solidFill>
              <a:srgbClr val="D1D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727A95E9-F1DC-774F-905D-ED156393DFA5}"/>
              </a:ext>
            </a:extLst>
          </p:cNvPr>
          <p:cNvSpPr/>
          <p:nvPr/>
        </p:nvSpPr>
        <p:spPr>
          <a:xfrm>
            <a:off x="446933" y="4556863"/>
            <a:ext cx="4811712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 err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Логи</a:t>
            </a:r>
            <a:r>
              <a:rPr lang="ru-RU" sz="16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сервера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="" xmlns:a16="http://schemas.microsoft.com/office/drawing/2014/main" id="{D190C44E-0CF3-D242-9748-57F4338430FC}"/>
              </a:ext>
            </a:extLst>
          </p:cNvPr>
          <p:cNvSpPr txBox="1">
            <a:spLocks/>
          </p:cNvSpPr>
          <p:nvPr/>
        </p:nvSpPr>
        <p:spPr>
          <a:xfrm>
            <a:off x="691043" y="4996833"/>
            <a:ext cx="8943115" cy="641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/nginx/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access.log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/nginx/</a:t>
            </a:r>
            <a:r>
              <a:rPr lang="ru-RU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error.log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="" xmlns:a16="http://schemas.microsoft.com/office/drawing/2014/main" id="{CE505A3E-4E61-6B4A-B41F-73A910151666}"/>
              </a:ext>
            </a:extLst>
          </p:cNvPr>
          <p:cNvCxnSpPr>
            <a:cxnSpLocks/>
          </p:cNvCxnSpPr>
          <p:nvPr/>
        </p:nvCxnSpPr>
        <p:spPr>
          <a:xfrm>
            <a:off x="583986" y="5022274"/>
            <a:ext cx="0" cy="715304"/>
          </a:xfrm>
          <a:prstGeom prst="line">
            <a:avLst/>
          </a:prstGeom>
          <a:ln w="28575">
            <a:solidFill>
              <a:srgbClr val="D1D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43D2E3C-CEA8-D440-BC91-F2A4C941E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0545" y="1005752"/>
            <a:ext cx="3666802" cy="52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43D2E3C-CEA8-D440-BC91-F2A4C941E0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2984" y="1245381"/>
            <a:ext cx="5792088" cy="48643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933" y="441809"/>
            <a:ext cx="9187225" cy="461433"/>
          </a:xfrm>
        </p:spPr>
        <p:txBody>
          <a:bodyPr/>
          <a:lstStyle/>
          <a:p>
            <a:r>
              <a:rPr lang="ru-RU" cap="all" dirty="0">
                <a:latin typeface="+mn-lt"/>
              </a:rPr>
              <a:t>Как </a:t>
            </a:r>
            <a:r>
              <a:rPr lang="en-US" cap="all" dirty="0">
                <a:latin typeface="+mn-lt"/>
              </a:rPr>
              <a:t>Nginx </a:t>
            </a:r>
            <a:r>
              <a:rPr lang="ru-RU" cap="all" dirty="0">
                <a:latin typeface="+mn-lt"/>
              </a:rPr>
              <a:t>обрабатывает клиентские запросы</a:t>
            </a:r>
            <a:endParaRPr lang="en-US" cap="all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46933" y="2516684"/>
            <a:ext cx="403844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5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Конфигурация блоков </a:t>
            </a:r>
            <a:r>
              <a:rPr lang="en-US" sz="25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Nginx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B9D47521-069E-5C4E-980E-FE4E6D91AD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85" y="3337708"/>
            <a:ext cx="10887043" cy="851974"/>
          </a:xfrm>
        </p:spPr>
        <p:txBody>
          <a:bodyPr>
            <a:normAutofit fontScale="92500" lnSpcReduction="10000"/>
          </a:bodyPr>
          <a:lstStyle/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ru-RU" sz="2000" dirty="0"/>
              <a:t>Блок </a:t>
            </a:r>
            <a:r>
              <a:rPr lang="en-US" sz="2000" dirty="0"/>
              <a:t>Server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ru-RU" sz="2000" dirty="0"/>
              <a:t>Блок </a:t>
            </a:r>
            <a:r>
              <a:rPr lang="en-US" sz="2000" dirty="0"/>
              <a:t>location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0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933" y="441809"/>
            <a:ext cx="9187225" cy="461433"/>
          </a:xfrm>
        </p:spPr>
        <p:txBody>
          <a:bodyPr/>
          <a:lstStyle/>
          <a:p>
            <a:r>
              <a:rPr lang="ru-RU" cap="all" dirty="0">
                <a:latin typeface="+mn-lt"/>
              </a:rPr>
              <a:t>Поиск блока </a:t>
            </a:r>
            <a:r>
              <a:rPr lang="en-US" cap="all" dirty="0">
                <a:latin typeface="+mn-lt"/>
              </a:rPr>
              <a:t>server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B9D47521-069E-5C4E-980E-FE4E6D91AD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85" y="2865366"/>
            <a:ext cx="8943115" cy="851974"/>
          </a:xfrm>
        </p:spPr>
        <p:txBody>
          <a:bodyPr>
            <a:noAutofit/>
          </a:bodyPr>
          <a:lstStyle/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ru-RU" sz="2400" dirty="0"/>
              <a:t>Директива </a:t>
            </a:r>
            <a:r>
              <a:rPr lang="en-US" sz="2400" dirty="0"/>
              <a:t>listen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  <a:buFont typeface="Wingdings" charset="2"/>
              <a:buChar char="§"/>
            </a:pPr>
            <a:r>
              <a:rPr lang="ru-RU" sz="2400" dirty="0"/>
              <a:t>Директива </a:t>
            </a:r>
            <a:r>
              <a:rPr lang="en-US" sz="2400" dirty="0"/>
              <a:t>server_name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889F1"/>
              </a:buClr>
              <a:buSzPct val="80000"/>
            </a:pPr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3760643-9F7C-B845-8CF1-F1492833A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519" y="2017069"/>
            <a:ext cx="7116416" cy="35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all" dirty="0"/>
              <a:t>Примеры синтаксиса блока </a:t>
            </a:r>
            <a:r>
              <a:rPr lang="en-US" cap="all" dirty="0"/>
              <a:t>location</a:t>
            </a:r>
            <a:endParaRPr lang="ru-RU" cap="all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9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C6A747D8-F72B-614F-8A80-D830941B6BCD}"/>
              </a:ext>
            </a:extLst>
          </p:cNvPr>
          <p:cNvGrpSpPr/>
          <p:nvPr/>
        </p:nvGrpSpPr>
        <p:grpSpPr>
          <a:xfrm>
            <a:off x="583985" y="1311740"/>
            <a:ext cx="6929997" cy="3955999"/>
            <a:chOff x="583984" y="3768650"/>
            <a:chExt cx="6310978" cy="3955999"/>
          </a:xfrm>
          <a:effectLst>
            <a:outerShdw blurRad="114300" dist="25400" dir="8100000" algn="tr" rotWithShape="0">
              <a:prstClr val="black">
                <a:alpha val="37000"/>
              </a:prstClr>
            </a:outerShd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E81318C4-9D30-EC4A-BCF4-50A1E12CA8D0}"/>
                </a:ext>
              </a:extLst>
            </p:cNvPr>
            <p:cNvSpPr>
              <a:spLocks/>
            </p:cNvSpPr>
            <p:nvPr/>
          </p:nvSpPr>
          <p:spPr>
            <a:xfrm>
              <a:off x="583984" y="4003382"/>
              <a:ext cx="6310978" cy="372126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с двумя скругленными соседними углами 12">
              <a:extLst>
                <a:ext uri="{FF2B5EF4-FFF2-40B4-BE49-F238E27FC236}">
                  <a16:creationId xmlns="" xmlns:a16="http://schemas.microsoft.com/office/drawing/2014/main" id="{BC3C8C8C-20A4-A34D-BE4C-5A5951A946FE}"/>
                </a:ext>
              </a:extLst>
            </p:cNvPr>
            <p:cNvSpPr>
              <a:spLocks/>
            </p:cNvSpPr>
            <p:nvPr/>
          </p:nvSpPr>
          <p:spPr>
            <a:xfrm>
              <a:off x="583985" y="3768650"/>
              <a:ext cx="6310976" cy="234732"/>
            </a:xfrm>
            <a:prstGeom prst="round2Same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3">
            <a:extLst>
              <a:ext uri="{FF2B5EF4-FFF2-40B4-BE49-F238E27FC236}">
                <a16:creationId xmlns="" xmlns:a16="http://schemas.microsoft.com/office/drawing/2014/main" id="{DE305740-321A-6C40-AABF-F0ED94C978BB}"/>
              </a:ext>
            </a:extLst>
          </p:cNvPr>
          <p:cNvSpPr txBox="1">
            <a:spLocks/>
          </p:cNvSpPr>
          <p:nvPr/>
        </p:nvSpPr>
        <p:spPr>
          <a:xfrm>
            <a:off x="691045" y="1749445"/>
            <a:ext cx="3930652" cy="3389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location /</a:t>
            </a:r>
            <a:r>
              <a:rPr lang="ru-RU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site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{</a:t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location = /page1 {</a:t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location ~ \.(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jpe?g|png|gif|ico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)$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location ~* \.(</a:t>
            </a:r>
            <a:r>
              <a:rPr lang="en-US" sz="13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jpe?g|png|gif|ico</a:t>
            </a: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)$ {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b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  <a:endParaRPr lang="ru-RU" sz="13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location ^~ </a:t>
            </a:r>
            <a:r>
              <a:rPr lang="ru-RU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/</a:t>
            </a:r>
            <a:r>
              <a:rPr lang="en-US" sz="1300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testurl</a:t>
            </a:r>
            <a:r>
              <a:rPr lang="ru-RU" sz="13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</a:t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...</a:t>
            </a:r>
            <a:r>
              <a:rPr lang="ru-RU" sz="13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ru-RU" sz="13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13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9675B10D-2DDA-4544-BCA0-B12F43AC0D55}"/>
              </a:ext>
            </a:extLst>
          </p:cNvPr>
          <p:cNvSpPr txBox="1">
            <a:spLocks/>
          </p:cNvSpPr>
          <p:nvPr/>
        </p:nvSpPr>
        <p:spPr>
          <a:xfrm>
            <a:off x="691045" y="1312123"/>
            <a:ext cx="3930652" cy="264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/>
              <a:buNone/>
              <a:defRPr sz="1517" b="0" i="0" kern="1200">
                <a:solidFill>
                  <a:srgbClr val="292835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95285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2167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None/>
              <a:defRPr sz="195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location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syntax</a:t>
            </a:r>
            <a:endParaRPr lang="ru-RU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16" y="1576289"/>
            <a:ext cx="54006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/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11803</TotalTime>
  <Words>1793</Words>
  <Application>Microsoft Office PowerPoint</Application>
  <PresentationFormat>Лист A4 (210x297 мм)</PresentationFormat>
  <Paragraphs>352</Paragraphs>
  <Slides>33</Slides>
  <Notes>30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Специальное оформление</vt:lpstr>
      <vt:lpstr>Основы администрирования nginx</vt:lpstr>
      <vt:lpstr>Что такое nginx [engine x] </vt:lpstr>
      <vt:lpstr>Установка nginx Ubuntu 16.04</vt:lpstr>
      <vt:lpstr>Проверка работоспособности</vt:lpstr>
      <vt:lpstr>Управление процессом Nginx</vt:lpstr>
      <vt:lpstr>Важные файлы и директории Nginx</vt:lpstr>
      <vt:lpstr>Как Nginx обрабатывает клиентские запросы</vt:lpstr>
      <vt:lpstr>Поиск блока server</vt:lpstr>
      <vt:lpstr>Примеры синтаксиса блока location</vt:lpstr>
      <vt:lpstr>Проверка конфигурации</vt:lpstr>
      <vt:lpstr>Настройка HTTPS сервера</vt:lpstr>
      <vt:lpstr>Как включить GZIP в Nginx?</vt:lpstr>
      <vt:lpstr>Уровень сжатия</vt:lpstr>
      <vt:lpstr>Отключение gzip</vt:lpstr>
      <vt:lpstr>Логи error_log и access_log в Nginx</vt:lpstr>
      <vt:lpstr>Лог доступа access_log</vt:lpstr>
      <vt:lpstr>Серверное кэширование</vt:lpstr>
      <vt:lpstr>Включение кеширования в Nginx</vt:lpstr>
      <vt:lpstr>Кэширующий хост</vt:lpstr>
      <vt:lpstr>Кэширование ошибок</vt:lpstr>
      <vt:lpstr>Клиентское кэширование</vt:lpstr>
      <vt:lpstr>Презентация PowerPoint</vt:lpstr>
      <vt:lpstr>Что кэшировать</vt:lpstr>
      <vt:lpstr>В Nginx кэширование включается инструкцией expires:</vt:lpstr>
      <vt:lpstr>Балансировка бэкендов с помощью Nginx</vt:lpstr>
      <vt:lpstr>Презентация PowerPoint</vt:lpstr>
      <vt:lpstr>Выбор метода балансировки</vt:lpstr>
      <vt:lpstr>Веса бэкендов</vt:lpstr>
      <vt:lpstr>Мониторинг</vt:lpstr>
      <vt:lpstr>Полезные источники</vt:lpstr>
      <vt:lpstr>Базовые команды</vt:lpstr>
      <vt:lpstr>СПАСИБО ЗА ВНИМАНИЕ!</vt:lpstr>
      <vt:lpstr>Юрий яшкин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Николишин Николай Дмитриевич</dc:creator>
  <cp:lastModifiedBy>Яшкин Юрий Степанович</cp:lastModifiedBy>
  <cp:revision>676</cp:revision>
  <cp:lastPrinted>2018-09-05T15:05:42Z</cp:lastPrinted>
  <dcterms:created xsi:type="dcterms:W3CDTF">2017-01-09T10:54:16Z</dcterms:created>
  <dcterms:modified xsi:type="dcterms:W3CDTF">2018-10-04T14:34:13Z</dcterms:modified>
</cp:coreProperties>
</file>