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1"/>
  </p:notesMasterIdLst>
  <p:handoutMasterIdLst>
    <p:handoutMasterId r:id="rId32"/>
  </p:handoutMasterIdLst>
  <p:sldIdLst>
    <p:sldId id="257" r:id="rId2"/>
    <p:sldId id="288" r:id="rId3"/>
    <p:sldId id="285" r:id="rId4"/>
    <p:sldId id="286" r:id="rId5"/>
    <p:sldId id="287" r:id="rId6"/>
    <p:sldId id="284" r:id="rId7"/>
    <p:sldId id="289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8" r:id="rId23"/>
    <p:sldId id="279" r:id="rId24"/>
    <p:sldId id="280" r:id="rId25"/>
    <p:sldId id="282" r:id="rId26"/>
    <p:sldId id="274" r:id="rId27"/>
    <p:sldId id="275" r:id="rId28"/>
    <p:sldId id="276" r:id="rId29"/>
    <p:sldId id="283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AE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9" autoAdjust="0"/>
    <p:restoredTop sz="86486" autoAdjust="0"/>
  </p:normalViewPr>
  <p:slideViewPr>
    <p:cSldViewPr snapToGrid="0">
      <p:cViewPr varScale="1">
        <p:scale>
          <a:sx n="68" d="100"/>
          <a:sy n="68" d="100"/>
        </p:scale>
        <p:origin x="-28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58" y="1026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-1818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="" xmlns:a16="http://schemas.microsoft.com/office/drawing/2014/main" id="{BF97F087-4C4D-47B6-A4C1-E6E684EEA0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A8521FC1-68E8-45D2-BF94-25A7A7CE0C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9B9814-6CDB-4C31-9C18-5F76157FDF7A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85BDDFF0-EA27-4300-9F6E-73A3E3787B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B33ED81A-2BB5-4417-8097-3B6196D834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6636F-566C-4817-9B04-6165482606B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50144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A5F4AD-BB6A-44C0-AE4B-FBC82AD3516A}" type="datetimeFigureOut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4AFB8B-661F-433A-923D-EDB26E61301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68450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500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41806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="" xmlns:a16="http://schemas.microsoft.com/office/drawing/2014/main" id="{34BAA460-DBE1-46CA-B21B-7D2D9C606E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8" y="6112203"/>
            <a:ext cx="1310216" cy="38067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08FE1A08-B76E-40DF-ACAB-777D9DB935A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" y="0"/>
            <a:ext cx="9141970" cy="685800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9740712-C6D1-472D-B9D6-CF38D2B2E5D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489202" y="1776146"/>
            <a:ext cx="5840942" cy="482604"/>
          </a:xfrm>
        </p:spPr>
        <p:txBody>
          <a:bodyPr lIns="90000" anchor="b">
            <a:normAutofit/>
          </a:bodyPr>
          <a:lstStyle>
            <a:lvl1pPr algn="l">
              <a:defRPr sz="240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r>
              <a:rPr lang="ko-KR" altLang="en-US" dirty="0"/>
              <a:t>마스터 소제목</a:t>
            </a:r>
            <a:endParaRPr 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="" xmlns:a16="http://schemas.microsoft.com/office/drawing/2014/main" id="{C9EAA1CE-55AC-4A54-99FE-53DC5B6E68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8" y="6112203"/>
            <a:ext cx="1310216" cy="380671"/>
          </a:xfrm>
          <a:prstGeom prst="rect">
            <a:avLst/>
          </a:prstGeom>
        </p:spPr>
      </p:pic>
      <p:sp>
        <p:nvSpPr>
          <p:cNvPr id="15" name="텍스트 개체 틀 12">
            <a:extLst>
              <a:ext uri="{FF2B5EF4-FFF2-40B4-BE49-F238E27FC236}">
                <a16:creationId xmlns="" xmlns:a16="http://schemas.microsoft.com/office/drawing/2014/main" id="{2BBB02FF-AD22-4E99-BF66-5FBB95A6221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89201" y="2273182"/>
            <a:ext cx="5840943" cy="645361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r>
              <a:rPr lang="ko-KR" altLang="en-US" dirty="0">
                <a:solidFill>
                  <a:schemeClr val="bg1"/>
                </a:solidFill>
              </a:rPr>
              <a:t>마스터 제목</a:t>
            </a:r>
            <a:endParaRPr lang="en-US" altLang="ko-KR" dirty="0">
              <a:solidFill>
                <a:schemeClr val="bg1"/>
              </a:solidFill>
            </a:endParaRPr>
          </a:p>
        </p:txBody>
      </p:sp>
      <p:sp>
        <p:nvSpPr>
          <p:cNvPr id="16" name="텍스트 개체 틀 19">
            <a:extLst>
              <a:ext uri="{FF2B5EF4-FFF2-40B4-BE49-F238E27FC236}">
                <a16:creationId xmlns="" xmlns:a16="http://schemas.microsoft.com/office/drawing/2014/main" id="{9DD5C059-6686-43C6-8133-1C49F09FE81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489200" y="4230750"/>
            <a:ext cx="5840943" cy="365126"/>
          </a:xfrm>
        </p:spPr>
        <p:txBody>
          <a:bodyPr>
            <a:normAutofit/>
          </a:bodyPr>
          <a:lstStyle>
            <a:lvl1pPr marL="0" indent="0">
              <a:buNone/>
              <a:defRPr sz="220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 err="1"/>
              <a:t>매직에코</a:t>
            </a:r>
            <a:r>
              <a:rPr lang="ko-KR" altLang="en-US" dirty="0"/>
              <a:t> 이름 직책</a:t>
            </a:r>
          </a:p>
        </p:txBody>
      </p:sp>
      <p:sp>
        <p:nvSpPr>
          <p:cNvPr id="17" name="텍스트 개체 틀 19">
            <a:extLst>
              <a:ext uri="{FF2B5EF4-FFF2-40B4-BE49-F238E27FC236}">
                <a16:creationId xmlns="" xmlns:a16="http://schemas.microsoft.com/office/drawing/2014/main" id="{E646B9F5-91E8-4195-8A01-D5373F09D08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89200" y="4597102"/>
            <a:ext cx="5840943" cy="36512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/>
              <a:t>메일주소</a:t>
            </a:r>
            <a:r>
              <a:rPr lang="en-US" altLang="ko-KR" dirty="0"/>
              <a:t>@magice.co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551123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004" y="1771650"/>
            <a:ext cx="7307368" cy="3975426"/>
          </a:xfrm>
        </p:spPr>
        <p:txBody>
          <a:bodyPr>
            <a:normAutofit/>
          </a:bodyPr>
          <a:lstStyle>
            <a:lvl1pPr marL="457200" marR="0" indent="-4572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9287A96-AE3E-4827-8F05-287DA3DA3E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7" y="6112202"/>
            <a:ext cx="1310217" cy="380671"/>
          </a:xfrm>
          <a:prstGeom prst="rect">
            <a:avLst/>
          </a:prstGeom>
        </p:spPr>
      </p:pic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A951D097-64EA-42AC-81F3-2B7DAB7C21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7091361" y="1798640"/>
            <a:ext cx="3143250" cy="276225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소제목</a:t>
            </a:r>
          </a:p>
        </p:txBody>
      </p:sp>
      <p:sp>
        <p:nvSpPr>
          <p:cNvPr id="21" name="텍스트 개체 틀 19">
            <a:extLst>
              <a:ext uri="{FF2B5EF4-FFF2-40B4-BE49-F238E27FC236}">
                <a16:creationId xmlns="" xmlns:a16="http://schemas.microsoft.com/office/drawing/2014/main" id="{DD0DA635-E062-472C-9CA2-E8675246C9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6891335" y="1798640"/>
            <a:ext cx="3143250" cy="2762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제목</a:t>
            </a:r>
          </a:p>
        </p:txBody>
      </p: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8CC0C958-0CD1-49A5-9546-6D5053748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6007" y="365127"/>
            <a:ext cx="7307368" cy="655152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/>
              <a:t>목차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AAC4138-E1CC-4203-81E8-4631FEC737BD}"/>
              </a:ext>
            </a:extLst>
          </p:cNvPr>
          <p:cNvSpPr/>
          <p:nvPr userDrawn="1"/>
        </p:nvSpPr>
        <p:spPr>
          <a:xfrm>
            <a:off x="491489" y="473404"/>
            <a:ext cx="45719" cy="412421"/>
          </a:xfrm>
          <a:prstGeom prst="rect">
            <a:avLst/>
          </a:prstGeom>
          <a:solidFill>
            <a:srgbClr val="28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17">
            <a:extLst>
              <a:ext uri="{FF2B5EF4-FFF2-40B4-BE49-F238E27FC236}">
                <a16:creationId xmlns="" xmlns:a16="http://schemas.microsoft.com/office/drawing/2014/main" id="{F31FC8C3-3FF6-4067-96D8-FCFBD151065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84104" y="1037945"/>
            <a:ext cx="7269268" cy="36651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lv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E794C60A-DC19-45CA-A5E9-3C55E651E9D1}"/>
              </a:ext>
            </a:extLst>
          </p:cNvPr>
          <p:cNvSpPr txBox="1">
            <a:spLocks/>
          </p:cNvSpPr>
          <p:nvPr userDrawn="1"/>
        </p:nvSpPr>
        <p:spPr>
          <a:xfrm>
            <a:off x="6398683" y="61616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477C96-A4E5-49E1-8486-2B18BD18D913}" type="slidenum"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pPr/>
              <a:t>‹#›</a:t>
            </a:fld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780736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004" y="1771650"/>
            <a:ext cx="7307368" cy="397542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="" xmlns:a16="http://schemas.microsoft.com/office/drawing/2014/main" id="{69287A96-AE3E-4827-8F05-287DA3DA3E3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7" y="6112202"/>
            <a:ext cx="1310217" cy="380671"/>
          </a:xfrm>
          <a:prstGeom prst="rect">
            <a:avLst/>
          </a:prstGeom>
        </p:spPr>
      </p:pic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A951D097-64EA-42AC-81F3-2B7DAB7C21F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7091361" y="1798640"/>
            <a:ext cx="3143250" cy="276225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소제목</a:t>
            </a:r>
          </a:p>
        </p:txBody>
      </p:sp>
      <p:sp>
        <p:nvSpPr>
          <p:cNvPr id="21" name="텍스트 개체 틀 19">
            <a:extLst>
              <a:ext uri="{FF2B5EF4-FFF2-40B4-BE49-F238E27FC236}">
                <a16:creationId xmlns="" xmlns:a16="http://schemas.microsoft.com/office/drawing/2014/main" id="{DD0DA635-E062-472C-9CA2-E8675246C97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6891335" y="1798640"/>
            <a:ext cx="3143250" cy="2762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제목</a:t>
            </a:r>
          </a:p>
        </p:txBody>
      </p:sp>
      <p:sp>
        <p:nvSpPr>
          <p:cNvPr id="22" name="Title 1">
            <a:extLst>
              <a:ext uri="{FF2B5EF4-FFF2-40B4-BE49-F238E27FC236}">
                <a16:creationId xmlns="" xmlns:a16="http://schemas.microsoft.com/office/drawing/2014/main" id="{8CC0C958-0CD1-49A5-9546-6D5053748B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6007" y="365127"/>
            <a:ext cx="7307368" cy="655152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FAAC4138-E1CC-4203-81E8-4631FEC737BD}"/>
              </a:ext>
            </a:extLst>
          </p:cNvPr>
          <p:cNvSpPr/>
          <p:nvPr userDrawn="1"/>
        </p:nvSpPr>
        <p:spPr>
          <a:xfrm>
            <a:off x="491489" y="473404"/>
            <a:ext cx="45719" cy="412421"/>
          </a:xfrm>
          <a:prstGeom prst="rect">
            <a:avLst/>
          </a:prstGeom>
          <a:solidFill>
            <a:srgbClr val="28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텍스트 개체 틀 17">
            <a:extLst>
              <a:ext uri="{FF2B5EF4-FFF2-40B4-BE49-F238E27FC236}">
                <a16:creationId xmlns="" xmlns:a16="http://schemas.microsoft.com/office/drawing/2014/main" id="{F31FC8C3-3FF6-4067-96D8-FCFBD15106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104" y="1037945"/>
            <a:ext cx="7269268" cy="36651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="" xmlns:a16="http://schemas.microsoft.com/office/drawing/2014/main" id="{D4AB634A-3B34-4690-96E1-25825483BE16}"/>
              </a:ext>
            </a:extLst>
          </p:cNvPr>
          <p:cNvSpPr txBox="1">
            <a:spLocks/>
          </p:cNvSpPr>
          <p:nvPr userDrawn="1"/>
        </p:nvSpPr>
        <p:spPr>
          <a:xfrm>
            <a:off x="6398683" y="61616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477C96-A4E5-49E1-8486-2B18BD18D913}" type="slidenum"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pPr/>
              <a:t>‹#›</a:t>
            </a:fld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01625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6004" y="1769581"/>
            <a:ext cx="7307368" cy="397749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="" xmlns:a16="http://schemas.microsoft.com/office/drawing/2014/main" id="{FB49777B-9AA2-4D50-A8BA-DD54B0A235D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7" y="6112202"/>
            <a:ext cx="1310217" cy="380671"/>
          </a:xfrm>
          <a:prstGeom prst="rect">
            <a:avLst/>
          </a:prstGeom>
        </p:spPr>
      </p:pic>
      <p:sp>
        <p:nvSpPr>
          <p:cNvPr id="15" name="텍스트 개체 틀 19">
            <a:extLst>
              <a:ext uri="{FF2B5EF4-FFF2-40B4-BE49-F238E27FC236}">
                <a16:creationId xmlns="" xmlns:a16="http://schemas.microsoft.com/office/drawing/2014/main" id="{883C024F-0928-4C9E-9CB3-EB367262992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7091361" y="1798640"/>
            <a:ext cx="3143250" cy="276225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소제목</a:t>
            </a:r>
          </a:p>
        </p:txBody>
      </p:sp>
      <p:sp>
        <p:nvSpPr>
          <p:cNvPr id="16" name="텍스트 개체 틀 19">
            <a:extLst>
              <a:ext uri="{FF2B5EF4-FFF2-40B4-BE49-F238E27FC236}">
                <a16:creationId xmlns="" xmlns:a16="http://schemas.microsoft.com/office/drawing/2014/main" id="{1FACA45A-6C4D-42E6-9C27-DA552E7F5F4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6891335" y="1798640"/>
            <a:ext cx="3143250" cy="2762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제목</a:t>
            </a:r>
          </a:p>
        </p:txBody>
      </p:sp>
      <p:sp>
        <p:nvSpPr>
          <p:cNvPr id="17" name="Title 1">
            <a:extLst>
              <a:ext uri="{FF2B5EF4-FFF2-40B4-BE49-F238E27FC236}">
                <a16:creationId xmlns="" xmlns:a16="http://schemas.microsoft.com/office/drawing/2014/main" id="{9C106A04-2A58-423D-A8BF-1CD6D2CDDB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6007" y="365127"/>
            <a:ext cx="7307368" cy="655152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="" xmlns:a16="http://schemas.microsoft.com/office/drawing/2014/main" id="{C5C0E488-8CDB-4246-B161-65A2EF7E9ECA}"/>
              </a:ext>
            </a:extLst>
          </p:cNvPr>
          <p:cNvSpPr/>
          <p:nvPr userDrawn="1"/>
        </p:nvSpPr>
        <p:spPr>
          <a:xfrm>
            <a:off x="491489" y="473404"/>
            <a:ext cx="45719" cy="412421"/>
          </a:xfrm>
          <a:prstGeom prst="rect">
            <a:avLst/>
          </a:prstGeom>
          <a:solidFill>
            <a:srgbClr val="28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텍스트 개체 틀 17">
            <a:extLst>
              <a:ext uri="{FF2B5EF4-FFF2-40B4-BE49-F238E27FC236}">
                <a16:creationId xmlns="" xmlns:a16="http://schemas.microsoft.com/office/drawing/2014/main" id="{FBE02EB5-1741-466D-AAC1-ED2F13A1EF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104" y="1037945"/>
            <a:ext cx="7269268" cy="36651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="" xmlns:a16="http://schemas.microsoft.com/office/drawing/2014/main" id="{1355AE81-4BDD-4D2E-B276-28923CD7E2A6}"/>
              </a:ext>
            </a:extLst>
          </p:cNvPr>
          <p:cNvSpPr txBox="1">
            <a:spLocks/>
          </p:cNvSpPr>
          <p:nvPr userDrawn="1"/>
        </p:nvSpPr>
        <p:spPr>
          <a:xfrm>
            <a:off x="6398683" y="61616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477C96-A4E5-49E1-8486-2B18BD18D913}" type="slidenum"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pPr/>
              <a:t>‹#›</a:t>
            </a:fld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72587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6479" y="1769580"/>
            <a:ext cx="3629022" cy="397749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4350" y="1769580"/>
            <a:ext cx="3629022" cy="3977496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20" name="텍스트 개체 틀 19">
            <a:extLst>
              <a:ext uri="{FF2B5EF4-FFF2-40B4-BE49-F238E27FC236}">
                <a16:creationId xmlns="" xmlns:a16="http://schemas.microsoft.com/office/drawing/2014/main" id="{BFB0EE52-6224-47B1-B7A8-9F1921A724C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7091361" y="1798640"/>
            <a:ext cx="3143250" cy="276225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소제목</a:t>
            </a:r>
          </a:p>
        </p:txBody>
      </p:sp>
      <p:sp>
        <p:nvSpPr>
          <p:cNvPr id="21" name="텍스트 개체 틀 19">
            <a:extLst>
              <a:ext uri="{FF2B5EF4-FFF2-40B4-BE49-F238E27FC236}">
                <a16:creationId xmlns="" xmlns:a16="http://schemas.microsoft.com/office/drawing/2014/main" id="{2F0F6530-7681-45D7-B7B0-56B92491405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6891335" y="1798640"/>
            <a:ext cx="3143250" cy="2762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제목</a:t>
            </a:r>
          </a:p>
        </p:txBody>
      </p:sp>
      <p:pic>
        <p:nvPicPr>
          <p:cNvPr id="22" name="그림 21">
            <a:extLst>
              <a:ext uri="{FF2B5EF4-FFF2-40B4-BE49-F238E27FC236}">
                <a16:creationId xmlns="" xmlns:a16="http://schemas.microsoft.com/office/drawing/2014/main" id="{41A37B47-21A8-47D8-A772-1292A32D3FF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7" y="6112202"/>
            <a:ext cx="1310217" cy="380671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="" xmlns:a16="http://schemas.microsoft.com/office/drawing/2014/main" id="{28063514-E616-4181-AEB1-F66F831558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6007" y="365127"/>
            <a:ext cx="7307368" cy="655152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="" xmlns:a16="http://schemas.microsoft.com/office/drawing/2014/main" id="{F6B13B89-73C5-4EDE-A37A-A320A07042A0}"/>
              </a:ext>
            </a:extLst>
          </p:cNvPr>
          <p:cNvSpPr/>
          <p:nvPr userDrawn="1"/>
        </p:nvSpPr>
        <p:spPr>
          <a:xfrm>
            <a:off x="491489" y="473404"/>
            <a:ext cx="45719" cy="412421"/>
          </a:xfrm>
          <a:prstGeom prst="rect">
            <a:avLst/>
          </a:prstGeom>
          <a:solidFill>
            <a:srgbClr val="28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텍스트 개체 틀 17">
            <a:extLst>
              <a:ext uri="{FF2B5EF4-FFF2-40B4-BE49-F238E27FC236}">
                <a16:creationId xmlns="" xmlns:a16="http://schemas.microsoft.com/office/drawing/2014/main" id="{5931A6BE-D25B-4626-ACBE-323D958DE4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104" y="1037945"/>
            <a:ext cx="7269268" cy="36651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="" xmlns:a16="http://schemas.microsoft.com/office/drawing/2014/main" id="{F4609B4D-78AC-4220-AA67-5B6F9BE324F7}"/>
              </a:ext>
            </a:extLst>
          </p:cNvPr>
          <p:cNvSpPr txBox="1">
            <a:spLocks/>
          </p:cNvSpPr>
          <p:nvPr userDrawn="1"/>
        </p:nvSpPr>
        <p:spPr>
          <a:xfrm>
            <a:off x="6398683" y="61616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477C96-A4E5-49E1-8486-2B18BD18D913}" type="slidenum"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pPr/>
              <a:t>‹#›</a:t>
            </a:fld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686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769579"/>
            <a:ext cx="3635659" cy="73549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635659" cy="3242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49CCEF6E-1CCB-42A8-A9BB-0A86AD921A2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6007" y="365127"/>
            <a:ext cx="7307368" cy="655152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="" xmlns:a16="http://schemas.microsoft.com/office/drawing/2014/main" id="{34CB13AB-1228-4239-B263-7C0CBB5D2E38}"/>
              </a:ext>
            </a:extLst>
          </p:cNvPr>
          <p:cNvSpPr/>
          <p:nvPr userDrawn="1"/>
        </p:nvSpPr>
        <p:spPr>
          <a:xfrm>
            <a:off x="491489" y="473404"/>
            <a:ext cx="45719" cy="412421"/>
          </a:xfrm>
          <a:prstGeom prst="rect">
            <a:avLst/>
          </a:prstGeom>
          <a:solidFill>
            <a:srgbClr val="28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텍스트 개체 틀 17">
            <a:extLst>
              <a:ext uri="{FF2B5EF4-FFF2-40B4-BE49-F238E27FC236}">
                <a16:creationId xmlns="" xmlns:a16="http://schemas.microsoft.com/office/drawing/2014/main" id="{8B1CAFBE-899E-4A11-85D6-345EA48373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104" y="1037945"/>
            <a:ext cx="7269268" cy="36651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3" name="텍스트 개체 틀 19">
            <a:extLst>
              <a:ext uri="{FF2B5EF4-FFF2-40B4-BE49-F238E27FC236}">
                <a16:creationId xmlns="" xmlns:a16="http://schemas.microsoft.com/office/drawing/2014/main" id="{12081742-7973-4316-9137-37EEF61896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7091361" y="1798640"/>
            <a:ext cx="3143250" cy="276225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소제목</a:t>
            </a:r>
          </a:p>
        </p:txBody>
      </p:sp>
      <p:sp>
        <p:nvSpPr>
          <p:cNvPr id="14" name="텍스트 개체 틀 19">
            <a:extLst>
              <a:ext uri="{FF2B5EF4-FFF2-40B4-BE49-F238E27FC236}">
                <a16:creationId xmlns="" xmlns:a16="http://schemas.microsoft.com/office/drawing/2014/main" id="{59039E1D-A9E5-4143-8FA1-A6857169A28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6891335" y="1798640"/>
            <a:ext cx="3143250" cy="2762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제목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="" xmlns:a16="http://schemas.microsoft.com/office/drawing/2014/main" id="{53B17290-3EC0-43D3-B8F6-81A89C7BBD43}"/>
              </a:ext>
            </a:extLst>
          </p:cNvPr>
          <p:cNvSpPr>
            <a:spLocks noGrp="1"/>
          </p:cNvSpPr>
          <p:nvPr>
            <p:ph type="body" idx="17"/>
          </p:nvPr>
        </p:nvSpPr>
        <p:spPr>
          <a:xfrm>
            <a:off x="4324350" y="1769579"/>
            <a:ext cx="3635659" cy="735495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="" xmlns:a16="http://schemas.microsoft.com/office/drawing/2014/main" id="{2ACF81B6-A460-4602-B48C-078ACDEF5BE8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4324350" y="2505075"/>
            <a:ext cx="3635659" cy="324200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  <a:lvl2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2pPr>
            <a:lvl3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3pPr>
            <a:lvl4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4pPr>
            <a:lvl5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="" xmlns:a16="http://schemas.microsoft.com/office/drawing/2014/main" id="{1E44DD58-4AC3-4E13-BF69-3BCA6E51E5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7" y="6112202"/>
            <a:ext cx="1310217" cy="380671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="" xmlns:a16="http://schemas.microsoft.com/office/drawing/2014/main" id="{37B8048F-A390-4275-A400-2D30ABAFBDD1}"/>
              </a:ext>
            </a:extLst>
          </p:cNvPr>
          <p:cNvSpPr txBox="1">
            <a:spLocks/>
          </p:cNvSpPr>
          <p:nvPr userDrawn="1"/>
        </p:nvSpPr>
        <p:spPr>
          <a:xfrm>
            <a:off x="6398683" y="61616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477C96-A4E5-49E1-8486-2B18BD18D913}" type="slidenum"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pPr/>
              <a:t>‹#›</a:t>
            </a:fld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2446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텍스트 개체 틀 19">
            <a:extLst>
              <a:ext uri="{FF2B5EF4-FFF2-40B4-BE49-F238E27FC236}">
                <a16:creationId xmlns="" xmlns:a16="http://schemas.microsoft.com/office/drawing/2014/main" id="{E8CD6A29-BF29-4B1F-80FF-C6278E146B7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 rot="5400000">
            <a:off x="7091361" y="1798640"/>
            <a:ext cx="3143250" cy="276225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latin typeface="Noto Sans CJK KR DemiLight" panose="020B0400000000000000" pitchFamily="34" charset="-127"/>
                <a:ea typeface="Noto Sans CJK KR DemiLight" panose="020B04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소제목</a:t>
            </a:r>
          </a:p>
        </p:txBody>
      </p:sp>
      <p:sp>
        <p:nvSpPr>
          <p:cNvPr id="7" name="텍스트 개체 틀 19">
            <a:extLst>
              <a:ext uri="{FF2B5EF4-FFF2-40B4-BE49-F238E27FC236}">
                <a16:creationId xmlns="" xmlns:a16="http://schemas.microsoft.com/office/drawing/2014/main" id="{7EA869EF-08C5-447B-8DCA-BFD0B657B1B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 rot="5400000">
            <a:off x="6891335" y="1798640"/>
            <a:ext cx="3143250" cy="276225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제목</a:t>
            </a:r>
          </a:p>
        </p:txBody>
      </p:sp>
      <p:sp>
        <p:nvSpPr>
          <p:cNvPr id="8" name="Title 1">
            <a:extLst>
              <a:ext uri="{FF2B5EF4-FFF2-40B4-BE49-F238E27FC236}">
                <a16:creationId xmlns="" xmlns:a16="http://schemas.microsoft.com/office/drawing/2014/main" id="{6B8653AA-10FB-411C-BD5D-9A87CEEA5A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6007" y="365127"/>
            <a:ext cx="7307368" cy="655152"/>
          </a:xfrm>
        </p:spPr>
        <p:txBody>
          <a:bodyPr>
            <a:normAutofit/>
          </a:bodyPr>
          <a:lstStyle>
            <a:lvl1pPr>
              <a:defRPr sz="3000">
                <a:solidFill>
                  <a:srgbClr val="28AEBA"/>
                </a:solidFill>
                <a:latin typeface="Noto Sans CJK KR Black" panose="020B0A00000000000000" pitchFamily="34" charset="-127"/>
                <a:ea typeface="Noto Sans CJK KR Black" panose="020B0A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B5F2121C-8F6F-4E37-BFCC-A3347AD8DCDE}"/>
              </a:ext>
            </a:extLst>
          </p:cNvPr>
          <p:cNvSpPr/>
          <p:nvPr userDrawn="1"/>
        </p:nvSpPr>
        <p:spPr>
          <a:xfrm>
            <a:off x="491489" y="473404"/>
            <a:ext cx="45719" cy="412421"/>
          </a:xfrm>
          <a:prstGeom prst="rect">
            <a:avLst/>
          </a:prstGeom>
          <a:solidFill>
            <a:srgbClr val="28AEB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텍스트 개체 틀 17">
            <a:extLst>
              <a:ext uri="{FF2B5EF4-FFF2-40B4-BE49-F238E27FC236}">
                <a16:creationId xmlns="" xmlns:a16="http://schemas.microsoft.com/office/drawing/2014/main" id="{D15B0202-2A45-4524-9CCE-06F61E92AB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4104" y="1037945"/>
            <a:ext cx="7269268" cy="36651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2F41B11B-E1D9-4BC0-93B5-92ECCC5CD4F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7" y="6112202"/>
            <a:ext cx="1310217" cy="380671"/>
          </a:xfrm>
          <a:prstGeom prst="rect">
            <a:avLst/>
          </a:prstGeom>
        </p:spPr>
      </p:pic>
      <p:sp>
        <p:nvSpPr>
          <p:cNvPr id="13" name="Slide Number Placeholder 5">
            <a:extLst>
              <a:ext uri="{FF2B5EF4-FFF2-40B4-BE49-F238E27FC236}">
                <a16:creationId xmlns="" xmlns:a16="http://schemas.microsoft.com/office/drawing/2014/main" id="{C10757F7-E357-427C-A3F9-07B95FAF8BF8}"/>
              </a:ext>
            </a:extLst>
          </p:cNvPr>
          <p:cNvSpPr txBox="1">
            <a:spLocks/>
          </p:cNvSpPr>
          <p:nvPr userDrawn="1"/>
        </p:nvSpPr>
        <p:spPr>
          <a:xfrm>
            <a:off x="6398683" y="61616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477C96-A4E5-49E1-8486-2B18BD18D913}" type="slidenum"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pPr/>
              <a:t>‹#›</a:t>
            </a:fld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525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="" xmlns:a16="http://schemas.microsoft.com/office/drawing/2014/main" id="{015B197E-E571-48EF-890A-BFFC794FA8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17" y="6112202"/>
            <a:ext cx="1310217" cy="380671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="" xmlns:a16="http://schemas.microsoft.com/office/drawing/2014/main" id="{48412D17-AF87-4A7F-A5CE-1BDFEB8176F4}"/>
              </a:ext>
            </a:extLst>
          </p:cNvPr>
          <p:cNvSpPr txBox="1">
            <a:spLocks/>
          </p:cNvSpPr>
          <p:nvPr userDrawn="1"/>
        </p:nvSpPr>
        <p:spPr>
          <a:xfrm>
            <a:off x="6398683" y="61616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D477C96-A4E5-49E1-8486-2B18BD18D913}" type="slidenum">
              <a:rPr lang="ko-KR" altLang="en-US" sz="2000" smtClean="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pPr/>
              <a:t>‹#›</a:t>
            </a:fld>
            <a:endParaRPr lang="ko-KR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2186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="" xmlns:a16="http://schemas.microsoft.com/office/drawing/2014/main" id="{7CDD53FA-A1C5-40A3-99DD-36CE6D34D8EE}"/>
              </a:ext>
            </a:extLst>
          </p:cNvPr>
          <p:cNvSpPr/>
          <p:nvPr userDrawn="1"/>
        </p:nvSpPr>
        <p:spPr>
          <a:xfrm>
            <a:off x="-1" y="2880000"/>
            <a:ext cx="9143999" cy="3977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A184E-90DE-4EF2-B7F7-79FBC0E24C40}" type="datetime1">
              <a:rPr lang="ko-KR" altLang="en-US" smtClean="0"/>
              <a:t>2019-01-23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77C96-A4E5-49E1-8486-2B18BD18D913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="" xmlns:a16="http://schemas.microsoft.com/office/drawing/2014/main" id="{7D53A154-F212-4946-A74D-B096B7E61C4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" y="0"/>
            <a:ext cx="91419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52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74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://appinventor.mit.edu/explore/ai2/setup-emulator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hyperlink" Target="https://en.wikipedia.org/wiki/Language_binding" TargetMode="External"/><Relationship Id="rId7" Type="http://schemas.openxmlformats.org/officeDocument/2006/relationships/hyperlink" Target="https://en.wikipedia.org/wiki/Plug-in_(computing)" TargetMode="External"/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Qt_(toolkit)" TargetMode="External"/><Relationship Id="rId5" Type="http://schemas.openxmlformats.org/officeDocument/2006/relationships/hyperlink" Target="https://en.wikipedia.org/wiki/GUI" TargetMode="External"/><Relationship Id="rId4" Type="http://schemas.openxmlformats.org/officeDocument/2006/relationships/hyperlink" Target="https://en.wikipedia.org/wiki/Cross-platform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D34370A-C2E7-453F-837E-FCA7DF6235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App </a:t>
            </a:r>
            <a:r>
              <a:rPr lang="en-US" altLang="ko-KR" dirty="0" smtClean="0"/>
              <a:t>inventor(Android) , </a:t>
            </a:r>
            <a:r>
              <a:rPr lang="en-US" altLang="ko-KR" dirty="0" smtClean="0"/>
              <a:t>PyQt5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ED38251A-29FF-46B9-8313-6A860C34C7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 err="1" smtClean="0"/>
              <a:t>모바일</a:t>
            </a:r>
            <a:r>
              <a:rPr lang="en-US" altLang="ko-KR" dirty="0" smtClean="0"/>
              <a:t>-</a:t>
            </a:r>
            <a:r>
              <a:rPr lang="ko-KR" altLang="en-US" dirty="0" smtClean="0"/>
              <a:t>웹 </a:t>
            </a:r>
            <a:r>
              <a:rPr lang="en-US" altLang="ko-KR" dirty="0" smtClean="0"/>
              <a:t>Client </a:t>
            </a:r>
            <a:r>
              <a:rPr lang="ko-KR" altLang="en-US" dirty="0" smtClean="0"/>
              <a:t>제어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FB654B91-B6CB-4F44-98E5-08D8F356C15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 smtClean="0"/>
              <a:t>매직에코 이성문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B810B595-929B-45A0-809E-A909442028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ko-KR" dirty="0" smtClean="0"/>
              <a:t>magiceco@magice.co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5917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b="1" dirty="0" smtClean="0"/>
              <a:t>Using </a:t>
            </a:r>
            <a:r>
              <a:rPr lang="en-US" altLang="ko-KR" b="1" u="sng" dirty="0" smtClean="0"/>
              <a:t>Emulator</a:t>
            </a:r>
            <a:r>
              <a:rPr lang="en-US" altLang="ko-KR" b="1" u="sng" dirty="0" smtClean="0"/>
              <a:t>.</a:t>
            </a:r>
          </a:p>
          <a:p>
            <a:pPr lvl="1"/>
            <a:r>
              <a:rPr lang="en-US" altLang="ko-KR" dirty="0" smtClean="0"/>
              <a:t>Virtual machine of App inventor</a:t>
            </a: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indent="-457200">
              <a:buAutoNum type="arabicPeriod"/>
            </a:pPr>
            <a:r>
              <a:rPr lang="en-US" altLang="ko-KR" b="1" dirty="0" smtClean="0"/>
              <a:t>Using Your </a:t>
            </a:r>
            <a:r>
              <a:rPr lang="en-US" altLang="ko-KR" b="1" u="sng" dirty="0" err="1" smtClean="0"/>
              <a:t>SmartPhone</a:t>
            </a:r>
            <a:r>
              <a:rPr lang="en-US" altLang="ko-KR" b="1" u="sng" dirty="0" smtClean="0"/>
              <a:t> (Android</a:t>
            </a:r>
            <a:r>
              <a:rPr lang="en-US" altLang="ko-KR" b="1" u="sng" dirty="0" smtClean="0"/>
              <a:t>)</a:t>
            </a:r>
          </a:p>
          <a:p>
            <a:pPr lvl="1"/>
            <a:r>
              <a:rPr lang="en-US" altLang="ko-KR" dirty="0" smtClean="0"/>
              <a:t>Real Device</a:t>
            </a:r>
            <a:r>
              <a:rPr lang="en-US" altLang="ko-KR" b="1" u="sng" dirty="0" smtClean="0"/>
              <a:t> </a:t>
            </a:r>
            <a:endParaRPr lang="en-US" altLang="ko-KR" b="1" u="sng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Inventor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How to emulate?</a:t>
            </a:r>
            <a:endParaRPr lang="ko-KR" altLang="en-US" dirty="0"/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39" y="428228"/>
            <a:ext cx="2387302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077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1.  Install </a:t>
            </a:r>
            <a:r>
              <a:rPr lang="en-US" altLang="ko-KR" dirty="0" err="1" smtClean="0"/>
              <a:t>Aistarter</a:t>
            </a:r>
            <a:r>
              <a:rPr lang="en-US" altLang="ko-KR" dirty="0" smtClean="0"/>
              <a:t> in the site.</a:t>
            </a:r>
          </a:p>
          <a:p>
            <a:pPr marL="0" indent="0">
              <a:buNone/>
            </a:pPr>
            <a:r>
              <a:rPr lang="en-US" altLang="ko-KR" dirty="0" smtClean="0">
                <a:hlinkClick r:id="rId2"/>
              </a:rPr>
              <a:t>http</a:t>
            </a:r>
            <a:r>
              <a:rPr lang="en-US" altLang="ko-KR" dirty="0">
                <a:hlinkClick r:id="rId2"/>
              </a:rPr>
              <a:t>://</a:t>
            </a:r>
            <a:r>
              <a:rPr lang="en-US" altLang="ko-KR" dirty="0" smtClean="0">
                <a:hlinkClick r:id="rId2"/>
              </a:rPr>
              <a:t>appinventor.mit.edu/explore/ai2/setup-emulator.html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Inventor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How to emulate with Emulator</a:t>
            </a:r>
            <a:endParaRPr lang="ko-KR" altLang="en-US" dirty="0"/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39" y="428228"/>
            <a:ext cx="2387302" cy="91428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9978" y="2677885"/>
            <a:ext cx="5241799" cy="31322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16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2.  Start </a:t>
            </a:r>
            <a:r>
              <a:rPr lang="en-US" altLang="ko-KR" dirty="0" err="1" smtClean="0"/>
              <a:t>AiStarter</a:t>
            </a:r>
            <a:r>
              <a:rPr lang="en-US" altLang="ko-KR" dirty="0" smtClean="0"/>
              <a:t> and keep it in your window.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Inventor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How to emulate with Emulator</a:t>
            </a:r>
            <a:endParaRPr lang="ko-KR" altLang="en-US" dirty="0"/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39" y="428228"/>
            <a:ext cx="2387302" cy="91428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154" y="2339078"/>
            <a:ext cx="6117362" cy="298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215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3.  Raspberry pi </a:t>
            </a:r>
            <a:r>
              <a:rPr lang="ko-KR" altLang="en-US" dirty="0" smtClean="0"/>
              <a:t>서버 접속  </a:t>
            </a:r>
            <a:r>
              <a:rPr lang="en-US" altLang="ko-KR" dirty="0"/>
              <a:t>(</a:t>
            </a:r>
            <a:r>
              <a:rPr lang="en-US" altLang="ko-KR" dirty="0" smtClean="0"/>
              <a:t>./start 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Inventor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How to emulate with Emulator</a:t>
            </a:r>
            <a:endParaRPr lang="ko-KR" altLang="en-US" dirty="0"/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39" y="428228"/>
            <a:ext cx="2387302" cy="91428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990" y="2372678"/>
            <a:ext cx="5029200" cy="3209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2989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4. </a:t>
            </a:r>
            <a:r>
              <a:rPr lang="en-US" altLang="ko-KR" dirty="0"/>
              <a:t>Open an App Inventor project and connect it to the emulator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Inventor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How to emulate with Emulator</a:t>
            </a:r>
            <a:endParaRPr lang="ko-KR" altLang="en-US" dirty="0"/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39" y="428228"/>
            <a:ext cx="2387302" cy="91428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434" y="2492094"/>
            <a:ext cx="7007407" cy="1405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931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Inventor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How to emulate with Emulator</a:t>
            </a:r>
            <a:endParaRPr lang="ko-KR" altLang="en-US" dirty="0"/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39" y="428228"/>
            <a:ext cx="2387302" cy="914286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4746" y="1571625"/>
            <a:ext cx="3829050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662" y="3063240"/>
            <a:ext cx="5162528" cy="2585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0046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 5.  After waiting for a while, you can see your app activating.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Inventor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How to emulate with Emulator</a:t>
            </a:r>
            <a:endParaRPr lang="ko-KR" altLang="en-US" dirty="0"/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39" y="428228"/>
            <a:ext cx="2387302" cy="914286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155" y="2338248"/>
            <a:ext cx="1887222" cy="34498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 descr="middle.png (343Ã627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353" y="2264618"/>
            <a:ext cx="1967781" cy="3597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iddle2.png (266Ã549)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2632" y="2338250"/>
            <a:ext cx="1575966" cy="3252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loadingemulator.png (343Ã627)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6780" y="2189213"/>
            <a:ext cx="2050279" cy="3747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604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1.  Install and start </a:t>
            </a:r>
            <a:r>
              <a:rPr lang="en-US" altLang="ko-KR" dirty="0" err="1" smtClean="0"/>
              <a:t>Aistarter</a:t>
            </a:r>
            <a:r>
              <a:rPr lang="en-US" altLang="ko-KR" dirty="0" smtClean="0"/>
              <a:t> (same with using emulator )  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Inventor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How to emulate with USB ( Android Smartphone )</a:t>
            </a:r>
            <a:endParaRPr lang="ko-KR" altLang="en-US" dirty="0"/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39" y="428228"/>
            <a:ext cx="2387302" cy="914286"/>
          </a:xfrm>
          <a:prstGeom prst="rect">
            <a:avLst/>
          </a:prstGeom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7211" y="2339078"/>
            <a:ext cx="6117362" cy="2984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2223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2.  Connect your device with your computer and install </a:t>
            </a:r>
            <a:r>
              <a:rPr lang="en-US" altLang="ko-KR" b="1" dirty="0" smtClean="0"/>
              <a:t>MIT AI2 Companion</a:t>
            </a:r>
            <a:r>
              <a:rPr lang="en-US" altLang="ko-KR" dirty="0" smtClean="0"/>
              <a:t>  application in your device and start the app. 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Inventor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How to emulate with USB ( Android Smartphone )</a:t>
            </a:r>
            <a:endParaRPr lang="ko-KR" altLang="en-US" dirty="0"/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39" y="428228"/>
            <a:ext cx="2387302" cy="914286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650" y="2532038"/>
            <a:ext cx="2014527" cy="35813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753" y="2532038"/>
            <a:ext cx="1996178" cy="3548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18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3. </a:t>
            </a:r>
            <a:r>
              <a:rPr lang="en-US" altLang="ko-KR" dirty="0"/>
              <a:t>Open an App Inventor project and connect it to the emulator</a:t>
            </a:r>
            <a:r>
              <a:rPr lang="en-US" altLang="ko-KR" dirty="0" smtClean="0"/>
              <a:t> 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Inventor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How to emulate with USB ( Android Smartphone )</a:t>
            </a:r>
            <a:endParaRPr lang="ko-KR" altLang="en-US" dirty="0"/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39" y="428228"/>
            <a:ext cx="2387302" cy="914286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601" y="2908139"/>
            <a:ext cx="6310040" cy="1675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92876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 smtClean="0"/>
              <a:t>What  is  Mobile</a:t>
            </a:r>
          </a:p>
          <a:p>
            <a:r>
              <a:rPr lang="en-US" altLang="ko-KR" sz="2400" b="1" dirty="0" smtClean="0"/>
              <a:t>App Inventor</a:t>
            </a:r>
          </a:p>
          <a:p>
            <a:r>
              <a:rPr lang="en-US" altLang="ko-KR" sz="2400" b="1" dirty="0" smtClean="0"/>
              <a:t>App - </a:t>
            </a:r>
            <a:r>
              <a:rPr lang="ko-KR" altLang="en-US" sz="2400" b="1" dirty="0" smtClean="0"/>
              <a:t>실습</a:t>
            </a:r>
            <a:endParaRPr lang="en-US" altLang="ko-KR" sz="2400" b="1" dirty="0"/>
          </a:p>
          <a:p>
            <a:endParaRPr lang="en-US" altLang="ko-KR" sz="2400" b="1" dirty="0" smtClean="0"/>
          </a:p>
          <a:p>
            <a:r>
              <a:rPr lang="en-US" altLang="ko-KR" sz="2400" b="1" dirty="0" smtClean="0"/>
              <a:t>Web </a:t>
            </a:r>
            <a:r>
              <a:rPr lang="en-US" altLang="ko-KR" sz="2400" b="1" dirty="0" smtClean="0"/>
              <a:t>– for </a:t>
            </a:r>
            <a:r>
              <a:rPr lang="en-US" altLang="ko-KR" sz="2400" b="1" dirty="0" err="1" smtClean="0"/>
              <a:t>ui</a:t>
            </a:r>
            <a:endParaRPr lang="en-US" altLang="ko-KR" sz="2400" b="1" dirty="0" smtClean="0"/>
          </a:p>
          <a:p>
            <a:r>
              <a:rPr lang="en-US" altLang="ko-KR" sz="2400" b="1" dirty="0" err="1" smtClean="0"/>
              <a:t>Qt</a:t>
            </a:r>
            <a:r>
              <a:rPr lang="en-US" altLang="ko-KR" sz="2400" b="1" dirty="0" smtClean="0"/>
              <a:t> designer  - </a:t>
            </a:r>
            <a:r>
              <a:rPr lang="ko-KR" altLang="en-US" sz="2400" b="1" dirty="0" smtClean="0"/>
              <a:t>실습</a:t>
            </a:r>
            <a:endParaRPr lang="en-US" altLang="ko-KR" sz="2400" b="1" dirty="0" smtClean="0"/>
          </a:p>
          <a:p>
            <a:endParaRPr lang="en-US" altLang="ko-KR" sz="2400" b="1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목차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>
                <a:latin typeface="맑은 고딕"/>
                <a:ea typeface="맑은 고딕"/>
              </a:rPr>
              <a:t>※</a:t>
            </a:r>
            <a:r>
              <a:rPr lang="en-US" altLang="ko-KR" dirty="0" smtClean="0"/>
              <a:t>We don’t offer any programming skills and basic or specific directions.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5100" y="1532333"/>
            <a:ext cx="4408057" cy="3125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5154249" y="4809364"/>
            <a:ext cx="2389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(Client &lt;-&gt; Server</a:t>
            </a:r>
            <a:r>
              <a:rPr lang="ko-KR" altLang="en-US" dirty="0"/>
              <a:t> </a:t>
            </a:r>
            <a:r>
              <a:rPr lang="ko-KR" altLang="en-US" dirty="0" smtClean="0"/>
              <a:t>관계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2970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4.  After some waiting, you can see your device  starting your first application.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Inventor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How to emulate with USB ( Android Smartphone )</a:t>
            </a:r>
            <a:endParaRPr lang="ko-KR" altLang="en-US" dirty="0"/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39" y="428228"/>
            <a:ext cx="2387302" cy="914286"/>
          </a:xfrm>
          <a:prstGeom prst="rect">
            <a:avLst/>
          </a:prstGeom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283" y="2272937"/>
            <a:ext cx="2724256" cy="38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977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1. Go to “build” and save your application in your computer by </a:t>
            </a:r>
            <a:r>
              <a:rPr lang="en-US" altLang="ko-KR" dirty="0" err="1" smtClean="0"/>
              <a:t>apk</a:t>
            </a:r>
            <a:r>
              <a:rPr lang="en-US" altLang="ko-KR" dirty="0" smtClean="0"/>
              <a:t> file.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App Inventor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How to install your application in your device</a:t>
            </a:r>
            <a:endParaRPr lang="ko-KR" altLang="en-US" dirty="0"/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39" y="428228"/>
            <a:ext cx="2387302" cy="914286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573" y="3127058"/>
            <a:ext cx="7010947" cy="1475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80463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2. Connect your device (Android) with the computer and move your .</a:t>
            </a:r>
            <a:r>
              <a:rPr lang="en-US" altLang="ko-KR" dirty="0" err="1" smtClean="0"/>
              <a:t>apk</a:t>
            </a:r>
            <a:r>
              <a:rPr lang="en-US" altLang="ko-KR" dirty="0" smtClean="0"/>
              <a:t> file to your device. (in any directory.)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App Inventor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How to install your application in your device</a:t>
            </a:r>
            <a:endParaRPr lang="ko-KR" altLang="en-US" dirty="0"/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39" y="428228"/>
            <a:ext cx="2387302" cy="914286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53" y="2448537"/>
            <a:ext cx="8186057" cy="3131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0886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3. Following designated path in your device, click your .</a:t>
            </a:r>
            <a:r>
              <a:rPr lang="en-US" altLang="ko-KR" dirty="0" err="1" smtClean="0"/>
              <a:t>apk</a:t>
            </a:r>
            <a:r>
              <a:rPr lang="en-US" altLang="ko-KR" dirty="0" smtClean="0"/>
              <a:t> file and install it in your smartphone.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App Inventor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How to install your application in your device</a:t>
            </a:r>
            <a:endParaRPr lang="ko-KR" altLang="en-US" dirty="0"/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39" y="428228"/>
            <a:ext cx="2387302" cy="914286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484" y="2546252"/>
            <a:ext cx="1863530" cy="33129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3052" y="2558162"/>
            <a:ext cx="1850130" cy="32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539" y="2558162"/>
            <a:ext cx="1850130" cy="3289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657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dirty="0" smtClean="0"/>
              <a:t>4. Then you can see your first application in your device and you can execute it without connecting with computer.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App Inventor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mtClean="0"/>
              <a:t>How to install your application in your device</a:t>
            </a:r>
            <a:endParaRPr lang="ko-KR" altLang="en-US" dirty="0"/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39" y="428228"/>
            <a:ext cx="2387302" cy="914286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8789" y="2602522"/>
            <a:ext cx="2753750" cy="36716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8110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smtClean="0"/>
              <a:t>Make sure that your device and your server are </a:t>
            </a:r>
            <a:r>
              <a:rPr lang="en-US" altLang="ko-KR" b="1" u="sng" dirty="0" smtClean="0"/>
              <a:t>in same network</a:t>
            </a:r>
            <a:r>
              <a:rPr lang="en-US" altLang="ko-KR" dirty="0" smtClean="0"/>
              <a:t>!!</a:t>
            </a:r>
          </a:p>
          <a:p>
            <a:pPr lvl="1"/>
            <a:r>
              <a:rPr lang="en-US" altLang="ko-KR" dirty="0" smtClean="0"/>
              <a:t>The IP you will input will be host in your app.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smtClean="0"/>
              <a:t>If </a:t>
            </a:r>
            <a:r>
              <a:rPr lang="en-US" altLang="ko-KR" dirty="0" err="1" smtClean="0"/>
              <a:t>aistarter</a:t>
            </a:r>
            <a:r>
              <a:rPr lang="en-US" altLang="ko-KR" dirty="0" smtClean="0"/>
              <a:t> doesn’t work properly, execute it by </a:t>
            </a:r>
            <a:r>
              <a:rPr lang="ko-KR" altLang="en-US" b="1" u="sng" dirty="0" smtClean="0"/>
              <a:t>관리자 권한</a:t>
            </a:r>
            <a:endParaRPr lang="en-US" altLang="ko-KR" b="1" u="sng" dirty="0" smtClean="0"/>
          </a:p>
          <a:p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App Inventor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i="1" dirty="0" smtClean="0"/>
              <a:t>부록</a:t>
            </a:r>
            <a:endParaRPr lang="ko-KR" altLang="en-US" b="1" i="1" dirty="0"/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39" y="428228"/>
            <a:ext cx="2387302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38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 </a:t>
            </a:r>
            <a:r>
              <a:rPr lang="en-US" altLang="ko-KR" b="1" dirty="0" err="1" smtClean="0"/>
              <a:t>PyQt</a:t>
            </a:r>
            <a:r>
              <a:rPr lang="en-US" altLang="ko-KR" dirty="0"/>
              <a:t> is a </a:t>
            </a:r>
            <a:r>
              <a:rPr lang="en-US" altLang="ko-KR" dirty="0">
                <a:hlinkClick r:id="rId2" tooltip="Python (programming language)"/>
              </a:rPr>
              <a:t>Python</a:t>
            </a:r>
            <a:r>
              <a:rPr lang="en-US" altLang="ko-KR" dirty="0"/>
              <a:t> </a:t>
            </a:r>
            <a:r>
              <a:rPr lang="en-US" altLang="ko-KR" dirty="0">
                <a:hlinkClick r:id="rId3" tooltip="Language binding"/>
              </a:rPr>
              <a:t>binding</a:t>
            </a:r>
            <a:r>
              <a:rPr lang="en-US" altLang="ko-KR" dirty="0"/>
              <a:t> of the </a:t>
            </a:r>
            <a:r>
              <a:rPr lang="en-US" altLang="ko-KR" dirty="0">
                <a:hlinkClick r:id="rId4" tooltip="Cross-platform"/>
              </a:rPr>
              <a:t>cross-platform</a:t>
            </a:r>
            <a:r>
              <a:rPr lang="en-US" altLang="ko-KR" dirty="0"/>
              <a:t> </a:t>
            </a:r>
            <a:r>
              <a:rPr lang="en-US" altLang="ko-KR" dirty="0">
                <a:hlinkClick r:id="rId5" tooltip="GUI"/>
              </a:rPr>
              <a:t>GUI</a:t>
            </a:r>
            <a:r>
              <a:rPr lang="en-US" altLang="ko-KR" dirty="0"/>
              <a:t> toolkit </a:t>
            </a:r>
            <a:r>
              <a:rPr lang="en-US" altLang="ko-KR" dirty="0" err="1">
                <a:hlinkClick r:id="rId6" tooltip="Qt (toolkit)"/>
              </a:rPr>
              <a:t>Qt</a:t>
            </a:r>
            <a:r>
              <a:rPr lang="en-US" altLang="ko-KR" dirty="0"/>
              <a:t>, implemented as a Python </a:t>
            </a:r>
            <a:r>
              <a:rPr lang="en-US" altLang="ko-KR" dirty="0">
                <a:hlinkClick r:id="rId7" tooltip="Plug-in (computing)"/>
              </a:rPr>
              <a:t>plug-in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We will make some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(user-interface) for web client by</a:t>
            </a:r>
          </a:p>
          <a:p>
            <a:pPr marL="0" indent="0">
              <a:buNone/>
            </a:pPr>
            <a:r>
              <a:rPr lang="en-US" altLang="ko-KR" dirty="0" smtClean="0"/>
              <a:t>using </a:t>
            </a:r>
            <a:r>
              <a:rPr lang="en-US" altLang="ko-KR" dirty="0" err="1" smtClean="0"/>
              <a:t>qt</a:t>
            </a:r>
            <a:r>
              <a:rPr lang="en-US" altLang="ko-KR" dirty="0"/>
              <a:t> </a:t>
            </a:r>
            <a:r>
              <a:rPr lang="en-US" altLang="ko-KR" dirty="0" smtClean="0"/>
              <a:t>designer. 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Web(PyQt5)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What is </a:t>
            </a:r>
            <a:r>
              <a:rPr lang="en-US" altLang="ko-KR" dirty="0" err="1" smtClean="0"/>
              <a:t>PyQt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37" y="2844209"/>
            <a:ext cx="2910386" cy="3034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522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b="1" dirty="0" smtClean="0"/>
              <a:t> 1. Make sure that python is installed in your OS.</a:t>
            </a:r>
          </a:p>
          <a:p>
            <a:pPr marL="0" indent="0">
              <a:buNone/>
            </a:pPr>
            <a:endParaRPr lang="en-US" altLang="ko-KR" b="1" dirty="0"/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2. Open </a:t>
            </a:r>
            <a:r>
              <a:rPr lang="ko-KR" altLang="en-US" b="1" dirty="0" smtClean="0"/>
              <a:t>명령 프롬프트 </a:t>
            </a:r>
            <a:r>
              <a:rPr lang="en-US" altLang="ko-KR" b="1" dirty="0" smtClean="0"/>
              <a:t>(</a:t>
            </a:r>
            <a:r>
              <a:rPr lang="en-US" altLang="ko-KR" b="1" dirty="0" err="1" smtClean="0"/>
              <a:t>cmd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) and type  this. 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dirty="0"/>
              <a:t>pip3 install </a:t>
            </a:r>
            <a:r>
              <a:rPr lang="en-US" altLang="ko-KR" dirty="0" smtClean="0"/>
              <a:t>pyqt5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dirty="0" smtClean="0"/>
              <a:t>pip3 </a:t>
            </a:r>
            <a:r>
              <a:rPr lang="en-US" altLang="ko-KR" dirty="0"/>
              <a:t>install pyqt5-tools</a:t>
            </a:r>
            <a:r>
              <a:rPr lang="ko-KR" altLang="en-US" b="1" dirty="0" smtClean="0"/>
              <a:t> 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 smtClean="0"/>
              <a:t> </a:t>
            </a:r>
          </a:p>
          <a:p>
            <a:pPr marL="0" indent="0">
              <a:buNone/>
            </a:pPr>
            <a:r>
              <a:rPr lang="en-US" altLang="ko-KR" b="1" dirty="0" smtClean="0"/>
              <a:t>3. Then </a:t>
            </a:r>
            <a:r>
              <a:rPr lang="en-US" altLang="ko-KR" b="1" dirty="0" err="1" smtClean="0"/>
              <a:t>qt</a:t>
            </a:r>
            <a:r>
              <a:rPr lang="en-US" altLang="ko-KR" b="1" dirty="0" smtClean="0"/>
              <a:t> designer will be installed in this path.</a:t>
            </a:r>
          </a:p>
          <a:p>
            <a:pPr marL="0" indent="0">
              <a:buNone/>
            </a:pPr>
            <a:r>
              <a:rPr lang="en-US" altLang="ko-KR" b="1" dirty="0"/>
              <a:t>	</a:t>
            </a:r>
            <a:r>
              <a:rPr lang="en-US" altLang="ko-KR" dirty="0"/>
              <a:t>C:\Users\{</a:t>
            </a:r>
            <a:r>
              <a:rPr lang="ko-KR" altLang="en-US" dirty="0" smtClean="0"/>
              <a:t>사용자</a:t>
            </a:r>
            <a:r>
              <a:rPr lang="en-US" altLang="ko-KR" dirty="0" smtClean="0"/>
              <a:t>} \ </a:t>
            </a:r>
            <a:r>
              <a:rPr lang="en-US" altLang="ko-KR" dirty="0" err="1" smtClean="0"/>
              <a:t>AppData</a:t>
            </a:r>
            <a:r>
              <a:rPr lang="en-US" altLang="ko-KR" dirty="0" smtClean="0"/>
              <a:t>\ Local \ Programs \ Python \  Python36-32\Lib\site-packages\pyqt5-tools\designer.exe</a:t>
            </a:r>
          </a:p>
          <a:p>
            <a:pPr marL="0" indent="0">
              <a:buNone/>
            </a:pPr>
            <a:r>
              <a:rPr lang="en-US" altLang="ko-KR" dirty="0"/>
              <a:t>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 </a:t>
            </a:r>
            <a:r>
              <a:rPr lang="en-US" altLang="ko-KR" b="1" dirty="0" smtClean="0"/>
              <a:t>4. Execute designer.exe.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Web(PyQt5)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Make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by </a:t>
            </a:r>
            <a:r>
              <a:rPr lang="en-US" altLang="ko-KR" dirty="0" err="1" smtClean="0"/>
              <a:t>qt</a:t>
            </a:r>
            <a:r>
              <a:rPr lang="en-US" altLang="ko-KR" dirty="0" smtClean="0"/>
              <a:t> designer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22" y="494641"/>
            <a:ext cx="1455193" cy="1517039"/>
          </a:xfrm>
          <a:prstGeom prst="rect">
            <a:avLst/>
          </a:prstGeom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7677" y="2852874"/>
            <a:ext cx="3364638" cy="8385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40545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5.  Design your own User Interface !! </a:t>
            </a:r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Web(PyQt5)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Make </a:t>
            </a:r>
            <a:r>
              <a:rPr lang="en-US" altLang="ko-KR" dirty="0" err="1" smtClean="0"/>
              <a:t>ui</a:t>
            </a:r>
            <a:r>
              <a:rPr lang="en-US" altLang="ko-KR" dirty="0" smtClean="0"/>
              <a:t> by </a:t>
            </a:r>
            <a:r>
              <a:rPr lang="en-US" altLang="ko-KR" dirty="0" err="1" smtClean="0"/>
              <a:t>qt</a:t>
            </a:r>
            <a:r>
              <a:rPr lang="en-US" altLang="ko-KR" dirty="0" smtClean="0"/>
              <a:t> designer</a:t>
            </a:r>
            <a:endParaRPr lang="ko-KR" altLang="en-US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22" y="494641"/>
            <a:ext cx="1455193" cy="1517039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9350" y="2334280"/>
            <a:ext cx="5827594" cy="3095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55392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b="1" dirty="0" smtClean="0"/>
          </a:p>
          <a:p>
            <a:r>
              <a:rPr lang="en-US" altLang="ko-KR" b="1" dirty="0" smtClean="0"/>
              <a:t> </a:t>
            </a:r>
            <a:r>
              <a:rPr lang="en-US" altLang="ko-KR" dirty="0" smtClean="0"/>
              <a:t> Remember the objects’ name because they are needed when you program a client file. </a:t>
            </a:r>
          </a:p>
          <a:p>
            <a:endParaRPr lang="en-US" altLang="ko-KR" dirty="0"/>
          </a:p>
          <a:p>
            <a:r>
              <a:rPr lang="en-US" altLang="ko-KR" dirty="0" smtClean="0"/>
              <a:t> If you created </a:t>
            </a:r>
            <a:r>
              <a:rPr lang="en-US" altLang="ko-KR" b="1" dirty="0" smtClean="0"/>
              <a:t>.</a:t>
            </a:r>
            <a:r>
              <a:rPr lang="en-US" altLang="ko-KR" b="1" dirty="0" err="1" smtClean="0"/>
              <a:t>qrc</a:t>
            </a:r>
            <a:r>
              <a:rPr lang="en-US" altLang="ko-KR" b="1" dirty="0" smtClean="0"/>
              <a:t> file </a:t>
            </a:r>
            <a:r>
              <a:rPr lang="en-US" altLang="ko-KR" dirty="0" smtClean="0"/>
              <a:t>and when you execute your client, you need to convert the .</a:t>
            </a:r>
            <a:r>
              <a:rPr lang="en-US" altLang="ko-KR" dirty="0" err="1" smtClean="0"/>
              <a:t>qrc</a:t>
            </a:r>
            <a:r>
              <a:rPr lang="en-US" altLang="ko-KR" dirty="0" smtClean="0"/>
              <a:t> file into </a:t>
            </a:r>
            <a:r>
              <a:rPr lang="en-US" altLang="ko-KR" b="1" dirty="0" smtClean="0"/>
              <a:t>.</a:t>
            </a:r>
            <a:r>
              <a:rPr lang="en-US" altLang="ko-KR" b="1" dirty="0" err="1" smtClean="0"/>
              <a:t>py</a:t>
            </a:r>
            <a:r>
              <a:rPr lang="en-US" altLang="ko-KR" dirty="0" smtClean="0"/>
              <a:t> file by this command and import this .</a:t>
            </a:r>
            <a:r>
              <a:rPr lang="en-US" altLang="ko-KR" dirty="0" err="1" smtClean="0"/>
              <a:t>py</a:t>
            </a:r>
            <a:r>
              <a:rPr lang="en-US" altLang="ko-KR" dirty="0" smtClean="0"/>
              <a:t> file in your client code. </a:t>
            </a:r>
          </a:p>
          <a:p>
            <a:pPr lvl="1"/>
            <a:r>
              <a:rPr lang="en-US" altLang="ko-KR" dirty="0"/>
              <a:t>Ex) pyrcc5 </a:t>
            </a:r>
            <a:r>
              <a:rPr lang="en-US" altLang="ko-KR" dirty="0" err="1"/>
              <a:t>resource.qrc</a:t>
            </a:r>
            <a:r>
              <a:rPr lang="en-US" altLang="ko-KR" dirty="0"/>
              <a:t> -o resource_rc.py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Web(PyQt5)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b="1" i="1" dirty="0" smtClean="0"/>
              <a:t>부</a:t>
            </a:r>
            <a:r>
              <a:rPr lang="ko-KR" altLang="en-US" b="1" i="1" dirty="0"/>
              <a:t>록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122" y="494641"/>
            <a:ext cx="1455193" cy="1517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60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dirty="0" smtClean="0"/>
              <a:t>Mobile</a:t>
            </a:r>
            <a:r>
              <a:rPr lang="ko-KR" altLang="en-US" dirty="0" smtClean="0"/>
              <a:t>은 원래 </a:t>
            </a:r>
            <a:r>
              <a:rPr lang="en-US" altLang="ko-KR" dirty="0" smtClean="0"/>
              <a:t>‘</a:t>
            </a:r>
            <a:r>
              <a:rPr lang="ko-KR" altLang="en-US" i="1" u="sng" dirty="0" smtClean="0"/>
              <a:t>움직일 수 있는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이라는 뜻</a:t>
            </a:r>
            <a:r>
              <a:rPr lang="en-US" altLang="ko-KR" dirty="0" smtClean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dirty="0" smtClean="0"/>
              <a:t>현대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Mobile </a:t>
            </a:r>
            <a:r>
              <a:rPr lang="en-US" altLang="ko-KR" dirty="0" smtClean="0"/>
              <a:t>:  </a:t>
            </a:r>
            <a:r>
              <a:rPr lang="ko-KR" altLang="en-US" dirty="0" err="1" smtClean="0"/>
              <a:t>스마트폰</a:t>
            </a:r>
            <a:r>
              <a:rPr lang="en-US" altLang="ko-KR" dirty="0" smtClean="0"/>
              <a:t>(smartphone) </a:t>
            </a:r>
            <a:r>
              <a:rPr lang="ko-KR" altLang="en-US" dirty="0" smtClean="0"/>
              <a:t>과 </a:t>
            </a:r>
            <a:r>
              <a:rPr lang="ko-KR" altLang="en-US" dirty="0" err="1" smtClean="0"/>
              <a:t>태블릿</a:t>
            </a:r>
            <a:r>
              <a:rPr lang="en-US" altLang="ko-KR" dirty="0" smtClean="0"/>
              <a:t>(tablet) PC </a:t>
            </a:r>
            <a:r>
              <a:rPr lang="ko-KR" altLang="en-US" dirty="0" smtClean="0"/>
              <a:t>등과 같이 이동 중 사용이 가능한 컴퓨터 환경</a:t>
            </a:r>
            <a:endParaRPr lang="en-US" altLang="ko-KR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Mobile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What is mobile?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9400" y="253219"/>
            <a:ext cx="2061032" cy="1375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ëª¨ë°ì¼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7032" y="3269604"/>
            <a:ext cx="4159838" cy="32718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46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Mobile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History of Mobile</a:t>
            </a:r>
            <a:endParaRPr lang="ko-KR" altLang="en-US" dirty="0"/>
          </a:p>
        </p:txBody>
      </p:sp>
      <p:pic>
        <p:nvPicPr>
          <p:cNvPr id="3074" name="Picture 2" descr="The history of smart phones and mobile devices.Â 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234" y="1589650"/>
            <a:ext cx="7083538" cy="4412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72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mobileì ëí ì´ë¯¸ì§ ê²ìê²°ê³¼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4027" y="1280159"/>
            <a:ext cx="2329962" cy="149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sz="4000" b="1" u="sng" dirty="0" smtClean="0"/>
              <a:t>Portability</a:t>
            </a:r>
          </a:p>
          <a:p>
            <a:pPr lvl="1"/>
            <a:r>
              <a:rPr lang="en-US" altLang="ko-KR" sz="4000" dirty="0"/>
              <a:t>Devices/nodes connected within the mobile computing system should facilitate mobility.</a:t>
            </a:r>
            <a:endParaRPr lang="en-US" altLang="ko-KR" sz="4000" dirty="0"/>
          </a:p>
          <a:p>
            <a:r>
              <a:rPr lang="en-US" altLang="ko-KR" sz="4000" b="1" u="sng" dirty="0" smtClean="0"/>
              <a:t>Connectivity</a:t>
            </a:r>
          </a:p>
          <a:p>
            <a:pPr lvl="1"/>
            <a:r>
              <a:rPr lang="en-US" altLang="ko-KR" sz="4000" dirty="0" smtClean="0"/>
              <a:t>This </a:t>
            </a:r>
            <a:r>
              <a:rPr lang="en-US" altLang="ko-KR" sz="4000" dirty="0"/>
              <a:t>defines the Quality of Service (</a:t>
            </a:r>
            <a:r>
              <a:rPr lang="en-US" altLang="ko-KR" sz="4000" dirty="0" err="1"/>
              <a:t>QoS</a:t>
            </a:r>
            <a:r>
              <a:rPr lang="en-US" altLang="ko-KR" sz="4000" dirty="0"/>
              <a:t>) of the network connectivity</a:t>
            </a:r>
            <a:r>
              <a:rPr lang="en-US" altLang="ko-KR" sz="4000" dirty="0" smtClean="0"/>
              <a:t>.</a:t>
            </a:r>
            <a:endParaRPr lang="en-US" altLang="ko-KR" sz="4000" dirty="0"/>
          </a:p>
          <a:p>
            <a:r>
              <a:rPr lang="en-US" altLang="ko-KR" sz="4000" b="1" u="sng" dirty="0" smtClean="0"/>
              <a:t>Interactivity</a:t>
            </a:r>
          </a:p>
          <a:p>
            <a:pPr lvl="1"/>
            <a:r>
              <a:rPr lang="en-US" altLang="ko-KR" sz="4000" dirty="0"/>
              <a:t>The nodes belonging to a mobile computing system are connected with one another to communicate and collaborate through active transactions of data.  </a:t>
            </a:r>
            <a:endParaRPr lang="en-US" altLang="ko-KR" sz="4000" dirty="0" smtClean="0"/>
          </a:p>
          <a:p>
            <a:r>
              <a:rPr lang="en-US" altLang="ko-KR" sz="4000" b="1" u="sng" dirty="0" smtClean="0"/>
              <a:t>Individuality</a:t>
            </a:r>
          </a:p>
          <a:p>
            <a:pPr lvl="1"/>
            <a:r>
              <a:rPr lang="en-US" altLang="ko-KR" sz="4000" dirty="0"/>
              <a:t>A</a:t>
            </a:r>
            <a:r>
              <a:rPr lang="en-US" altLang="ko-KR" sz="4000" dirty="0" smtClean="0"/>
              <a:t> </a:t>
            </a:r>
            <a:r>
              <a:rPr lang="en-US" altLang="ko-KR" sz="4000" dirty="0"/>
              <a:t>mobile computing system should be able to adopt the technology to cater the individual needs and also to obtain contextual information of each node.</a:t>
            </a:r>
            <a:endParaRPr lang="en-US" altLang="ko-KR" sz="4000" dirty="0"/>
          </a:p>
          <a:p>
            <a:pPr marL="0" indent="0">
              <a:buNone/>
            </a:pPr>
            <a:r>
              <a:rPr lang="en-US" altLang="ko-KR" dirty="0"/>
              <a:t>	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Principles of Mobile Computing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dirty="0"/>
              <a:t>The following factors have been identified as the Principles of Mobile Computing.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4385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시간과 공간을 뛰어 넘는 공감과 소통</a:t>
            </a:r>
            <a:endParaRPr lang="en-US" altLang="ko-KR" dirty="0" smtClean="0"/>
          </a:p>
          <a:p>
            <a:r>
              <a:rPr lang="ko-KR" altLang="en-US" dirty="0" smtClean="0"/>
              <a:t>개인이 사회에 미치는 영향 증가 </a:t>
            </a:r>
            <a:endParaRPr lang="en-US" altLang="ko-KR" dirty="0" smtClean="0"/>
          </a:p>
          <a:p>
            <a:r>
              <a:rPr lang="ko-KR" altLang="en-US" dirty="0" smtClean="0"/>
              <a:t>온라인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오프라인 세계를 연결하는 주요 매개체</a:t>
            </a:r>
            <a:endParaRPr lang="en-US" altLang="ko-KR" dirty="0" smtClean="0"/>
          </a:p>
          <a:p>
            <a:r>
              <a:rPr lang="ko-KR" altLang="en-US" dirty="0" smtClean="0"/>
              <a:t>자율 주행</a:t>
            </a:r>
            <a:r>
              <a:rPr lang="en-US" altLang="ko-KR" dirty="0" smtClean="0"/>
              <a:t>, Wearable, </a:t>
            </a:r>
            <a:r>
              <a:rPr lang="en-US" altLang="ko-KR" dirty="0" err="1" smtClean="0"/>
              <a:t>Iot</a:t>
            </a:r>
            <a:r>
              <a:rPr lang="en-US" altLang="ko-KR" dirty="0" smtClean="0"/>
              <a:t> </a:t>
            </a:r>
            <a:r>
              <a:rPr lang="ko-KR" altLang="en-US" dirty="0" smtClean="0"/>
              <a:t>등 차세대 기술의 필수 요소 </a:t>
            </a: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</a:t>
            </a:r>
            <a:r>
              <a:rPr lang="ko-KR" altLang="en-US" dirty="0" smtClean="0"/>
              <a:t>차 산업혁명 속 </a:t>
            </a:r>
            <a:r>
              <a:rPr lang="en-US" altLang="ko-KR" dirty="0" smtClean="0"/>
              <a:t>Mobile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2463" y="1101633"/>
            <a:ext cx="4573758" cy="2401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653651" y="5802810"/>
            <a:ext cx="5511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Now we will make an client application for our magic car.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420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Magic car Application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48442" y="1268662"/>
            <a:ext cx="22709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The OS of applications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Android </a:t>
            </a:r>
          </a:p>
          <a:p>
            <a:pPr marL="342900" indent="-342900">
              <a:buAutoNum type="arabicPeriod"/>
            </a:pPr>
            <a:r>
              <a:rPr lang="en-US" altLang="ko-KR" dirty="0" smtClean="0"/>
              <a:t>iOS</a:t>
            </a:r>
            <a:endParaRPr lang="en-US" altLang="ko-KR" dirty="0"/>
          </a:p>
        </p:txBody>
      </p:sp>
      <p:sp>
        <p:nvSpPr>
          <p:cNvPr id="9" name="TextBox 8"/>
          <p:cNvSpPr txBox="1"/>
          <p:nvPr/>
        </p:nvSpPr>
        <p:spPr>
          <a:xfrm>
            <a:off x="4248442" y="2560320"/>
            <a:ext cx="395274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But iOS is available only on Mac. </a:t>
            </a:r>
          </a:p>
          <a:p>
            <a:r>
              <a:rPr lang="en-US" altLang="ko-KR" dirty="0" smtClean="0"/>
              <a:t>So, we will make </a:t>
            </a:r>
            <a:r>
              <a:rPr lang="en-US" altLang="ko-KR" u="sng" dirty="0" smtClean="0"/>
              <a:t>Android version app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r>
              <a:rPr lang="en-US" altLang="ko-KR" dirty="0" smtClean="0"/>
              <a:t>The Android Studio is made for building </a:t>
            </a:r>
          </a:p>
          <a:p>
            <a:r>
              <a:rPr lang="en-US" altLang="ko-KR" dirty="0" smtClean="0"/>
              <a:t>Android applications but it’s not easy.</a:t>
            </a:r>
          </a:p>
          <a:p>
            <a:endParaRPr lang="en-US" altLang="ko-KR" dirty="0"/>
          </a:p>
          <a:p>
            <a:r>
              <a:rPr lang="en-US" altLang="ko-KR" dirty="0" smtClean="0"/>
              <a:t>So, we will make that app by using </a:t>
            </a:r>
          </a:p>
          <a:p>
            <a:r>
              <a:rPr lang="en-US" altLang="ko-KR" b="1" dirty="0" smtClean="0"/>
              <a:t>App Inventor</a:t>
            </a:r>
            <a:r>
              <a:rPr lang="en-US" altLang="ko-KR" dirty="0" smtClean="0"/>
              <a:t>!. This is easy.</a:t>
            </a:r>
            <a:endParaRPr lang="ko-KR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934" y="1085900"/>
            <a:ext cx="2304849" cy="507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6871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 smtClean="0"/>
              <a:t>MIT </a:t>
            </a:r>
            <a:r>
              <a:rPr lang="en-US" altLang="ko-KR" b="1" dirty="0"/>
              <a:t>App Inventor</a:t>
            </a:r>
            <a:r>
              <a:rPr lang="en-US" altLang="ko-KR" dirty="0"/>
              <a:t> is an intuitive, visual programming environment that allows everyone – even children – to build fully functional apps for smartphones and tablets</a:t>
            </a:r>
            <a:r>
              <a:rPr lang="en-US" altLang="ko-KR" dirty="0" smtClean="0"/>
              <a:t>.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Inventor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What is App Inventor?</a:t>
            </a:r>
            <a:endParaRPr lang="ko-KR" altLang="en-US" dirty="0"/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39" y="428228"/>
            <a:ext cx="2387302" cy="914286"/>
          </a:xfrm>
          <a:prstGeom prst="rect">
            <a:avLst/>
          </a:prstGeom>
        </p:spPr>
      </p:pic>
      <p:pic>
        <p:nvPicPr>
          <p:cNvPr id="1026" name="Picture 2" descr="C:\Users\Sm\Desktop\ppt 이미지\MIT-App-Inventor-2-Component-Designer-GUI-Button-Layout-Desig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9608" y="2846703"/>
            <a:ext cx="4766582" cy="2736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0757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altLang="ko-KR" dirty="0" smtClean="0"/>
              <a:t>ai2.appinventor.mit.edu/</a:t>
            </a:r>
            <a:r>
              <a:rPr lang="ko-KR" altLang="en-US" b="1" dirty="0"/>
              <a:t> </a:t>
            </a:r>
            <a:r>
              <a:rPr lang="ko-KR" altLang="en-US" dirty="0" smtClean="0"/>
              <a:t>로 접속</a:t>
            </a:r>
            <a:r>
              <a:rPr lang="en-US" altLang="ko-KR" dirty="0"/>
              <a:t> </a:t>
            </a:r>
            <a:r>
              <a:rPr lang="ko-KR" altLang="en-US" dirty="0" smtClean="0"/>
              <a:t>후 </a:t>
            </a:r>
            <a:r>
              <a:rPr lang="en-US" altLang="ko-KR" dirty="0" smtClean="0"/>
              <a:t>create apps </a:t>
            </a:r>
            <a:r>
              <a:rPr lang="ko-KR" altLang="en-US" dirty="0" smtClean="0"/>
              <a:t>클릭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ko-KR" altLang="en-US" dirty="0" smtClean="0"/>
              <a:t>자신의 </a:t>
            </a:r>
            <a:r>
              <a:rPr lang="en-US" altLang="ko-KR" dirty="0" smtClean="0"/>
              <a:t>Google</a:t>
            </a:r>
            <a:r>
              <a:rPr lang="ko-KR" altLang="en-US" dirty="0" smtClean="0"/>
              <a:t> 아이디로 접속</a:t>
            </a:r>
            <a:r>
              <a:rPr lang="en-US" altLang="ko-KR" dirty="0" smtClean="0"/>
              <a:t>.</a:t>
            </a:r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dirty="0" smtClean="0"/>
              <a:t>Start a new project. </a:t>
            </a:r>
          </a:p>
          <a:p>
            <a:pPr marL="457200" indent="-457200">
              <a:buAutoNum type="arabicPeriod"/>
            </a:pPr>
            <a:endParaRPr lang="en-US" altLang="ko-KR" dirty="0" smtClean="0"/>
          </a:p>
          <a:p>
            <a:pPr marL="457200" indent="-457200">
              <a:buAutoNum type="arabicPeriod"/>
            </a:pPr>
            <a:r>
              <a:rPr lang="en-US" altLang="ko-KR" u="sng" dirty="0" smtClean="0"/>
              <a:t>Design your first application </a:t>
            </a:r>
            <a:r>
              <a:rPr lang="en-US" altLang="ko-KR" dirty="0" smtClean="0"/>
              <a:t>!! </a:t>
            </a:r>
          </a:p>
          <a:p>
            <a:pPr marL="457200" indent="-457200">
              <a:buAutoNum type="arabicPeriod"/>
            </a:pP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 smtClean="0">
                <a:latin typeface="맑은 고딕"/>
                <a:ea typeface="맑은 고딕"/>
              </a:rPr>
              <a:t>	</a:t>
            </a:r>
            <a:r>
              <a:rPr lang="en-US" altLang="ko-KR" sz="1400" dirty="0" smtClean="0">
                <a:latin typeface="맑은 고딕"/>
                <a:ea typeface="맑은 고딕"/>
              </a:rPr>
              <a:t>※ </a:t>
            </a:r>
            <a:r>
              <a:rPr lang="ko-KR" altLang="en-US" sz="1400" u="sng" dirty="0" smtClean="0">
                <a:latin typeface="맑은 고딕"/>
                <a:ea typeface="맑은 고딕"/>
              </a:rPr>
              <a:t>주의</a:t>
            </a:r>
            <a:r>
              <a:rPr lang="ko-KR" altLang="en-US" sz="1400" dirty="0" smtClean="0">
                <a:latin typeface="맑은 고딕"/>
                <a:ea typeface="맑은 고딕"/>
              </a:rPr>
              <a:t> </a:t>
            </a:r>
            <a:r>
              <a:rPr lang="en-US" altLang="ko-KR" sz="1400" dirty="0" smtClean="0">
                <a:latin typeface="맑은 고딕"/>
                <a:ea typeface="맑은 고딕"/>
              </a:rPr>
              <a:t>: </a:t>
            </a:r>
            <a:r>
              <a:rPr lang="ko-KR" altLang="en-US" sz="1400" dirty="0" smtClean="0">
                <a:latin typeface="맑은 고딕"/>
                <a:ea typeface="맑은 고딕"/>
              </a:rPr>
              <a:t>처음 생성하는 </a:t>
            </a:r>
            <a:r>
              <a:rPr lang="en-US" altLang="ko-KR" sz="1400" dirty="0" smtClean="0">
                <a:latin typeface="맑은 고딕"/>
                <a:ea typeface="맑은 고딕"/>
              </a:rPr>
              <a:t>screen 1 </a:t>
            </a:r>
            <a:r>
              <a:rPr lang="ko-KR" altLang="en-US" sz="1400" dirty="0" smtClean="0">
                <a:latin typeface="맑은 고딕"/>
                <a:ea typeface="맑은 고딕"/>
              </a:rPr>
              <a:t>이 </a:t>
            </a:r>
            <a:r>
              <a:rPr lang="ko-KR" altLang="en-US" sz="1400" dirty="0" err="1" smtClean="0">
                <a:latin typeface="맑은 고딕"/>
                <a:ea typeface="맑은 고딕"/>
              </a:rPr>
              <a:t>어플</a:t>
            </a:r>
            <a:r>
              <a:rPr lang="ko-KR" altLang="en-US" sz="1400" dirty="0" smtClean="0">
                <a:latin typeface="맑은 고딕"/>
                <a:ea typeface="맑은 고딕"/>
              </a:rPr>
              <a:t> </a:t>
            </a:r>
            <a:r>
              <a:rPr lang="ko-KR" altLang="en-US" sz="1400" dirty="0" err="1" smtClean="0">
                <a:latin typeface="맑은 고딕"/>
                <a:ea typeface="맑은 고딕"/>
              </a:rPr>
              <a:t>실행시</a:t>
            </a:r>
            <a:r>
              <a:rPr lang="ko-KR" altLang="en-US" sz="1400" dirty="0" smtClean="0">
                <a:latin typeface="맑은 고딕"/>
                <a:ea typeface="맑은 고딕"/>
              </a:rPr>
              <a:t> 제일 먼저 보여지는 </a:t>
            </a:r>
            <a:r>
              <a:rPr lang="en-US" altLang="ko-KR" sz="1400" dirty="0" smtClean="0">
                <a:latin typeface="맑은 고딕"/>
                <a:ea typeface="맑은 고딕"/>
              </a:rPr>
              <a:t>screen</a:t>
            </a:r>
            <a:r>
              <a:rPr lang="ko-KR" altLang="en-US" sz="1400" dirty="0" smtClean="0">
                <a:latin typeface="맑은 고딕"/>
                <a:ea typeface="맑은 고딕"/>
              </a:rPr>
              <a:t>임</a:t>
            </a:r>
            <a:r>
              <a:rPr lang="en-US" altLang="ko-KR" sz="1400" dirty="0" smtClean="0">
                <a:latin typeface="맑은 고딕"/>
                <a:ea typeface="맑은 고딕"/>
              </a:rPr>
              <a:t>.</a:t>
            </a:r>
            <a:endParaRPr lang="en-US" altLang="ko-KR" sz="1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제목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App Inventor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 smtClean="0"/>
              <a:t>How to use?</a:t>
            </a:r>
            <a:endParaRPr lang="ko-KR" altLang="en-US" dirty="0"/>
          </a:p>
        </p:txBody>
      </p:sp>
      <p:pic>
        <p:nvPicPr>
          <p:cNvPr id="8" name="내용 개체 틀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539" y="428228"/>
            <a:ext cx="2387302" cy="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831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902</TotalTime>
  <Words>835</Words>
  <Application>Microsoft Office PowerPoint</Application>
  <PresentationFormat>화면 슬라이드 쇼(4:3)</PresentationFormat>
  <Paragraphs>161</Paragraphs>
  <Slides>29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0" baseType="lpstr">
      <vt:lpstr>Office 테마</vt:lpstr>
      <vt:lpstr>App inventor(Android) , PyQt5</vt:lpstr>
      <vt:lpstr>목차</vt:lpstr>
      <vt:lpstr>Mobile</vt:lpstr>
      <vt:lpstr>Mobile</vt:lpstr>
      <vt:lpstr>Principles of Mobile Computing</vt:lpstr>
      <vt:lpstr>4차 산업혁명 속 Mobile</vt:lpstr>
      <vt:lpstr>Magic car Application</vt:lpstr>
      <vt:lpstr>App Inventor</vt:lpstr>
      <vt:lpstr>App Inventor</vt:lpstr>
      <vt:lpstr>App Inventor</vt:lpstr>
      <vt:lpstr>App Inventor</vt:lpstr>
      <vt:lpstr>App Inventor</vt:lpstr>
      <vt:lpstr>App Inventor</vt:lpstr>
      <vt:lpstr>App Inventor</vt:lpstr>
      <vt:lpstr>App Inventor</vt:lpstr>
      <vt:lpstr>App Inventor</vt:lpstr>
      <vt:lpstr>App Inventor</vt:lpstr>
      <vt:lpstr>App Inventor</vt:lpstr>
      <vt:lpstr>App Inventor</vt:lpstr>
      <vt:lpstr>App Inventor</vt:lpstr>
      <vt:lpstr>App Inventor</vt:lpstr>
      <vt:lpstr>App Inventor</vt:lpstr>
      <vt:lpstr>App Inventor</vt:lpstr>
      <vt:lpstr>App Inventor</vt:lpstr>
      <vt:lpstr>App Inventor</vt:lpstr>
      <vt:lpstr>Web(PyQt5)</vt:lpstr>
      <vt:lpstr>Web(PyQt5)</vt:lpstr>
      <vt:lpstr>Web(PyQt5)</vt:lpstr>
      <vt:lpstr>Web(PyQt5)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정 혜선</dc:creator>
  <cp:lastModifiedBy>이성문</cp:lastModifiedBy>
  <cp:revision>77</cp:revision>
  <dcterms:created xsi:type="dcterms:W3CDTF">2019-01-11T03:49:21Z</dcterms:created>
  <dcterms:modified xsi:type="dcterms:W3CDTF">2019-01-23T04:24:32Z</dcterms:modified>
</cp:coreProperties>
</file>