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5"/>
  </p:notesMasterIdLst>
  <p:handoutMasterIdLst>
    <p:handoutMasterId r:id="rId26"/>
  </p:handoutMasterIdLst>
  <p:sldIdLst>
    <p:sldId id="4249" r:id="rId2"/>
    <p:sldId id="4243" r:id="rId3"/>
    <p:sldId id="4244" r:id="rId4"/>
    <p:sldId id="4228" r:id="rId5"/>
    <p:sldId id="4219" r:id="rId6"/>
    <p:sldId id="4245" r:id="rId7"/>
    <p:sldId id="4230" r:id="rId8"/>
    <p:sldId id="4251" r:id="rId9"/>
    <p:sldId id="4246" r:id="rId10"/>
    <p:sldId id="4231" r:id="rId11"/>
    <p:sldId id="4224" r:id="rId12"/>
    <p:sldId id="4247" r:id="rId13"/>
    <p:sldId id="4227" r:id="rId14"/>
    <p:sldId id="4241" r:id="rId15"/>
    <p:sldId id="4240" r:id="rId16"/>
    <p:sldId id="4250" r:id="rId17"/>
    <p:sldId id="4221" r:id="rId18"/>
    <p:sldId id="4226" r:id="rId19"/>
    <p:sldId id="4222" r:id="rId20"/>
    <p:sldId id="4238" r:id="rId21"/>
    <p:sldId id="4239" r:id="rId22"/>
    <p:sldId id="4229" r:id="rId23"/>
    <p:sldId id="4160" r:id="rId24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744"/>
    <a:srgbClr val="29ABE2"/>
    <a:srgbClr val="4BC1DD"/>
    <a:srgbClr val="FFC000"/>
    <a:srgbClr val="5CBA46"/>
    <a:srgbClr val="00939F"/>
    <a:srgbClr val="DC5B3E"/>
    <a:srgbClr val="4B5C6E"/>
    <a:srgbClr val="005490"/>
    <a:srgbClr val="57C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 autoAdjust="0"/>
    <p:restoredTop sz="95274" autoAdjust="0"/>
  </p:normalViewPr>
  <p:slideViewPr>
    <p:cSldViewPr>
      <p:cViewPr>
        <p:scale>
          <a:sx n="79" d="100"/>
          <a:sy n="79" d="100"/>
        </p:scale>
        <p:origin x="912" y="47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12839466497"/>
          <c:y val="1.9316848786758798E-2"/>
        </c:manualLayout>
      </c:layout>
      <c:overlay val="0"/>
      <c:spPr>
        <a:noFill/>
        <a:ln w="25382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noFill/>
            <a:ln w="25382">
              <a:noFill/>
            </a:ln>
          </c:spPr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25382">
                <a:noFill/>
              </a:ln>
            </c:spPr>
            <c:extLst>
              <c:ext xmlns:c16="http://schemas.microsoft.com/office/drawing/2014/chart" uri="{C3380CC4-5D6E-409C-BE32-E72D297353CC}">
                <c16:uniqueId val="{00000001-B6E4-46AD-8629-A257CE914DE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25382">
                <a:noFill/>
              </a:ln>
            </c:spPr>
            <c:extLst>
              <c:ext xmlns:c16="http://schemas.microsoft.com/office/drawing/2014/chart" uri="{C3380CC4-5D6E-409C-BE32-E72D297353CC}">
                <c16:uniqueId val="{00000003-B6E4-46AD-8629-A257CE914DE9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B6E4-46AD-8629-A257CE914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003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2822030966"/>
          <c:y val="1.9316771450080369E-2"/>
        </c:manualLayout>
      </c:layout>
      <c:overlay val="0"/>
      <c:spPr>
        <a:noFill/>
        <a:ln w="2541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solidFill>
              <a:schemeClr val="accent2"/>
            </a:solidFill>
            <a:ln w="25414">
              <a:noFill/>
            </a:ln>
          </c:spPr>
          <c:dPt>
            <c:idx val="0"/>
            <c:bubble3D val="0"/>
            <c:spPr>
              <a:solidFill>
                <a:schemeClr val="accent2">
                  <a:lumMod val="50000"/>
                </a:schemeClr>
              </a:solidFill>
              <a:ln w="25414">
                <a:noFill/>
              </a:ln>
            </c:spPr>
            <c:extLst>
              <c:ext xmlns:c16="http://schemas.microsoft.com/office/drawing/2014/chart" uri="{C3380CC4-5D6E-409C-BE32-E72D297353CC}">
                <c16:uniqueId val="{00000001-456C-4E57-9223-5712E43F7E76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456C-4E57-9223-5712E43F7E76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456C-4E57-9223-5712E43F7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14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002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2822030966"/>
          <c:y val="1.9316771450080369E-2"/>
        </c:manualLayout>
      </c:layout>
      <c:overlay val="0"/>
      <c:spPr>
        <a:noFill/>
        <a:ln w="25416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solidFill>
              <a:srgbClr val="2C2C2C"/>
            </a:solidFill>
            <a:ln w="25416">
              <a:noFill/>
            </a:ln>
          </c:spPr>
          <c:dPt>
            <c:idx val="0"/>
            <c:bubble3D val="0"/>
            <c:spPr>
              <a:solidFill>
                <a:schemeClr val="accent3">
                  <a:lumMod val="50000"/>
                </a:schemeClr>
              </a:solidFill>
              <a:ln w="25416">
                <a:noFill/>
              </a:ln>
            </c:spPr>
            <c:extLst>
              <c:ext xmlns:c16="http://schemas.microsoft.com/office/drawing/2014/chart" uri="{C3380CC4-5D6E-409C-BE32-E72D297353CC}">
                <c16:uniqueId val="{00000001-FE13-41DA-9772-84D66261E82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16">
                <a:noFill/>
              </a:ln>
            </c:spPr>
            <c:extLst>
              <c:ext xmlns:c16="http://schemas.microsoft.com/office/drawing/2014/chart" uri="{C3380CC4-5D6E-409C-BE32-E72D297353CC}">
                <c16:uniqueId val="{00000003-FE13-41DA-9772-84D66261E82C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FE13-41DA-9772-84D66261E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16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002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8700985239"/>
          <c:y val="1.9316859890001186E-2"/>
        </c:manualLayout>
      </c:layout>
      <c:overlay val="0"/>
      <c:spPr>
        <a:noFill/>
        <a:ln w="25383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solidFill>
              <a:srgbClr val="2C2C2C"/>
            </a:solidFill>
            <a:ln w="25383">
              <a:noFill/>
            </a:ln>
          </c:spPr>
          <c:dPt>
            <c:idx val="0"/>
            <c:bubble3D val="0"/>
            <c:spPr>
              <a:solidFill>
                <a:schemeClr val="accent4">
                  <a:lumMod val="50000"/>
                </a:schemeClr>
              </a:solidFill>
              <a:ln w="25383">
                <a:noFill/>
              </a:ln>
            </c:spPr>
            <c:extLst>
              <c:ext xmlns:c16="http://schemas.microsoft.com/office/drawing/2014/chart" uri="{C3380CC4-5D6E-409C-BE32-E72D297353CC}">
                <c16:uniqueId val="{00000001-7FDC-48A6-8A4E-D7545BD8E41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383">
                <a:noFill/>
              </a:ln>
            </c:spPr>
            <c:extLst>
              <c:ext xmlns:c16="http://schemas.microsoft.com/office/drawing/2014/chart" uri="{C3380CC4-5D6E-409C-BE32-E72D297353CC}">
                <c16:uniqueId val="{00000003-7FDC-48A6-8A4E-D7545BD8E41F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FDC-48A6-8A4E-D7545BD8E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3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998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0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7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0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4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91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45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72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37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71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52633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43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04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32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7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9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9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6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4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5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9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7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915" indent="0">
              <a:buNone/>
              <a:defRPr sz="1687"/>
            </a:lvl2pPr>
            <a:lvl3pPr marL="1285829" indent="0">
              <a:buNone/>
              <a:defRPr sz="1406"/>
            </a:lvl3pPr>
            <a:lvl4pPr marL="1928744" indent="0">
              <a:buNone/>
              <a:defRPr sz="1266"/>
            </a:lvl4pPr>
            <a:lvl5pPr marL="2571659" indent="0">
              <a:buNone/>
              <a:defRPr sz="1266"/>
            </a:lvl5pPr>
            <a:lvl6pPr marL="3214573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7" indent="0">
              <a:buNone/>
              <a:defRPr sz="1266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489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5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730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6783" y="824384"/>
            <a:ext cx="2625184" cy="2619388"/>
            <a:chOff x="2423438" y="1854200"/>
            <a:chExt cx="1438276" cy="14351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23438" y="1854200"/>
              <a:ext cx="1438275" cy="143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552026" y="2409825"/>
              <a:ext cx="1309688" cy="879475"/>
            </a:xfrm>
            <a:custGeom>
              <a:avLst/>
              <a:gdLst>
                <a:gd name="T0" fmla="*/ 346 w 346"/>
                <a:gd name="T1" fmla="*/ 43 h 233"/>
                <a:gd name="T2" fmla="*/ 156 w 346"/>
                <a:gd name="T3" fmla="*/ 233 h 233"/>
                <a:gd name="T4" fmla="*/ 128 w 346"/>
                <a:gd name="T5" fmla="*/ 231 h 233"/>
                <a:gd name="T6" fmla="*/ 24 w 346"/>
                <a:gd name="T7" fmla="*/ 127 h 233"/>
                <a:gd name="T8" fmla="*/ 22 w 346"/>
                <a:gd name="T9" fmla="*/ 118 h 233"/>
                <a:gd name="T10" fmla="*/ 32 w 346"/>
                <a:gd name="T11" fmla="*/ 86 h 233"/>
                <a:gd name="T12" fmla="*/ 22 w 346"/>
                <a:gd name="T13" fmla="*/ 76 h 233"/>
                <a:gd name="T14" fmla="*/ 32 w 346"/>
                <a:gd name="T15" fmla="*/ 72 h 233"/>
                <a:gd name="T16" fmla="*/ 33 w 346"/>
                <a:gd name="T17" fmla="*/ 39 h 233"/>
                <a:gd name="T18" fmla="*/ 0 w 346"/>
                <a:gd name="T19" fmla="*/ 7 h 233"/>
                <a:gd name="T20" fmla="*/ 312 w 346"/>
                <a:gd name="T21" fmla="*/ 0 h 233"/>
                <a:gd name="T22" fmla="*/ 346 w 346"/>
                <a:gd name="T23" fmla="*/ 34 h 233"/>
                <a:gd name="T24" fmla="*/ 346 w 346"/>
                <a:gd name="T25" fmla="*/ 4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233">
                  <a:moveTo>
                    <a:pt x="346" y="43"/>
                  </a:moveTo>
                  <a:cubicBezTo>
                    <a:pt x="346" y="148"/>
                    <a:pt x="261" y="233"/>
                    <a:pt x="156" y="233"/>
                  </a:cubicBezTo>
                  <a:cubicBezTo>
                    <a:pt x="146" y="233"/>
                    <a:pt x="137" y="233"/>
                    <a:pt x="128" y="231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46" y="37"/>
                    <a:pt x="346" y="40"/>
                    <a:pt x="346" y="4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545676" y="2235200"/>
              <a:ext cx="1195388" cy="676275"/>
            </a:xfrm>
            <a:custGeom>
              <a:avLst/>
              <a:gdLst>
                <a:gd name="T0" fmla="*/ 72 w 316"/>
                <a:gd name="T1" fmla="*/ 96 h 179"/>
                <a:gd name="T2" fmla="*/ 72 w 316"/>
                <a:gd name="T3" fmla="*/ 133 h 179"/>
                <a:gd name="T4" fmla="*/ 244 w 316"/>
                <a:gd name="T5" fmla="*/ 133 h 179"/>
                <a:gd name="T6" fmla="*/ 244 w 316"/>
                <a:gd name="T7" fmla="*/ 96 h 179"/>
                <a:gd name="T8" fmla="*/ 237 w 316"/>
                <a:gd name="T9" fmla="*/ 91 h 179"/>
                <a:gd name="T10" fmla="*/ 163 w 316"/>
                <a:gd name="T11" fmla="*/ 122 h 179"/>
                <a:gd name="T12" fmla="*/ 153 w 316"/>
                <a:gd name="T13" fmla="*/ 122 h 179"/>
                <a:gd name="T14" fmla="*/ 80 w 316"/>
                <a:gd name="T15" fmla="*/ 91 h 179"/>
                <a:gd name="T16" fmla="*/ 72 w 316"/>
                <a:gd name="T17" fmla="*/ 96 h 179"/>
                <a:gd name="T18" fmla="*/ 39 w 316"/>
                <a:gd name="T19" fmla="*/ 73 h 179"/>
                <a:gd name="T20" fmla="*/ 39 w 316"/>
                <a:gd name="T21" fmla="*/ 106 h 179"/>
                <a:gd name="T22" fmla="*/ 39 w 316"/>
                <a:gd name="T23" fmla="*/ 107 h 179"/>
                <a:gd name="T24" fmla="*/ 41 w 316"/>
                <a:gd name="T25" fmla="*/ 107 h 179"/>
                <a:gd name="T26" fmla="*/ 45 w 316"/>
                <a:gd name="T27" fmla="*/ 112 h 179"/>
                <a:gd name="T28" fmla="*/ 44 w 316"/>
                <a:gd name="T29" fmla="*/ 119 h 179"/>
                <a:gd name="T30" fmla="*/ 44 w 316"/>
                <a:gd name="T31" fmla="*/ 119 h 179"/>
                <a:gd name="T32" fmla="*/ 44 w 316"/>
                <a:gd name="T33" fmla="*/ 123 h 179"/>
                <a:gd name="T34" fmla="*/ 44 w 316"/>
                <a:gd name="T35" fmla="*/ 124 h 179"/>
                <a:gd name="T36" fmla="*/ 42 w 316"/>
                <a:gd name="T37" fmla="*/ 174 h 179"/>
                <a:gd name="T38" fmla="*/ 41 w 316"/>
                <a:gd name="T39" fmla="*/ 174 h 179"/>
                <a:gd name="T40" fmla="*/ 42 w 316"/>
                <a:gd name="T41" fmla="*/ 169 h 179"/>
                <a:gd name="T42" fmla="*/ 40 w 316"/>
                <a:gd name="T43" fmla="*/ 169 h 179"/>
                <a:gd name="T44" fmla="*/ 35 w 316"/>
                <a:gd name="T45" fmla="*/ 179 h 179"/>
                <a:gd name="T46" fmla="*/ 34 w 316"/>
                <a:gd name="T47" fmla="*/ 178 h 179"/>
                <a:gd name="T48" fmla="*/ 33 w 316"/>
                <a:gd name="T49" fmla="*/ 168 h 179"/>
                <a:gd name="T50" fmla="*/ 31 w 316"/>
                <a:gd name="T51" fmla="*/ 166 h 179"/>
                <a:gd name="T52" fmla="*/ 31 w 316"/>
                <a:gd name="T53" fmla="*/ 172 h 179"/>
                <a:gd name="T54" fmla="*/ 30 w 316"/>
                <a:gd name="T55" fmla="*/ 172 h 179"/>
                <a:gd name="T56" fmla="*/ 29 w 316"/>
                <a:gd name="T57" fmla="*/ 168 h 179"/>
                <a:gd name="T58" fmla="*/ 28 w 316"/>
                <a:gd name="T59" fmla="*/ 169 h 179"/>
                <a:gd name="T60" fmla="*/ 28 w 316"/>
                <a:gd name="T61" fmla="*/ 174 h 179"/>
                <a:gd name="T62" fmla="*/ 27 w 316"/>
                <a:gd name="T63" fmla="*/ 175 h 179"/>
                <a:gd name="T64" fmla="*/ 26 w 316"/>
                <a:gd name="T65" fmla="*/ 123 h 179"/>
                <a:gd name="T66" fmla="*/ 26 w 316"/>
                <a:gd name="T67" fmla="*/ 122 h 179"/>
                <a:gd name="T68" fmla="*/ 26 w 316"/>
                <a:gd name="T69" fmla="*/ 118 h 179"/>
                <a:gd name="T70" fmla="*/ 26 w 316"/>
                <a:gd name="T71" fmla="*/ 118 h 179"/>
                <a:gd name="T72" fmla="*/ 25 w 316"/>
                <a:gd name="T73" fmla="*/ 112 h 179"/>
                <a:gd name="T74" fmla="*/ 30 w 316"/>
                <a:gd name="T75" fmla="*/ 105 h 179"/>
                <a:gd name="T76" fmla="*/ 32 w 316"/>
                <a:gd name="T77" fmla="*/ 105 h 179"/>
                <a:gd name="T78" fmla="*/ 32 w 316"/>
                <a:gd name="T79" fmla="*/ 104 h 179"/>
                <a:gd name="T80" fmla="*/ 32 w 316"/>
                <a:gd name="T81" fmla="*/ 68 h 179"/>
                <a:gd name="T82" fmla="*/ 30 w 316"/>
                <a:gd name="T83" fmla="*/ 65 h 179"/>
                <a:gd name="T84" fmla="*/ 4 w 316"/>
                <a:gd name="T85" fmla="*/ 54 h 179"/>
                <a:gd name="T86" fmla="*/ 4 w 316"/>
                <a:gd name="T87" fmla="*/ 45 h 179"/>
                <a:gd name="T88" fmla="*/ 154 w 316"/>
                <a:gd name="T89" fmla="*/ 0 h 179"/>
                <a:gd name="T90" fmla="*/ 162 w 316"/>
                <a:gd name="T91" fmla="*/ 0 h 179"/>
                <a:gd name="T92" fmla="*/ 311 w 316"/>
                <a:gd name="T93" fmla="*/ 45 h 179"/>
                <a:gd name="T94" fmla="*/ 312 w 316"/>
                <a:gd name="T95" fmla="*/ 54 h 179"/>
                <a:gd name="T96" fmla="*/ 163 w 316"/>
                <a:gd name="T97" fmla="*/ 116 h 179"/>
                <a:gd name="T98" fmla="*/ 153 w 316"/>
                <a:gd name="T99" fmla="*/ 116 h 179"/>
                <a:gd name="T100" fmla="*/ 43 w 316"/>
                <a:gd name="T101" fmla="*/ 70 h 179"/>
                <a:gd name="T102" fmla="*/ 39 w 316"/>
                <a:gd name="T103" fmla="*/ 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6" h="179">
                  <a:moveTo>
                    <a:pt x="72" y="96"/>
                  </a:moveTo>
                  <a:cubicBezTo>
                    <a:pt x="72" y="133"/>
                    <a:pt x="72" y="133"/>
                    <a:pt x="72" y="133"/>
                  </a:cubicBezTo>
                  <a:cubicBezTo>
                    <a:pt x="72" y="177"/>
                    <a:pt x="244" y="177"/>
                    <a:pt x="244" y="133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92"/>
                    <a:pt x="240" y="89"/>
                    <a:pt x="237" y="91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0" y="123"/>
                    <a:pt x="156" y="123"/>
                    <a:pt x="153" y="12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6" y="89"/>
                    <a:pt x="72" y="92"/>
                    <a:pt x="72" y="96"/>
                  </a:cubicBezTo>
                  <a:close/>
                  <a:moveTo>
                    <a:pt x="39" y="73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7"/>
                  </a:cubicBezTo>
                  <a:cubicBezTo>
                    <a:pt x="40" y="107"/>
                    <a:pt x="40" y="107"/>
                    <a:pt x="41" y="107"/>
                  </a:cubicBezTo>
                  <a:cubicBezTo>
                    <a:pt x="45" y="105"/>
                    <a:pt x="45" y="109"/>
                    <a:pt x="45" y="112"/>
                  </a:cubicBezTo>
                  <a:cubicBezTo>
                    <a:pt x="45" y="114"/>
                    <a:pt x="45" y="117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20"/>
                    <a:pt x="46" y="123"/>
                    <a:pt x="44" y="123"/>
                  </a:cubicBezTo>
                  <a:cubicBezTo>
                    <a:pt x="44" y="123"/>
                    <a:pt x="44" y="124"/>
                    <a:pt x="44" y="124"/>
                  </a:cubicBezTo>
                  <a:cubicBezTo>
                    <a:pt x="53" y="139"/>
                    <a:pt x="57" y="161"/>
                    <a:pt x="42" y="174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1" y="172"/>
                    <a:pt x="42" y="171"/>
                    <a:pt x="42" y="169"/>
                  </a:cubicBezTo>
                  <a:cubicBezTo>
                    <a:pt x="43" y="163"/>
                    <a:pt x="42" y="163"/>
                    <a:pt x="40" y="169"/>
                  </a:cubicBezTo>
                  <a:cubicBezTo>
                    <a:pt x="39" y="173"/>
                    <a:pt x="37" y="176"/>
                    <a:pt x="35" y="179"/>
                  </a:cubicBezTo>
                  <a:cubicBezTo>
                    <a:pt x="35" y="179"/>
                    <a:pt x="34" y="179"/>
                    <a:pt x="34" y="178"/>
                  </a:cubicBezTo>
                  <a:cubicBezTo>
                    <a:pt x="34" y="175"/>
                    <a:pt x="34" y="172"/>
                    <a:pt x="33" y="168"/>
                  </a:cubicBezTo>
                  <a:cubicBezTo>
                    <a:pt x="33" y="161"/>
                    <a:pt x="32" y="160"/>
                    <a:pt x="31" y="166"/>
                  </a:cubicBezTo>
                  <a:cubicBezTo>
                    <a:pt x="31" y="168"/>
                    <a:pt x="31" y="170"/>
                    <a:pt x="31" y="172"/>
                  </a:cubicBezTo>
                  <a:cubicBezTo>
                    <a:pt x="31" y="173"/>
                    <a:pt x="31" y="174"/>
                    <a:pt x="30" y="172"/>
                  </a:cubicBezTo>
                  <a:cubicBezTo>
                    <a:pt x="30" y="171"/>
                    <a:pt x="30" y="170"/>
                    <a:pt x="29" y="168"/>
                  </a:cubicBezTo>
                  <a:cubicBezTo>
                    <a:pt x="28" y="165"/>
                    <a:pt x="28" y="165"/>
                    <a:pt x="28" y="169"/>
                  </a:cubicBezTo>
                  <a:cubicBezTo>
                    <a:pt x="28" y="171"/>
                    <a:pt x="28" y="172"/>
                    <a:pt x="28" y="174"/>
                  </a:cubicBezTo>
                  <a:cubicBezTo>
                    <a:pt x="28" y="175"/>
                    <a:pt x="28" y="175"/>
                    <a:pt x="27" y="175"/>
                  </a:cubicBezTo>
                  <a:cubicBezTo>
                    <a:pt x="13" y="162"/>
                    <a:pt x="13" y="142"/>
                    <a:pt x="26" y="123"/>
                  </a:cubicBezTo>
                  <a:cubicBezTo>
                    <a:pt x="26" y="123"/>
                    <a:pt x="26" y="123"/>
                    <a:pt x="26" y="122"/>
                  </a:cubicBezTo>
                  <a:cubicBezTo>
                    <a:pt x="23" y="122"/>
                    <a:pt x="23" y="119"/>
                    <a:pt x="26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6"/>
                    <a:pt x="25" y="114"/>
                    <a:pt x="25" y="112"/>
                  </a:cubicBezTo>
                  <a:cubicBezTo>
                    <a:pt x="25" y="110"/>
                    <a:pt x="27" y="104"/>
                    <a:pt x="30" y="105"/>
                  </a:cubicBezTo>
                  <a:cubicBezTo>
                    <a:pt x="31" y="106"/>
                    <a:pt x="31" y="106"/>
                    <a:pt x="32" y="105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7"/>
                    <a:pt x="32" y="65"/>
                    <a:pt x="30" y="6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2"/>
                    <a:pt x="0" y="46"/>
                    <a:pt x="4" y="4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7" y="0"/>
                    <a:pt x="159" y="0"/>
                    <a:pt x="162" y="0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6" y="46"/>
                    <a:pt x="316" y="52"/>
                    <a:pt x="312" y="54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0" y="118"/>
                    <a:pt x="156" y="118"/>
                    <a:pt x="153" y="116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69"/>
                    <a:pt x="39" y="71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490392" y="6412077"/>
            <a:ext cx="402721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汇报人：殷悦  学号：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150120526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364921" y="5007257"/>
            <a:ext cx="81289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毕业论文开题答辩</a:t>
            </a:r>
            <a:endParaRPr lang="zh-CN" altLang="en-US" sz="60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084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>
            <a:spLocks noChangeAspect="1"/>
          </p:cNvSpPr>
          <p:nvPr/>
        </p:nvSpPr>
        <p:spPr>
          <a:xfrm>
            <a:off x="2581749" y="2360987"/>
            <a:ext cx="1975418" cy="19754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253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2896450" y="3023205"/>
            <a:ext cx="1444693" cy="86177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学会调用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内核的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，会生成证书，部署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 VPN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rot="10800000" flipV="1">
            <a:off x="4341144" y="3887680"/>
            <a:ext cx="570048" cy="570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821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AU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2096068" y="2459599"/>
            <a:ext cx="729648" cy="729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493272" y="2319988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402794" y="4062511"/>
            <a:ext cx="1954573" cy="19545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253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5769731" y="2683262"/>
            <a:ext cx="1883780" cy="18837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253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053854" y="2660976"/>
            <a:ext cx="1831905" cy="1762591"/>
            <a:chOff x="2454774" y="4645582"/>
            <a:chExt cx="1687296" cy="1687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454774" y="4645582"/>
              <a:ext cx="1687296" cy="16872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sz="253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 Placeholder 32"/>
            <p:cNvSpPr txBox="1">
              <a:spLocks/>
            </p:cNvSpPr>
            <p:nvPr/>
          </p:nvSpPr>
          <p:spPr>
            <a:xfrm>
              <a:off x="2648053" y="5085533"/>
              <a:ext cx="1246871" cy="55206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实现用户态数据转发网关算法，使其可以完成数据转发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6" name="Text Placeholder 32"/>
          <p:cNvSpPr txBox="1">
            <a:spLocks/>
          </p:cNvSpPr>
          <p:nvPr/>
        </p:nvSpPr>
        <p:spPr>
          <a:xfrm>
            <a:off x="4798483" y="4313173"/>
            <a:ext cx="1198844" cy="150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熟悉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编程，了解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原理，学会运用</a:t>
            </a:r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HugePage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NUMA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提升程序效率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6114411" y="3114038"/>
            <a:ext cx="1251068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使用并部署</a:t>
            </a:r>
            <a:r>
              <a:rPr lang="en-US" altLang="zh-CN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处理</a:t>
            </a:r>
            <a:r>
              <a:rPr lang="en-US" altLang="zh-CN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协议中</a:t>
            </a:r>
            <a:r>
              <a:rPr lang="en-US" altLang="zh-CN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ESP</a:t>
            </a:r>
            <a:r>
              <a: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部分，实现简单通信功能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516640" y="4131556"/>
            <a:ext cx="564889" cy="5648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770982" y="3687708"/>
            <a:ext cx="2430198" cy="24301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熟悉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协议，了解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的每个步骤及其作用，熟悉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IKE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通信过程，熟悉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ESP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数据结构和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IKE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数据结构，了解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IKEv1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IKEv2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的异同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668735" y="3461622"/>
            <a:ext cx="723137" cy="723137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7629228" y="4449333"/>
            <a:ext cx="1392435" cy="1392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IKE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对接起来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 rot="10800000" flipV="1">
            <a:off x="7902250" y="2459599"/>
            <a:ext cx="558182" cy="5581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9404303" y="4120381"/>
            <a:ext cx="625472" cy="6254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 Placeholder 32"/>
          <p:cNvSpPr txBox="1">
            <a:spLocks/>
          </p:cNvSpPr>
          <p:nvPr/>
        </p:nvSpPr>
        <p:spPr>
          <a:xfrm>
            <a:off x="812751" y="1212391"/>
            <a:ext cx="10225136" cy="10640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本文研究利用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通信协议，使用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IKE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进行证书认证及协商会话秘钥，对流经的数据使用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ESP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进行加密，通过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平台提高通信数据包处理低效问题。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是用户态驱动，并且输出的是链路层报文。为了实现该需求，需要完成：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57250" y="45958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拟解决的关键问题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9464D4-29A3-E74F-A11D-3F5EF866F853}"/>
              </a:ext>
            </a:extLst>
          </p:cNvPr>
          <p:cNvSpPr>
            <a:spLocks noChangeAspect="1"/>
          </p:cNvSpPr>
          <p:nvPr/>
        </p:nvSpPr>
        <p:spPr>
          <a:xfrm>
            <a:off x="9597727" y="4304181"/>
            <a:ext cx="1760416" cy="176041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253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C51E9FF0-38AC-3A43-8CDD-8DE77DD16E41}"/>
              </a:ext>
            </a:extLst>
          </p:cNvPr>
          <p:cNvSpPr txBox="1">
            <a:spLocks/>
          </p:cNvSpPr>
          <p:nvPr/>
        </p:nvSpPr>
        <p:spPr>
          <a:xfrm>
            <a:off x="9885759" y="4770775"/>
            <a:ext cx="125106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如果有能力，可尝试实现基于网卡实现加密算法的</a:t>
            </a:r>
            <a:r>
              <a:rPr lang="en-US" altLang="zh-CN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offloading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8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>
            <a:spLocks noChangeAspect="1"/>
          </p:cNvSpPr>
          <p:nvPr/>
        </p:nvSpPr>
        <p:spPr>
          <a:xfrm>
            <a:off x="1244799" y="2940248"/>
            <a:ext cx="920104" cy="92010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4701183" y="2938946"/>
            <a:ext cx="922710" cy="922710"/>
          </a:xfrm>
          <a:prstGeom prst="roundRect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1244799" y="1384077"/>
            <a:ext cx="922710" cy="922710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8229575" y="1386682"/>
            <a:ext cx="922710" cy="920105"/>
          </a:xfrm>
          <a:prstGeom prst="roundRect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8229575" y="2938946"/>
            <a:ext cx="922710" cy="922710"/>
          </a:xfrm>
          <a:prstGeom prst="roundRect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4747673" y="1384077"/>
            <a:ext cx="922710" cy="922710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6" name="TextBox 26"/>
          <p:cNvSpPr txBox="1">
            <a:spLocks noChangeArrowheads="1"/>
          </p:cNvSpPr>
          <p:nvPr/>
        </p:nvSpPr>
        <p:spPr bwMode="auto">
          <a:xfrm>
            <a:off x="2393170" y="1550202"/>
            <a:ext cx="1923370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阅读论文了解业界的解决方案和技术路线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857250" y="531594"/>
            <a:ext cx="578814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拟采取的研究方法和技术路线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6A86FA4-B527-2744-93C4-F81726EEE3BC}"/>
              </a:ext>
            </a:extLst>
          </p:cNvPr>
          <p:cNvSpPr>
            <a:spLocks noChangeAspect="1"/>
          </p:cNvSpPr>
          <p:nvPr/>
        </p:nvSpPr>
        <p:spPr>
          <a:xfrm>
            <a:off x="1244799" y="4493815"/>
            <a:ext cx="922710" cy="922710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07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5610D80-A7EC-FD4A-B897-29F7DFD0D599}"/>
              </a:ext>
            </a:extLst>
          </p:cNvPr>
          <p:cNvSpPr>
            <a:spLocks noChangeAspect="1"/>
          </p:cNvSpPr>
          <p:nvPr/>
        </p:nvSpPr>
        <p:spPr>
          <a:xfrm>
            <a:off x="8229575" y="4496420"/>
            <a:ext cx="922710" cy="920105"/>
          </a:xfrm>
          <a:prstGeom prst="roundRect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09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16CDD1-4ABA-744A-827C-4A8D2FABA39C}"/>
              </a:ext>
            </a:extLst>
          </p:cNvPr>
          <p:cNvSpPr>
            <a:spLocks noChangeAspect="1"/>
          </p:cNvSpPr>
          <p:nvPr/>
        </p:nvSpPr>
        <p:spPr>
          <a:xfrm>
            <a:off x="4747673" y="4493815"/>
            <a:ext cx="922710" cy="922710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08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D2FCD90C-B07B-E84C-9B0B-4259EE087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157" y="1456085"/>
            <a:ext cx="1923370" cy="7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阅读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官方文档、书籍及例子代码，熟悉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编程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259DA6E2-9742-9445-B45D-8E92D3D66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0541" y="1528093"/>
            <a:ext cx="1923370" cy="7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阅读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协议的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rfc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文档了解开发原理和实现步骤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4186C4-6D47-4748-814A-684B8DB37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180" y="3152925"/>
            <a:ext cx="1923370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熟悉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代码，并搭建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环境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9DD142-8982-774A-8380-839E3CC8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157" y="3152924"/>
            <a:ext cx="1923370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搭建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开发环境，配置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HugePage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，绑定网卡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6A2CF-65B5-FB42-B754-54D6FA423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1125" y="3038427"/>
            <a:ext cx="1923370" cy="7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尝试调用内核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部分，学习内核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协议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FF6336-2CC7-7149-9EC6-4F98AC3EB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170" y="4592708"/>
            <a:ext cx="1923370" cy="75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理解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部分，将内核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协议移植到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DPDK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6A4A7A-63FF-0C44-9FA3-03870326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39" y="4664716"/>
            <a:ext cx="1923370" cy="75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将传统协议栈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IKE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部分对接起来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C0135-1102-5343-818E-48EDE4749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0541" y="4548761"/>
            <a:ext cx="1923370" cy="75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进行性能测试，和基准进行对比，总结性能提升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7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737969" y="3731950"/>
            <a:ext cx="3379964" cy="49257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进度安排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44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F0100-3595-CF45-8846-8B9EF207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95" y="3351326"/>
            <a:ext cx="8763000" cy="3492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2800" y="1328566"/>
            <a:ext cx="5245872" cy="22157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课题已具备的条件：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12799" y="5034806"/>
            <a:ext cx="3600352" cy="10640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支持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的千兆网卡 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核心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4G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内存支持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的软路由或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PC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一台发包性能测试机</a:t>
            </a:r>
            <a:endParaRPr lang="en-US" altLang="zh-CN" sz="1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62176" y="1630415"/>
            <a:ext cx="4608512" cy="14334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所需条件：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支持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的千兆网卡 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核心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4G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内存支持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的软路由或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PC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一台发包性能测试机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57250" y="387578"/>
            <a:ext cx="478003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课题已具备和所需的条件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5082931" y="5776565"/>
            <a:ext cx="2743123" cy="2743123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Arc 43"/>
          <p:cNvSpPr/>
          <p:nvPr/>
        </p:nvSpPr>
        <p:spPr>
          <a:xfrm>
            <a:off x="3971615" y="4729244"/>
            <a:ext cx="4915523" cy="4915523"/>
          </a:xfrm>
          <a:prstGeom prst="arc">
            <a:avLst>
              <a:gd name="adj1" fmla="val 10769273"/>
              <a:gd name="adj2" fmla="val 0"/>
            </a:avLst>
          </a:prstGeom>
          <a:ln w="57150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889" y="6998206"/>
            <a:ext cx="321451" cy="32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26412" y="6998206"/>
            <a:ext cx="321451" cy="321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69971" y="4567386"/>
            <a:ext cx="321451" cy="321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3237" y="5306869"/>
            <a:ext cx="321451" cy="3214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20196" y="5306869"/>
            <a:ext cx="321451" cy="3214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ardrop 12"/>
          <p:cNvSpPr/>
          <p:nvPr/>
        </p:nvSpPr>
        <p:spPr>
          <a:xfrm rot="5400000">
            <a:off x="2665718" y="5853036"/>
            <a:ext cx="1145170" cy="114517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 rot="5400000">
            <a:off x="3355498" y="4165571"/>
            <a:ext cx="1145170" cy="1145170"/>
          </a:xfrm>
          <a:prstGeom prst="teardrop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ardrop 14"/>
          <p:cNvSpPr/>
          <p:nvPr/>
        </p:nvSpPr>
        <p:spPr>
          <a:xfrm rot="16200000" flipH="1">
            <a:off x="8381521" y="4165572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ardrop 15"/>
          <p:cNvSpPr/>
          <p:nvPr/>
        </p:nvSpPr>
        <p:spPr>
          <a:xfrm rot="16200000" flipH="1">
            <a:off x="9141618" y="5853036"/>
            <a:ext cx="1145170" cy="1145170"/>
          </a:xfrm>
          <a:prstGeom prst="teardrop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5858111" y="3118073"/>
            <a:ext cx="1145170" cy="1145170"/>
          </a:xfrm>
          <a:prstGeom prst="teardrop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27"/>
          <p:cNvSpPr>
            <a:spLocks/>
          </p:cNvSpPr>
          <p:nvPr/>
        </p:nvSpPr>
        <p:spPr bwMode="auto">
          <a:xfrm>
            <a:off x="6193757" y="3483115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9486510" y="6307663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45"/>
          <p:cNvSpPr>
            <a:spLocks/>
          </p:cNvSpPr>
          <p:nvPr/>
        </p:nvSpPr>
        <p:spPr bwMode="auto">
          <a:xfrm>
            <a:off x="3698063" y="4539363"/>
            <a:ext cx="461064" cy="39758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3023712" y="6269240"/>
            <a:ext cx="461064" cy="504500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8753200" y="4527670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100783" y="5616780"/>
            <a:ext cx="1913174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完成开发环境搭建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1095161" y="5345097"/>
            <a:ext cx="13737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25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-1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2" name="TextBox 23"/>
          <p:cNvSpPr txBox="1"/>
          <p:nvPr/>
        </p:nvSpPr>
        <p:spPr>
          <a:xfrm>
            <a:off x="1817198" y="3631153"/>
            <a:ext cx="2019889" cy="8609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处理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处理部分及网关数据转发功能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1820863" y="3357905"/>
            <a:ext cx="127438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5496765" y="2206552"/>
            <a:ext cx="1867862" cy="636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 IKE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对接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5493271" y="1960721"/>
            <a:ext cx="13737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-3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8887138" y="3326010"/>
            <a:ext cx="1862717" cy="636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基于网卡实现加密算法的</a:t>
            </a:r>
            <a:r>
              <a:rPr lang="en-GB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offload </a:t>
            </a:r>
          </a:p>
        </p:txBody>
      </p:sp>
      <p:sp>
        <p:nvSpPr>
          <p:cNvPr id="37" name="TextBox 24"/>
          <p:cNvSpPr txBox="1"/>
          <p:nvPr/>
        </p:nvSpPr>
        <p:spPr>
          <a:xfrm>
            <a:off x="8887138" y="3052762"/>
            <a:ext cx="13737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-3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31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8" name="TextBox 23"/>
          <p:cNvSpPr txBox="1"/>
          <p:nvPr/>
        </p:nvSpPr>
        <p:spPr>
          <a:xfrm>
            <a:off x="9885837" y="5260398"/>
            <a:ext cx="1788343" cy="636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完成并发和线速转发性能测试 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9885837" y="4987150"/>
            <a:ext cx="13240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-4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40" name="TextBox 8"/>
          <p:cNvSpPr txBox="1"/>
          <p:nvPr/>
        </p:nvSpPr>
        <p:spPr>
          <a:xfrm>
            <a:off x="857250" y="38757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进度安排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8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869"/>
          <p:cNvSpPr/>
          <p:nvPr/>
        </p:nvSpPr>
        <p:spPr>
          <a:xfrm rot="10800000">
            <a:off x="4127124" y="1803500"/>
            <a:ext cx="4604502" cy="2296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6" y="0"/>
                  <a:pt x="5272" y="2114"/>
                  <a:pt x="3163" y="6342"/>
                </a:cubicBezTo>
                <a:cubicBezTo>
                  <a:pt x="1060" y="10557"/>
                  <a:pt x="7" y="16076"/>
                  <a:pt x="0" y="21600"/>
                </a:cubicBezTo>
                <a:lnTo>
                  <a:pt x="21600" y="21600"/>
                </a:lnTo>
                <a:cubicBezTo>
                  <a:pt x="21593" y="16076"/>
                  <a:pt x="20540" y="10557"/>
                  <a:pt x="18437" y="6342"/>
                </a:cubicBezTo>
                <a:cubicBezTo>
                  <a:pt x="16328" y="2114"/>
                  <a:pt x="13564" y="0"/>
                  <a:pt x="10800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0091" tIns="20091" rIns="20091" bIns="20091" anchor="ctr"/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75216" y="2282082"/>
            <a:ext cx="1973262" cy="113178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633"/>
              </a:spcBef>
              <a:buNone/>
            </a:pP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预期达到的目标</a:t>
            </a:r>
            <a:endParaRPr lang="id-ID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851"/>
          <p:cNvSpPr/>
          <p:nvPr/>
        </p:nvSpPr>
        <p:spPr>
          <a:xfrm>
            <a:off x="1014426" y="1893127"/>
            <a:ext cx="1550543" cy="7536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熟悉业界常用操作系统协议栈优化的方式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Shape 1852"/>
          <p:cNvSpPr/>
          <p:nvPr/>
        </p:nvSpPr>
        <p:spPr>
          <a:xfrm>
            <a:off x="2931193" y="1792649"/>
            <a:ext cx="803675" cy="792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Shape 1856"/>
          <p:cNvSpPr/>
          <p:nvPr/>
        </p:nvSpPr>
        <p:spPr>
          <a:xfrm>
            <a:off x="1511775" y="2909690"/>
            <a:ext cx="1550543" cy="495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熟练使用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开发程序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Shape 1857"/>
          <p:cNvSpPr/>
          <p:nvPr/>
        </p:nvSpPr>
        <p:spPr>
          <a:xfrm>
            <a:off x="3291850" y="2709517"/>
            <a:ext cx="809088" cy="7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Shape 1860"/>
          <p:cNvSpPr/>
          <p:nvPr/>
        </p:nvSpPr>
        <p:spPr>
          <a:xfrm>
            <a:off x="1625619" y="3760341"/>
            <a:ext cx="1781425" cy="4951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了解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原理和每个包的构造及其原理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Shape 1861"/>
          <p:cNvSpPr/>
          <p:nvPr/>
        </p:nvSpPr>
        <p:spPr>
          <a:xfrm>
            <a:off x="3895810" y="3554045"/>
            <a:ext cx="805373" cy="79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Shape 1866"/>
          <p:cNvSpPr/>
          <p:nvPr/>
        </p:nvSpPr>
        <p:spPr>
          <a:xfrm>
            <a:off x="4831914" y="4149420"/>
            <a:ext cx="805373" cy="79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857250" y="38757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预期达到的目标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Shape 1860">
            <a:extLst>
              <a:ext uri="{FF2B5EF4-FFF2-40B4-BE49-F238E27FC236}">
                <a16:creationId xmlns:a16="http://schemas.microsoft.com/office/drawing/2014/main" id="{9273AFE9-C0C6-5948-ACB8-12E9D79A214A}"/>
              </a:ext>
            </a:extLst>
          </p:cNvPr>
          <p:cNvSpPr/>
          <p:nvPr/>
        </p:nvSpPr>
        <p:spPr>
          <a:xfrm>
            <a:off x="1625619" y="4610992"/>
            <a:ext cx="2850110" cy="4951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了解传统协议栈的不足之处，并理解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优化的原理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Shape 1852">
            <a:extLst>
              <a:ext uri="{FF2B5EF4-FFF2-40B4-BE49-F238E27FC236}">
                <a16:creationId xmlns:a16="http://schemas.microsoft.com/office/drawing/2014/main" id="{9D54F860-5EFD-E24A-B323-2EFAFBBD2192}"/>
              </a:ext>
            </a:extLst>
          </p:cNvPr>
          <p:cNvSpPr/>
          <p:nvPr/>
        </p:nvSpPr>
        <p:spPr>
          <a:xfrm>
            <a:off x="6027537" y="4341216"/>
            <a:ext cx="803675" cy="792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Shape 1866">
            <a:extLst>
              <a:ext uri="{FF2B5EF4-FFF2-40B4-BE49-F238E27FC236}">
                <a16:creationId xmlns:a16="http://schemas.microsoft.com/office/drawing/2014/main" id="{D638E33B-F1F7-0043-B293-56A3BCA4BC84}"/>
              </a:ext>
            </a:extLst>
          </p:cNvPr>
          <p:cNvSpPr/>
          <p:nvPr/>
        </p:nvSpPr>
        <p:spPr>
          <a:xfrm>
            <a:off x="7077446" y="4149420"/>
            <a:ext cx="805373" cy="79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Shape 1861">
            <a:extLst>
              <a:ext uri="{FF2B5EF4-FFF2-40B4-BE49-F238E27FC236}">
                <a16:creationId xmlns:a16="http://schemas.microsoft.com/office/drawing/2014/main" id="{F2791962-325B-8E4E-8008-58507BF31E8D}"/>
              </a:ext>
            </a:extLst>
          </p:cNvPr>
          <p:cNvSpPr/>
          <p:nvPr/>
        </p:nvSpPr>
        <p:spPr>
          <a:xfrm>
            <a:off x="8144282" y="3485675"/>
            <a:ext cx="805373" cy="79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Shape 1857">
            <a:extLst>
              <a:ext uri="{FF2B5EF4-FFF2-40B4-BE49-F238E27FC236}">
                <a16:creationId xmlns:a16="http://schemas.microsoft.com/office/drawing/2014/main" id="{D2E1FD94-A214-3F45-BCC6-53AA380922EC}"/>
              </a:ext>
            </a:extLst>
          </p:cNvPr>
          <p:cNvSpPr/>
          <p:nvPr/>
        </p:nvSpPr>
        <p:spPr>
          <a:xfrm>
            <a:off x="8716631" y="2710232"/>
            <a:ext cx="809088" cy="7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Shape 1852">
            <a:extLst>
              <a:ext uri="{FF2B5EF4-FFF2-40B4-BE49-F238E27FC236}">
                <a16:creationId xmlns:a16="http://schemas.microsoft.com/office/drawing/2014/main" id="{34F9694B-DB23-894B-9097-790EC320C6AF}"/>
              </a:ext>
            </a:extLst>
          </p:cNvPr>
          <p:cNvSpPr/>
          <p:nvPr/>
        </p:nvSpPr>
        <p:spPr>
          <a:xfrm>
            <a:off x="9123881" y="1792649"/>
            <a:ext cx="803675" cy="792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Shape 1860">
            <a:extLst>
              <a:ext uri="{FF2B5EF4-FFF2-40B4-BE49-F238E27FC236}">
                <a16:creationId xmlns:a16="http://schemas.microsoft.com/office/drawing/2014/main" id="{4161D734-9574-364D-AED0-34A04AA0A7C3}"/>
              </a:ext>
            </a:extLst>
          </p:cNvPr>
          <p:cNvSpPr/>
          <p:nvPr/>
        </p:nvSpPr>
        <p:spPr>
          <a:xfrm>
            <a:off x="5019425" y="5503447"/>
            <a:ext cx="2850110" cy="2366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熟练操作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开发环境的配置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Shape 1860">
            <a:extLst>
              <a:ext uri="{FF2B5EF4-FFF2-40B4-BE49-F238E27FC236}">
                <a16:creationId xmlns:a16="http://schemas.microsoft.com/office/drawing/2014/main" id="{C2319B0B-4428-AC4E-8352-FE3F5B458E9B}"/>
              </a:ext>
            </a:extLst>
          </p:cNvPr>
          <p:cNvSpPr/>
          <p:nvPr/>
        </p:nvSpPr>
        <p:spPr>
          <a:xfrm>
            <a:off x="8301583" y="4480421"/>
            <a:ext cx="2850110" cy="2366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完成基于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DPDK ESP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包处理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Shape 1860">
            <a:extLst>
              <a:ext uri="{FF2B5EF4-FFF2-40B4-BE49-F238E27FC236}">
                <a16:creationId xmlns:a16="http://schemas.microsoft.com/office/drawing/2014/main" id="{B38A0920-2187-7E4D-ABED-742319B73B58}"/>
              </a:ext>
            </a:extLst>
          </p:cNvPr>
          <p:cNvSpPr/>
          <p:nvPr/>
        </p:nvSpPr>
        <p:spPr>
          <a:xfrm>
            <a:off x="9309695" y="3703357"/>
            <a:ext cx="1781425" cy="4951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完成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的路由算法，完成包的转发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Shape 1856">
            <a:extLst>
              <a:ext uri="{FF2B5EF4-FFF2-40B4-BE49-F238E27FC236}">
                <a16:creationId xmlns:a16="http://schemas.microsoft.com/office/drawing/2014/main" id="{D729511F-0B75-974C-9733-186816B8C98B}"/>
              </a:ext>
            </a:extLst>
          </p:cNvPr>
          <p:cNvSpPr/>
          <p:nvPr/>
        </p:nvSpPr>
        <p:spPr>
          <a:xfrm>
            <a:off x="9669735" y="2862802"/>
            <a:ext cx="2229910" cy="495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完成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IKE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秘钥协商和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IPSec ESP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部分在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上的对接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Shape 1851">
            <a:extLst>
              <a:ext uri="{FF2B5EF4-FFF2-40B4-BE49-F238E27FC236}">
                <a16:creationId xmlns:a16="http://schemas.microsoft.com/office/drawing/2014/main" id="{47F897E3-CE45-9641-9311-A5337F3F49A1}"/>
              </a:ext>
            </a:extLst>
          </p:cNvPr>
          <p:cNvSpPr/>
          <p:nvPr/>
        </p:nvSpPr>
        <p:spPr>
          <a:xfrm>
            <a:off x="10101783" y="2003029"/>
            <a:ext cx="1550543" cy="4951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并测试出并发和线速性能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E2F70D3C-1B7E-834F-BB98-660C9D2DFAF4}"/>
              </a:ext>
            </a:extLst>
          </p:cNvPr>
          <p:cNvSpPr txBox="1">
            <a:spLocks/>
          </p:cNvSpPr>
          <p:nvPr/>
        </p:nvSpPr>
        <p:spPr>
          <a:xfrm>
            <a:off x="3025714" y="1948886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E4C1BC2-8DFC-6A49-BEC3-628B49D6AD0D}"/>
              </a:ext>
            </a:extLst>
          </p:cNvPr>
          <p:cNvSpPr txBox="1">
            <a:spLocks/>
          </p:cNvSpPr>
          <p:nvPr/>
        </p:nvSpPr>
        <p:spPr>
          <a:xfrm>
            <a:off x="3388561" y="285070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AA04EDB-B6A8-DD46-B148-4E00648B52FC}"/>
              </a:ext>
            </a:extLst>
          </p:cNvPr>
          <p:cNvSpPr txBox="1">
            <a:spLocks/>
          </p:cNvSpPr>
          <p:nvPr/>
        </p:nvSpPr>
        <p:spPr>
          <a:xfrm>
            <a:off x="3991180" y="3697310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E3C2B61-0216-5E49-8E8E-28AB1C36E234}"/>
              </a:ext>
            </a:extLst>
          </p:cNvPr>
          <p:cNvSpPr txBox="1">
            <a:spLocks/>
          </p:cNvSpPr>
          <p:nvPr/>
        </p:nvSpPr>
        <p:spPr>
          <a:xfrm>
            <a:off x="4944317" y="4292685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C4F0F18B-8377-6347-B883-9585AEF5E0EB}"/>
              </a:ext>
            </a:extLst>
          </p:cNvPr>
          <p:cNvSpPr txBox="1">
            <a:spLocks/>
          </p:cNvSpPr>
          <p:nvPr/>
        </p:nvSpPr>
        <p:spPr>
          <a:xfrm>
            <a:off x="6118646" y="4483644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804850E0-F7EA-B349-ACC0-6012F4567DB1}"/>
              </a:ext>
            </a:extLst>
          </p:cNvPr>
          <p:cNvSpPr txBox="1">
            <a:spLocks/>
          </p:cNvSpPr>
          <p:nvPr/>
        </p:nvSpPr>
        <p:spPr>
          <a:xfrm>
            <a:off x="7189095" y="4292684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44051EA7-972D-6F42-B5E5-AF57966D60BA}"/>
              </a:ext>
            </a:extLst>
          </p:cNvPr>
          <p:cNvSpPr txBox="1">
            <a:spLocks/>
          </p:cNvSpPr>
          <p:nvPr/>
        </p:nvSpPr>
        <p:spPr>
          <a:xfrm>
            <a:off x="8239652" y="3617650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7B91AD9-4AE9-F64C-A388-597E29B91AE2}"/>
              </a:ext>
            </a:extLst>
          </p:cNvPr>
          <p:cNvSpPr txBox="1">
            <a:spLocks/>
          </p:cNvSpPr>
          <p:nvPr/>
        </p:nvSpPr>
        <p:spPr>
          <a:xfrm>
            <a:off x="8821356" y="2837482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7CA6E400-7978-514F-8A50-EF552C854828}"/>
              </a:ext>
            </a:extLst>
          </p:cNvPr>
          <p:cNvSpPr txBox="1">
            <a:spLocks/>
          </p:cNvSpPr>
          <p:nvPr/>
        </p:nvSpPr>
        <p:spPr>
          <a:xfrm>
            <a:off x="9218402" y="1919640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0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6783" y="824384"/>
            <a:ext cx="2625184" cy="2619388"/>
            <a:chOff x="2423438" y="1854200"/>
            <a:chExt cx="1438276" cy="14351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23438" y="1854200"/>
              <a:ext cx="1438275" cy="143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552026" y="2409825"/>
              <a:ext cx="1309688" cy="879475"/>
            </a:xfrm>
            <a:custGeom>
              <a:avLst/>
              <a:gdLst>
                <a:gd name="T0" fmla="*/ 346 w 346"/>
                <a:gd name="T1" fmla="*/ 43 h 233"/>
                <a:gd name="T2" fmla="*/ 156 w 346"/>
                <a:gd name="T3" fmla="*/ 233 h 233"/>
                <a:gd name="T4" fmla="*/ 128 w 346"/>
                <a:gd name="T5" fmla="*/ 231 h 233"/>
                <a:gd name="T6" fmla="*/ 24 w 346"/>
                <a:gd name="T7" fmla="*/ 127 h 233"/>
                <a:gd name="T8" fmla="*/ 22 w 346"/>
                <a:gd name="T9" fmla="*/ 118 h 233"/>
                <a:gd name="T10" fmla="*/ 32 w 346"/>
                <a:gd name="T11" fmla="*/ 86 h 233"/>
                <a:gd name="T12" fmla="*/ 22 w 346"/>
                <a:gd name="T13" fmla="*/ 76 h 233"/>
                <a:gd name="T14" fmla="*/ 32 w 346"/>
                <a:gd name="T15" fmla="*/ 72 h 233"/>
                <a:gd name="T16" fmla="*/ 33 w 346"/>
                <a:gd name="T17" fmla="*/ 39 h 233"/>
                <a:gd name="T18" fmla="*/ 0 w 346"/>
                <a:gd name="T19" fmla="*/ 7 h 233"/>
                <a:gd name="T20" fmla="*/ 312 w 346"/>
                <a:gd name="T21" fmla="*/ 0 h 233"/>
                <a:gd name="T22" fmla="*/ 346 w 346"/>
                <a:gd name="T23" fmla="*/ 34 h 233"/>
                <a:gd name="T24" fmla="*/ 346 w 346"/>
                <a:gd name="T25" fmla="*/ 4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233">
                  <a:moveTo>
                    <a:pt x="346" y="43"/>
                  </a:moveTo>
                  <a:cubicBezTo>
                    <a:pt x="346" y="148"/>
                    <a:pt x="261" y="233"/>
                    <a:pt x="156" y="233"/>
                  </a:cubicBezTo>
                  <a:cubicBezTo>
                    <a:pt x="146" y="233"/>
                    <a:pt x="137" y="233"/>
                    <a:pt x="128" y="231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46" y="37"/>
                    <a:pt x="346" y="40"/>
                    <a:pt x="346" y="4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545676" y="2235200"/>
              <a:ext cx="1195388" cy="676275"/>
            </a:xfrm>
            <a:custGeom>
              <a:avLst/>
              <a:gdLst>
                <a:gd name="T0" fmla="*/ 72 w 316"/>
                <a:gd name="T1" fmla="*/ 96 h 179"/>
                <a:gd name="T2" fmla="*/ 72 w 316"/>
                <a:gd name="T3" fmla="*/ 133 h 179"/>
                <a:gd name="T4" fmla="*/ 244 w 316"/>
                <a:gd name="T5" fmla="*/ 133 h 179"/>
                <a:gd name="T6" fmla="*/ 244 w 316"/>
                <a:gd name="T7" fmla="*/ 96 h 179"/>
                <a:gd name="T8" fmla="*/ 237 w 316"/>
                <a:gd name="T9" fmla="*/ 91 h 179"/>
                <a:gd name="T10" fmla="*/ 163 w 316"/>
                <a:gd name="T11" fmla="*/ 122 h 179"/>
                <a:gd name="T12" fmla="*/ 153 w 316"/>
                <a:gd name="T13" fmla="*/ 122 h 179"/>
                <a:gd name="T14" fmla="*/ 80 w 316"/>
                <a:gd name="T15" fmla="*/ 91 h 179"/>
                <a:gd name="T16" fmla="*/ 72 w 316"/>
                <a:gd name="T17" fmla="*/ 96 h 179"/>
                <a:gd name="T18" fmla="*/ 39 w 316"/>
                <a:gd name="T19" fmla="*/ 73 h 179"/>
                <a:gd name="T20" fmla="*/ 39 w 316"/>
                <a:gd name="T21" fmla="*/ 106 h 179"/>
                <a:gd name="T22" fmla="*/ 39 w 316"/>
                <a:gd name="T23" fmla="*/ 107 h 179"/>
                <a:gd name="T24" fmla="*/ 41 w 316"/>
                <a:gd name="T25" fmla="*/ 107 h 179"/>
                <a:gd name="T26" fmla="*/ 45 w 316"/>
                <a:gd name="T27" fmla="*/ 112 h 179"/>
                <a:gd name="T28" fmla="*/ 44 w 316"/>
                <a:gd name="T29" fmla="*/ 119 h 179"/>
                <a:gd name="T30" fmla="*/ 44 w 316"/>
                <a:gd name="T31" fmla="*/ 119 h 179"/>
                <a:gd name="T32" fmla="*/ 44 w 316"/>
                <a:gd name="T33" fmla="*/ 123 h 179"/>
                <a:gd name="T34" fmla="*/ 44 w 316"/>
                <a:gd name="T35" fmla="*/ 124 h 179"/>
                <a:gd name="T36" fmla="*/ 42 w 316"/>
                <a:gd name="T37" fmla="*/ 174 h 179"/>
                <a:gd name="T38" fmla="*/ 41 w 316"/>
                <a:gd name="T39" fmla="*/ 174 h 179"/>
                <a:gd name="T40" fmla="*/ 42 w 316"/>
                <a:gd name="T41" fmla="*/ 169 h 179"/>
                <a:gd name="T42" fmla="*/ 40 w 316"/>
                <a:gd name="T43" fmla="*/ 169 h 179"/>
                <a:gd name="T44" fmla="*/ 35 w 316"/>
                <a:gd name="T45" fmla="*/ 179 h 179"/>
                <a:gd name="T46" fmla="*/ 34 w 316"/>
                <a:gd name="T47" fmla="*/ 178 h 179"/>
                <a:gd name="T48" fmla="*/ 33 w 316"/>
                <a:gd name="T49" fmla="*/ 168 h 179"/>
                <a:gd name="T50" fmla="*/ 31 w 316"/>
                <a:gd name="T51" fmla="*/ 166 h 179"/>
                <a:gd name="T52" fmla="*/ 31 w 316"/>
                <a:gd name="T53" fmla="*/ 172 h 179"/>
                <a:gd name="T54" fmla="*/ 30 w 316"/>
                <a:gd name="T55" fmla="*/ 172 h 179"/>
                <a:gd name="T56" fmla="*/ 29 w 316"/>
                <a:gd name="T57" fmla="*/ 168 h 179"/>
                <a:gd name="T58" fmla="*/ 28 w 316"/>
                <a:gd name="T59" fmla="*/ 169 h 179"/>
                <a:gd name="T60" fmla="*/ 28 w 316"/>
                <a:gd name="T61" fmla="*/ 174 h 179"/>
                <a:gd name="T62" fmla="*/ 27 w 316"/>
                <a:gd name="T63" fmla="*/ 175 h 179"/>
                <a:gd name="T64" fmla="*/ 26 w 316"/>
                <a:gd name="T65" fmla="*/ 123 h 179"/>
                <a:gd name="T66" fmla="*/ 26 w 316"/>
                <a:gd name="T67" fmla="*/ 122 h 179"/>
                <a:gd name="T68" fmla="*/ 26 w 316"/>
                <a:gd name="T69" fmla="*/ 118 h 179"/>
                <a:gd name="T70" fmla="*/ 26 w 316"/>
                <a:gd name="T71" fmla="*/ 118 h 179"/>
                <a:gd name="T72" fmla="*/ 25 w 316"/>
                <a:gd name="T73" fmla="*/ 112 h 179"/>
                <a:gd name="T74" fmla="*/ 30 w 316"/>
                <a:gd name="T75" fmla="*/ 105 h 179"/>
                <a:gd name="T76" fmla="*/ 32 w 316"/>
                <a:gd name="T77" fmla="*/ 105 h 179"/>
                <a:gd name="T78" fmla="*/ 32 w 316"/>
                <a:gd name="T79" fmla="*/ 104 h 179"/>
                <a:gd name="T80" fmla="*/ 32 w 316"/>
                <a:gd name="T81" fmla="*/ 68 h 179"/>
                <a:gd name="T82" fmla="*/ 30 w 316"/>
                <a:gd name="T83" fmla="*/ 65 h 179"/>
                <a:gd name="T84" fmla="*/ 4 w 316"/>
                <a:gd name="T85" fmla="*/ 54 h 179"/>
                <a:gd name="T86" fmla="*/ 4 w 316"/>
                <a:gd name="T87" fmla="*/ 45 h 179"/>
                <a:gd name="T88" fmla="*/ 154 w 316"/>
                <a:gd name="T89" fmla="*/ 0 h 179"/>
                <a:gd name="T90" fmla="*/ 162 w 316"/>
                <a:gd name="T91" fmla="*/ 0 h 179"/>
                <a:gd name="T92" fmla="*/ 311 w 316"/>
                <a:gd name="T93" fmla="*/ 45 h 179"/>
                <a:gd name="T94" fmla="*/ 312 w 316"/>
                <a:gd name="T95" fmla="*/ 54 h 179"/>
                <a:gd name="T96" fmla="*/ 163 w 316"/>
                <a:gd name="T97" fmla="*/ 116 h 179"/>
                <a:gd name="T98" fmla="*/ 153 w 316"/>
                <a:gd name="T99" fmla="*/ 116 h 179"/>
                <a:gd name="T100" fmla="*/ 43 w 316"/>
                <a:gd name="T101" fmla="*/ 70 h 179"/>
                <a:gd name="T102" fmla="*/ 39 w 316"/>
                <a:gd name="T103" fmla="*/ 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6" h="179">
                  <a:moveTo>
                    <a:pt x="72" y="96"/>
                  </a:moveTo>
                  <a:cubicBezTo>
                    <a:pt x="72" y="133"/>
                    <a:pt x="72" y="133"/>
                    <a:pt x="72" y="133"/>
                  </a:cubicBezTo>
                  <a:cubicBezTo>
                    <a:pt x="72" y="177"/>
                    <a:pt x="244" y="177"/>
                    <a:pt x="244" y="133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92"/>
                    <a:pt x="240" y="89"/>
                    <a:pt x="237" y="91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0" y="123"/>
                    <a:pt x="156" y="123"/>
                    <a:pt x="153" y="12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6" y="89"/>
                    <a:pt x="72" y="92"/>
                    <a:pt x="72" y="96"/>
                  </a:cubicBezTo>
                  <a:close/>
                  <a:moveTo>
                    <a:pt x="39" y="73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7"/>
                  </a:cubicBezTo>
                  <a:cubicBezTo>
                    <a:pt x="40" y="107"/>
                    <a:pt x="40" y="107"/>
                    <a:pt x="41" y="107"/>
                  </a:cubicBezTo>
                  <a:cubicBezTo>
                    <a:pt x="45" y="105"/>
                    <a:pt x="45" y="109"/>
                    <a:pt x="45" y="112"/>
                  </a:cubicBezTo>
                  <a:cubicBezTo>
                    <a:pt x="45" y="114"/>
                    <a:pt x="45" y="117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20"/>
                    <a:pt x="46" y="123"/>
                    <a:pt x="44" y="123"/>
                  </a:cubicBezTo>
                  <a:cubicBezTo>
                    <a:pt x="44" y="123"/>
                    <a:pt x="44" y="124"/>
                    <a:pt x="44" y="124"/>
                  </a:cubicBezTo>
                  <a:cubicBezTo>
                    <a:pt x="53" y="139"/>
                    <a:pt x="57" y="161"/>
                    <a:pt x="42" y="174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1" y="172"/>
                    <a:pt x="42" y="171"/>
                    <a:pt x="42" y="169"/>
                  </a:cubicBezTo>
                  <a:cubicBezTo>
                    <a:pt x="43" y="163"/>
                    <a:pt x="42" y="163"/>
                    <a:pt x="40" y="169"/>
                  </a:cubicBezTo>
                  <a:cubicBezTo>
                    <a:pt x="39" y="173"/>
                    <a:pt x="37" y="176"/>
                    <a:pt x="35" y="179"/>
                  </a:cubicBezTo>
                  <a:cubicBezTo>
                    <a:pt x="35" y="179"/>
                    <a:pt x="34" y="179"/>
                    <a:pt x="34" y="178"/>
                  </a:cubicBezTo>
                  <a:cubicBezTo>
                    <a:pt x="34" y="175"/>
                    <a:pt x="34" y="172"/>
                    <a:pt x="33" y="168"/>
                  </a:cubicBezTo>
                  <a:cubicBezTo>
                    <a:pt x="33" y="161"/>
                    <a:pt x="32" y="160"/>
                    <a:pt x="31" y="166"/>
                  </a:cubicBezTo>
                  <a:cubicBezTo>
                    <a:pt x="31" y="168"/>
                    <a:pt x="31" y="170"/>
                    <a:pt x="31" y="172"/>
                  </a:cubicBezTo>
                  <a:cubicBezTo>
                    <a:pt x="31" y="173"/>
                    <a:pt x="31" y="174"/>
                    <a:pt x="30" y="172"/>
                  </a:cubicBezTo>
                  <a:cubicBezTo>
                    <a:pt x="30" y="171"/>
                    <a:pt x="30" y="170"/>
                    <a:pt x="29" y="168"/>
                  </a:cubicBezTo>
                  <a:cubicBezTo>
                    <a:pt x="28" y="165"/>
                    <a:pt x="28" y="165"/>
                    <a:pt x="28" y="169"/>
                  </a:cubicBezTo>
                  <a:cubicBezTo>
                    <a:pt x="28" y="171"/>
                    <a:pt x="28" y="172"/>
                    <a:pt x="28" y="174"/>
                  </a:cubicBezTo>
                  <a:cubicBezTo>
                    <a:pt x="28" y="175"/>
                    <a:pt x="28" y="175"/>
                    <a:pt x="27" y="175"/>
                  </a:cubicBezTo>
                  <a:cubicBezTo>
                    <a:pt x="13" y="162"/>
                    <a:pt x="13" y="142"/>
                    <a:pt x="26" y="123"/>
                  </a:cubicBezTo>
                  <a:cubicBezTo>
                    <a:pt x="26" y="123"/>
                    <a:pt x="26" y="123"/>
                    <a:pt x="26" y="122"/>
                  </a:cubicBezTo>
                  <a:cubicBezTo>
                    <a:pt x="23" y="122"/>
                    <a:pt x="23" y="119"/>
                    <a:pt x="26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6"/>
                    <a:pt x="25" y="114"/>
                    <a:pt x="25" y="112"/>
                  </a:cubicBezTo>
                  <a:cubicBezTo>
                    <a:pt x="25" y="110"/>
                    <a:pt x="27" y="104"/>
                    <a:pt x="30" y="105"/>
                  </a:cubicBezTo>
                  <a:cubicBezTo>
                    <a:pt x="31" y="106"/>
                    <a:pt x="31" y="106"/>
                    <a:pt x="32" y="105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7"/>
                    <a:pt x="32" y="65"/>
                    <a:pt x="30" y="6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2"/>
                    <a:pt x="0" y="46"/>
                    <a:pt x="4" y="4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7" y="0"/>
                    <a:pt x="159" y="0"/>
                    <a:pt x="162" y="0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6" y="46"/>
                    <a:pt x="316" y="52"/>
                    <a:pt x="312" y="54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0" y="118"/>
                    <a:pt x="156" y="118"/>
                    <a:pt x="153" y="116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69"/>
                    <a:pt x="39" y="71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247315" y="6147239"/>
            <a:ext cx="43641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162300" y="4549611"/>
            <a:ext cx="653415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 you</a:t>
            </a:r>
            <a:endParaRPr lang="zh-CN" altLang="en-US" sz="115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179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" fmla="*/ 0 w 10000"/>
                <a:gd name="connsiteY0" fmla="*/ 5342 h 6013"/>
                <a:gd name="connsiteX1" fmla="*/ 0 w 10000"/>
                <a:gd name="connsiteY1" fmla="*/ 5342 h 6013"/>
                <a:gd name="connsiteX2" fmla="*/ 5000 w 10000"/>
                <a:gd name="connsiteY2" fmla="*/ 6013 h 6013"/>
                <a:gd name="connsiteX3" fmla="*/ 5000 w 10000"/>
                <a:gd name="connsiteY3" fmla="*/ 6013 h 6013"/>
                <a:gd name="connsiteX4" fmla="*/ 10000 w 10000"/>
                <a:gd name="connsiteY4" fmla="*/ 5342 h 6013"/>
                <a:gd name="connsiteX5" fmla="*/ 10000 w 10000"/>
                <a:gd name="connsiteY5" fmla="*/ 5342 h 6013"/>
                <a:gd name="connsiteX6" fmla="*/ 10000 w 10000"/>
                <a:gd name="connsiteY6" fmla="*/ 0 h 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 txBox="1">
            <a:spLocks/>
          </p:cNvSpPr>
          <p:nvPr/>
        </p:nvSpPr>
        <p:spPr>
          <a:xfrm>
            <a:off x="2819533" y="1987245"/>
            <a:ext cx="1368594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完整性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1811419" y="2443352"/>
            <a:ext cx="2376707" cy="6284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75276" y="1987245"/>
            <a:ext cx="1611069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机密性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>
          <a:xfrm>
            <a:off x="8875276" y="2443352"/>
            <a:ext cx="2408641" cy="6139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2819533" y="4938877"/>
            <a:ext cx="1368594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抗重放攻击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1811419" y="5394984"/>
            <a:ext cx="2376707" cy="6284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8869792" y="4938877"/>
            <a:ext cx="1611069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报文原地址认证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8869792" y="5394984"/>
            <a:ext cx="2408641" cy="6139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37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课题背景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-IPSec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优势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2125192" y="4085962"/>
            <a:ext cx="1953262" cy="1322104"/>
            <a:chOff x="2814" y="1405"/>
            <a:chExt cx="2052" cy="1510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1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1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1" name="Group 4"/>
          <p:cNvGrpSpPr>
            <a:grpSpLocks noChangeAspect="1"/>
          </p:cNvGrpSpPr>
          <p:nvPr/>
        </p:nvGrpSpPr>
        <p:grpSpPr bwMode="auto">
          <a:xfrm>
            <a:off x="3440933" y="3970349"/>
            <a:ext cx="1953262" cy="1437717"/>
            <a:chOff x="2814" y="1405"/>
            <a:chExt cx="2052" cy="1510"/>
          </a:xfrm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2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2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4756672" y="3327936"/>
            <a:ext cx="1953262" cy="2080131"/>
            <a:chOff x="2814" y="1405"/>
            <a:chExt cx="2052" cy="1510"/>
          </a:xfrm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3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3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6072412" y="4415016"/>
            <a:ext cx="1953262" cy="993050"/>
            <a:chOff x="2814" y="1405"/>
            <a:chExt cx="2052" cy="1510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4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4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388153" y="3001776"/>
            <a:ext cx="1953262" cy="2406291"/>
            <a:chOff x="2814" y="1405"/>
            <a:chExt cx="2052" cy="1510"/>
          </a:xfrm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5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5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8703893" y="3760739"/>
            <a:ext cx="1953262" cy="1647328"/>
            <a:chOff x="2814" y="1405"/>
            <a:chExt cx="2052" cy="1510"/>
          </a:xfrm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6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6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Group 4"/>
          <p:cNvGrpSpPr>
            <a:grpSpLocks noChangeAspect="1"/>
          </p:cNvGrpSpPr>
          <p:nvPr/>
        </p:nvGrpSpPr>
        <p:grpSpPr bwMode="auto">
          <a:xfrm rot="10800000">
            <a:off x="4149103" y="1928031"/>
            <a:ext cx="555171" cy="669981"/>
            <a:chOff x="347" y="3344"/>
            <a:chExt cx="586" cy="707"/>
          </a:xfrm>
          <a:solidFill>
            <a:schemeClr val="accent2"/>
          </a:solidFill>
        </p:grpSpPr>
        <p:sp>
          <p:nvSpPr>
            <p:cNvPr id="83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4"/>
          <p:cNvGrpSpPr>
            <a:grpSpLocks noChangeAspect="1"/>
          </p:cNvGrpSpPr>
          <p:nvPr/>
        </p:nvGrpSpPr>
        <p:grpSpPr bwMode="auto">
          <a:xfrm rot="10800000">
            <a:off x="5451237" y="1938146"/>
            <a:ext cx="555171" cy="669981"/>
            <a:chOff x="347" y="3344"/>
            <a:chExt cx="586" cy="707"/>
          </a:xfrm>
          <a:solidFill>
            <a:schemeClr val="accent3"/>
          </a:solidFill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Group 4"/>
          <p:cNvGrpSpPr>
            <a:grpSpLocks noChangeAspect="1"/>
          </p:cNvGrpSpPr>
          <p:nvPr/>
        </p:nvGrpSpPr>
        <p:grpSpPr bwMode="auto">
          <a:xfrm rot="10800000">
            <a:off x="6761346" y="1928212"/>
            <a:ext cx="555171" cy="669981"/>
            <a:chOff x="347" y="3344"/>
            <a:chExt cx="586" cy="707"/>
          </a:xfrm>
          <a:solidFill>
            <a:schemeClr val="accent4"/>
          </a:solidFill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Group 4"/>
          <p:cNvGrpSpPr>
            <a:grpSpLocks noChangeAspect="1"/>
          </p:cNvGrpSpPr>
          <p:nvPr/>
        </p:nvGrpSpPr>
        <p:grpSpPr bwMode="auto">
          <a:xfrm rot="10800000">
            <a:off x="8094382" y="1928031"/>
            <a:ext cx="555171" cy="669981"/>
            <a:chOff x="347" y="3344"/>
            <a:chExt cx="586" cy="707"/>
          </a:xfrm>
          <a:solidFill>
            <a:schemeClr val="accent5"/>
          </a:solidFill>
        </p:grpSpPr>
        <p:sp>
          <p:nvSpPr>
            <p:cNvPr id="92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 rot="10800000">
            <a:off x="9412155" y="1931365"/>
            <a:ext cx="555171" cy="669981"/>
            <a:chOff x="347" y="3344"/>
            <a:chExt cx="586" cy="707"/>
          </a:xfrm>
          <a:solidFill>
            <a:schemeClr val="accent6"/>
          </a:solidFill>
        </p:grpSpPr>
        <p:sp>
          <p:nvSpPr>
            <p:cNvPr id="95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7" name="Group 4"/>
          <p:cNvGrpSpPr>
            <a:grpSpLocks noChangeAspect="1"/>
          </p:cNvGrpSpPr>
          <p:nvPr/>
        </p:nvGrpSpPr>
        <p:grpSpPr bwMode="auto">
          <a:xfrm rot="10800000">
            <a:off x="2819317" y="1928031"/>
            <a:ext cx="555171" cy="669981"/>
            <a:chOff x="347" y="3344"/>
            <a:chExt cx="586" cy="707"/>
          </a:xfrm>
          <a:solidFill>
            <a:schemeClr val="accent1"/>
          </a:solidFill>
        </p:grpSpPr>
        <p:sp>
          <p:nvSpPr>
            <p:cNvPr id="98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26" name="Straight Connector 125"/>
          <p:cNvCxnSpPr>
            <a:endCxn id="60" idx="1"/>
          </p:cNvCxnSpPr>
          <p:nvPr/>
        </p:nvCxnSpPr>
        <p:spPr>
          <a:xfrm>
            <a:off x="3101822" y="2727848"/>
            <a:ext cx="1" cy="1358114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15811" y="2727847"/>
            <a:ext cx="1752" cy="1242502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33303" y="2727847"/>
            <a:ext cx="0" cy="600087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049042" y="2727848"/>
            <a:ext cx="0" cy="1687168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64784" y="2727848"/>
            <a:ext cx="0" cy="300043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689322" y="2727848"/>
            <a:ext cx="1752" cy="1032891"/>
          </a:xfrm>
          <a:prstGeom prst="line">
            <a:avLst/>
          </a:prstGeom>
          <a:ln w="12700">
            <a:solidFill>
              <a:schemeClr val="accent6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2467093" y="5564838"/>
            <a:ext cx="1139808" cy="909231"/>
            <a:chOff x="1541683" y="2139889"/>
            <a:chExt cx="1244826" cy="992744"/>
          </a:xfrm>
        </p:grpSpPr>
        <p:sp>
          <p:nvSpPr>
            <p:cNvPr id="139" name="TextBox 138"/>
            <p:cNvSpPr txBox="1"/>
            <p:nvPr/>
          </p:nvSpPr>
          <p:spPr>
            <a:xfrm>
              <a:off x="1726984" y="2139889"/>
              <a:ext cx="1018907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41683" y="2444648"/>
              <a:ext cx="1244826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826372" y="5575042"/>
            <a:ext cx="1127016" cy="919436"/>
            <a:chOff x="1548669" y="2139889"/>
            <a:chExt cx="1230855" cy="1003886"/>
          </a:xfrm>
        </p:grpSpPr>
        <p:sp>
          <p:nvSpPr>
            <p:cNvPr id="142" name="TextBox 141"/>
            <p:cNvSpPr txBox="1"/>
            <p:nvPr/>
          </p:nvSpPr>
          <p:spPr>
            <a:xfrm>
              <a:off x="1729474" y="2139889"/>
              <a:ext cx="1018906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48669" y="2455791"/>
              <a:ext cx="1230855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172859" y="5574858"/>
            <a:ext cx="1095912" cy="909912"/>
            <a:chOff x="1565654" y="2139889"/>
            <a:chExt cx="1196886" cy="993487"/>
          </a:xfrm>
        </p:grpSpPr>
        <p:sp>
          <p:nvSpPr>
            <p:cNvPr id="145" name="TextBox 144"/>
            <p:cNvSpPr txBox="1"/>
            <p:nvPr/>
          </p:nvSpPr>
          <p:spPr>
            <a:xfrm>
              <a:off x="1729607" y="2139889"/>
              <a:ext cx="1018907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565654" y="2445392"/>
              <a:ext cx="1196886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488242" y="5585065"/>
            <a:ext cx="1073235" cy="905026"/>
            <a:chOff x="1532610" y="2139889"/>
            <a:chExt cx="1262975" cy="988153"/>
          </a:xfrm>
        </p:grpSpPr>
        <p:sp>
          <p:nvSpPr>
            <p:cNvPr id="148" name="TextBox 147"/>
            <p:cNvSpPr txBox="1"/>
            <p:nvPr/>
          </p:nvSpPr>
          <p:spPr>
            <a:xfrm>
              <a:off x="1685932" y="2139889"/>
              <a:ext cx="1097886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32610" y="2440057"/>
              <a:ext cx="1262975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780948" y="5585067"/>
            <a:ext cx="1089765" cy="905026"/>
            <a:chOff x="1569010" y="2139889"/>
            <a:chExt cx="1190173" cy="988153"/>
          </a:xfrm>
        </p:grpSpPr>
        <p:sp>
          <p:nvSpPr>
            <p:cNvPr id="151" name="TextBox 150"/>
            <p:cNvSpPr txBox="1"/>
            <p:nvPr/>
          </p:nvSpPr>
          <p:spPr>
            <a:xfrm>
              <a:off x="1721656" y="2139889"/>
              <a:ext cx="1018907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569010" y="2440057"/>
              <a:ext cx="1190173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090185" y="5595272"/>
            <a:ext cx="1095781" cy="915231"/>
            <a:chOff x="1519344" y="2139889"/>
            <a:chExt cx="1289506" cy="999295"/>
          </a:xfrm>
        </p:grpSpPr>
        <p:sp>
          <p:nvSpPr>
            <p:cNvPr id="154" name="TextBox 153"/>
            <p:cNvSpPr txBox="1"/>
            <p:nvPr/>
          </p:nvSpPr>
          <p:spPr>
            <a:xfrm>
              <a:off x="1678201" y="2139889"/>
              <a:ext cx="1097885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9344" y="2451200"/>
              <a:ext cx="1289506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8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 rot="1203774">
            <a:off x="2291241" y="2945926"/>
            <a:ext cx="321407" cy="1549014"/>
            <a:chOff x="2971802" y="2190750"/>
            <a:chExt cx="228598" cy="1101725"/>
          </a:xfrm>
        </p:grpSpPr>
        <p:cxnSp>
          <p:nvCxnSpPr>
            <p:cNvPr id="122" name="Straight Connector 121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2559075" y="2044995"/>
            <a:ext cx="1178502" cy="1178502"/>
            <a:chOff x="1657350" y="1428750"/>
            <a:chExt cx="838200" cy="838200"/>
          </a:xfrm>
        </p:grpSpPr>
        <p:sp>
          <p:nvSpPr>
            <p:cNvPr id="118" name="Rectangle 117"/>
            <p:cNvSpPr/>
            <p:nvPr/>
          </p:nvSpPr>
          <p:spPr>
            <a:xfrm>
              <a:off x="1657350" y="142875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Freeform 52"/>
            <p:cNvSpPr>
              <a:spLocks noEditPoints="1"/>
            </p:cNvSpPr>
            <p:nvPr/>
          </p:nvSpPr>
          <p:spPr bwMode="auto">
            <a:xfrm>
              <a:off x="1890341" y="1647623"/>
              <a:ext cx="372219" cy="400455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62515" y="3223494"/>
            <a:ext cx="321407" cy="1549014"/>
            <a:chOff x="2971801" y="2190750"/>
            <a:chExt cx="228599" cy="1101725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4433963" y="2044995"/>
            <a:ext cx="1178502" cy="1178502"/>
            <a:chOff x="2905125" y="1428750"/>
            <a:chExt cx="838200" cy="838200"/>
          </a:xfrm>
        </p:grpSpPr>
        <p:sp>
          <p:nvSpPr>
            <p:cNvPr id="43" name="Rectangle 42"/>
            <p:cNvSpPr/>
            <p:nvPr/>
          </p:nvSpPr>
          <p:spPr>
            <a:xfrm>
              <a:off x="2905125" y="1428750"/>
              <a:ext cx="838200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Freeform 48"/>
            <p:cNvSpPr>
              <a:spLocks/>
            </p:cNvSpPr>
            <p:nvPr/>
          </p:nvSpPr>
          <p:spPr bwMode="auto">
            <a:xfrm>
              <a:off x="3221544" y="1661741"/>
              <a:ext cx="205362" cy="372219"/>
            </a:xfrm>
            <a:custGeom>
              <a:avLst/>
              <a:gdLst/>
              <a:ahLst/>
              <a:cxnLst>
                <a:cxn ang="0">
                  <a:pos x="36" y="20"/>
                </a:cxn>
                <a:cxn ang="0">
                  <a:pos x="15" y="66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1" y="65"/>
                </a:cxn>
                <a:cxn ang="0">
                  <a:pos x="19" y="33"/>
                </a:cxn>
                <a:cxn ang="0">
                  <a:pos x="3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5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24" y="0"/>
                </a:cxn>
                <a:cxn ang="0">
                  <a:pos x="25" y="2"/>
                </a:cxn>
                <a:cxn ang="0">
                  <a:pos x="25" y="3"/>
                </a:cxn>
                <a:cxn ang="0">
                  <a:pos x="18" y="21"/>
                </a:cxn>
                <a:cxn ang="0">
                  <a:pos x="34" y="18"/>
                </a:cxn>
                <a:cxn ang="0">
                  <a:pos x="35" y="17"/>
                </a:cxn>
                <a:cxn ang="0">
                  <a:pos x="36" y="18"/>
                </a:cxn>
                <a:cxn ang="0">
                  <a:pos x="36" y="20"/>
                </a:cxn>
              </a:cxnLst>
              <a:rect l="0" t="0" r="r" b="b"/>
              <a:pathLst>
                <a:path w="37" h="67">
                  <a:moveTo>
                    <a:pt x="36" y="20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4" y="67"/>
                    <a:pt x="14" y="67"/>
                    <a:pt x="13" y="67"/>
                  </a:cubicBezTo>
                  <a:cubicBezTo>
                    <a:pt x="13" y="67"/>
                    <a:pt x="13" y="67"/>
                    <a:pt x="12" y="67"/>
                  </a:cubicBezTo>
                  <a:cubicBezTo>
                    <a:pt x="11" y="67"/>
                    <a:pt x="11" y="66"/>
                    <a:pt x="11" y="6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2" y="37"/>
                    <a:pt x="1" y="37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1"/>
                    <a:pt x="25" y="2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7"/>
                    <a:pt x="34" y="17"/>
                    <a:pt x="35" y="17"/>
                  </a:cubicBezTo>
                  <a:cubicBezTo>
                    <a:pt x="35" y="17"/>
                    <a:pt x="36" y="18"/>
                    <a:pt x="36" y="18"/>
                  </a:cubicBezTo>
                  <a:cubicBezTo>
                    <a:pt x="36" y="19"/>
                    <a:pt x="37" y="19"/>
                    <a:pt x="36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657050" y="3223494"/>
            <a:ext cx="321407" cy="1549014"/>
            <a:chOff x="2971801" y="2190750"/>
            <a:chExt cx="228599" cy="1101725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6228499" y="2044995"/>
            <a:ext cx="1178502" cy="1178502"/>
            <a:chOff x="4152900" y="1428750"/>
            <a:chExt cx="838200" cy="838200"/>
          </a:xfrm>
        </p:grpSpPr>
        <p:sp>
          <p:nvSpPr>
            <p:cNvPr id="82" name="Rectangle 81"/>
            <p:cNvSpPr/>
            <p:nvPr/>
          </p:nvSpPr>
          <p:spPr>
            <a:xfrm>
              <a:off x="4152900" y="1428750"/>
              <a:ext cx="838200" cy="83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7" name="Freeform 107"/>
            <p:cNvSpPr>
              <a:spLocks noEditPoints="1"/>
            </p:cNvSpPr>
            <p:nvPr/>
          </p:nvSpPr>
          <p:spPr bwMode="auto">
            <a:xfrm>
              <a:off x="4391025" y="1664308"/>
              <a:ext cx="361951" cy="367085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12" y="65"/>
                </a:cxn>
                <a:cxn ang="0">
                  <a:pos x="10" y="66"/>
                </a:cxn>
                <a:cxn ang="0">
                  <a:pos x="8" y="65"/>
                </a:cxn>
                <a:cxn ang="0">
                  <a:pos x="0" y="57"/>
                </a:cxn>
                <a:cxn ang="0">
                  <a:pos x="0" y="56"/>
                </a:cxn>
                <a:cxn ang="0">
                  <a:pos x="0" y="54"/>
                </a:cxn>
                <a:cxn ang="0">
                  <a:pos x="52" y="2"/>
                </a:cxn>
                <a:cxn ang="0">
                  <a:pos x="54" y="1"/>
                </a:cxn>
                <a:cxn ang="0">
                  <a:pos x="56" y="2"/>
                </a:cxn>
                <a:cxn ang="0">
                  <a:pos x="64" y="10"/>
                </a:cxn>
                <a:cxn ang="0">
                  <a:pos x="64" y="12"/>
                </a:cxn>
                <a:cxn ang="0">
                  <a:pos x="64" y="14"/>
                </a:cxn>
                <a:cxn ang="0">
                  <a:pos x="14" y="5"/>
                </a:cxn>
                <a:cxn ang="0">
                  <a:pos x="10" y="7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4" y="5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10" y="4"/>
                </a:cxn>
                <a:cxn ang="0">
                  <a:pos x="14" y="5"/>
                </a:cxn>
                <a:cxn ang="0">
                  <a:pos x="32" y="13"/>
                </a:cxn>
                <a:cxn ang="0">
                  <a:pos x="24" y="16"/>
                </a:cxn>
                <a:cxn ang="0">
                  <a:pos x="22" y="23"/>
                </a:cxn>
                <a:cxn ang="0">
                  <a:pos x="19" y="16"/>
                </a:cxn>
                <a:cxn ang="0">
                  <a:pos x="11" y="13"/>
                </a:cxn>
                <a:cxn ang="0">
                  <a:pos x="19" y="11"/>
                </a:cxn>
                <a:cxn ang="0">
                  <a:pos x="22" y="3"/>
                </a:cxn>
                <a:cxn ang="0">
                  <a:pos x="24" y="11"/>
                </a:cxn>
                <a:cxn ang="0">
                  <a:pos x="32" y="13"/>
                </a:cxn>
                <a:cxn ang="0">
                  <a:pos x="40" y="5"/>
                </a:cxn>
                <a:cxn ang="0">
                  <a:pos x="36" y="7"/>
                </a:cxn>
                <a:cxn ang="0">
                  <a:pos x="34" y="11"/>
                </a:cxn>
                <a:cxn ang="0">
                  <a:pos x="33" y="7"/>
                </a:cxn>
                <a:cxn ang="0">
                  <a:pos x="29" y="5"/>
                </a:cxn>
                <a:cxn ang="0">
                  <a:pos x="33" y="4"/>
                </a:cxn>
                <a:cxn ang="0">
                  <a:pos x="34" y="0"/>
                </a:cxn>
                <a:cxn ang="0">
                  <a:pos x="36" y="4"/>
                </a:cxn>
                <a:cxn ang="0">
                  <a:pos x="40" y="5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2" y="19"/>
                </a:cxn>
                <a:cxn ang="0">
                  <a:pos x="46" y="24"/>
                </a:cxn>
                <a:cxn ang="0">
                  <a:pos x="58" y="12"/>
                </a:cxn>
                <a:cxn ang="0">
                  <a:pos x="65" y="31"/>
                </a:cxn>
                <a:cxn ang="0">
                  <a:pos x="61" y="32"/>
                </a:cxn>
                <a:cxn ang="0">
                  <a:pos x="60" y="36"/>
                </a:cxn>
                <a:cxn ang="0">
                  <a:pos x="59" y="32"/>
                </a:cxn>
                <a:cxn ang="0">
                  <a:pos x="55" y="31"/>
                </a:cxn>
                <a:cxn ang="0">
                  <a:pos x="59" y="30"/>
                </a:cxn>
                <a:cxn ang="0">
                  <a:pos x="60" y="26"/>
                </a:cxn>
                <a:cxn ang="0">
                  <a:pos x="61" y="30"/>
                </a:cxn>
                <a:cxn ang="0">
                  <a:pos x="65" y="31"/>
                </a:cxn>
              </a:cxnLst>
              <a:rect l="0" t="0" r="r" b="b"/>
              <a:pathLst>
                <a:path w="65" h="66">
                  <a:moveTo>
                    <a:pt x="64" y="14"/>
                  </a:moveTo>
                  <a:cubicBezTo>
                    <a:pt x="12" y="65"/>
                    <a:pt x="12" y="65"/>
                    <a:pt x="12" y="65"/>
                  </a:cubicBezTo>
                  <a:cubicBezTo>
                    <a:pt x="11" y="66"/>
                    <a:pt x="11" y="66"/>
                    <a:pt x="10" y="66"/>
                  </a:cubicBezTo>
                  <a:cubicBezTo>
                    <a:pt x="9" y="66"/>
                    <a:pt x="9" y="66"/>
                    <a:pt x="8" y="6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1"/>
                    <a:pt x="54" y="1"/>
                  </a:cubicBezTo>
                  <a:cubicBezTo>
                    <a:pt x="54" y="1"/>
                    <a:pt x="55" y="2"/>
                    <a:pt x="56" y="2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2"/>
                  </a:cubicBezTo>
                  <a:cubicBezTo>
                    <a:pt x="64" y="13"/>
                    <a:pt x="64" y="13"/>
                    <a:pt x="64" y="14"/>
                  </a:cubicBezTo>
                  <a:close/>
                  <a:moveTo>
                    <a:pt x="14" y="5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4" y="5"/>
                  </a:lnTo>
                  <a:close/>
                  <a:moveTo>
                    <a:pt x="32" y="13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11"/>
                    <a:pt x="24" y="11"/>
                    <a:pt x="24" y="11"/>
                  </a:cubicBezTo>
                  <a:lnTo>
                    <a:pt x="32" y="13"/>
                  </a:lnTo>
                  <a:close/>
                  <a:moveTo>
                    <a:pt x="40" y="5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40" y="5"/>
                  </a:lnTo>
                  <a:close/>
                  <a:moveTo>
                    <a:pt x="58" y="12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24"/>
                    <a:pt x="46" y="24"/>
                    <a:pt x="46" y="24"/>
                  </a:cubicBezTo>
                  <a:lnTo>
                    <a:pt x="58" y="12"/>
                  </a:lnTo>
                  <a:close/>
                  <a:moveTo>
                    <a:pt x="65" y="31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30"/>
                    <a:pt x="61" y="30"/>
                    <a:pt x="61" y="30"/>
                  </a:cubicBezTo>
                  <a:lnTo>
                    <a:pt x="65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478369" y="3223494"/>
            <a:ext cx="321407" cy="1549014"/>
            <a:chOff x="2971801" y="2190750"/>
            <a:chExt cx="228599" cy="1101725"/>
          </a:xfrm>
        </p:grpSpPr>
        <p:cxnSp>
          <p:nvCxnSpPr>
            <p:cNvPr id="94" name="Straight Connector 93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8049817" y="2044995"/>
            <a:ext cx="1178502" cy="1178502"/>
            <a:chOff x="5400675" y="1428750"/>
            <a:chExt cx="838200" cy="838200"/>
          </a:xfrm>
        </p:grpSpPr>
        <p:sp>
          <p:nvSpPr>
            <p:cNvPr id="90" name="Rectangle 89"/>
            <p:cNvSpPr/>
            <p:nvPr/>
          </p:nvSpPr>
          <p:spPr>
            <a:xfrm>
              <a:off x="5400675" y="1428750"/>
              <a:ext cx="838200" cy="83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Freeform 130"/>
            <p:cNvSpPr>
              <a:spLocks noEditPoints="1"/>
            </p:cNvSpPr>
            <p:nvPr/>
          </p:nvSpPr>
          <p:spPr bwMode="auto">
            <a:xfrm>
              <a:off x="5633666" y="1661741"/>
              <a:ext cx="372219" cy="372219"/>
            </a:xfrm>
            <a:custGeom>
              <a:avLst/>
              <a:gdLst/>
              <a:ahLst/>
              <a:cxnLst>
                <a:cxn ang="0">
                  <a:pos x="62" y="67"/>
                </a:cxn>
                <a:cxn ang="0">
                  <a:pos x="59" y="66"/>
                </a:cxn>
                <a:cxn ang="0">
                  <a:pos x="45" y="52"/>
                </a:cxn>
                <a:cxn ang="0">
                  <a:pos x="29" y="57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57" y="29"/>
                </a:cxn>
                <a:cxn ang="0">
                  <a:pos x="52" y="45"/>
                </a:cxn>
                <a:cxn ang="0">
                  <a:pos x="66" y="59"/>
                </a:cxn>
                <a:cxn ang="0">
                  <a:pos x="67" y="62"/>
                </a:cxn>
                <a:cxn ang="0">
                  <a:pos x="62" y="67"/>
                </a:cxn>
                <a:cxn ang="0">
                  <a:pos x="29" y="11"/>
                </a:cxn>
                <a:cxn ang="0">
                  <a:pos x="11" y="29"/>
                </a:cxn>
                <a:cxn ang="0">
                  <a:pos x="29" y="47"/>
                </a:cxn>
                <a:cxn ang="0">
                  <a:pos x="47" y="29"/>
                </a:cxn>
                <a:cxn ang="0">
                  <a:pos x="29" y="11"/>
                </a:cxn>
                <a:cxn ang="0">
                  <a:pos x="42" y="30"/>
                </a:cxn>
                <a:cxn ang="0">
                  <a:pos x="40" y="31"/>
                </a:cxn>
                <a:cxn ang="0">
                  <a:pos x="31" y="31"/>
                </a:cxn>
                <a:cxn ang="0">
                  <a:pos x="31" y="40"/>
                </a:cxn>
                <a:cxn ang="0">
                  <a:pos x="30" y="42"/>
                </a:cxn>
                <a:cxn ang="0">
                  <a:pos x="27" y="42"/>
                </a:cxn>
                <a:cxn ang="0">
                  <a:pos x="26" y="40"/>
                </a:cxn>
                <a:cxn ang="0">
                  <a:pos x="26" y="31"/>
                </a:cxn>
                <a:cxn ang="0">
                  <a:pos x="17" y="31"/>
                </a:cxn>
                <a:cxn ang="0">
                  <a:pos x="16" y="30"/>
                </a:cxn>
                <a:cxn ang="0">
                  <a:pos x="16" y="27"/>
                </a:cxn>
                <a:cxn ang="0">
                  <a:pos x="17" y="26"/>
                </a:cxn>
                <a:cxn ang="0">
                  <a:pos x="26" y="26"/>
                </a:cxn>
                <a:cxn ang="0">
                  <a:pos x="26" y="17"/>
                </a:cxn>
                <a:cxn ang="0">
                  <a:pos x="27" y="16"/>
                </a:cxn>
                <a:cxn ang="0">
                  <a:pos x="30" y="16"/>
                </a:cxn>
                <a:cxn ang="0">
                  <a:pos x="31" y="17"/>
                </a:cxn>
                <a:cxn ang="0">
                  <a:pos x="31" y="26"/>
                </a:cxn>
                <a:cxn ang="0">
                  <a:pos x="40" y="26"/>
                </a:cxn>
                <a:cxn ang="0">
                  <a:pos x="42" y="27"/>
                </a:cxn>
                <a:cxn ang="0">
                  <a:pos x="42" y="30"/>
                </a:cxn>
              </a:cxnLst>
              <a:rect l="0" t="0" r="r" b="b"/>
              <a:pathLst>
                <a:path w="67" h="67">
                  <a:moveTo>
                    <a:pt x="62" y="67"/>
                  </a:moveTo>
                  <a:cubicBezTo>
                    <a:pt x="61" y="67"/>
                    <a:pt x="59" y="67"/>
                    <a:pt x="59" y="6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0" y="55"/>
                    <a:pt x="34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4"/>
                    <a:pt x="55" y="40"/>
                    <a:pt x="52" y="45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7" y="61"/>
                    <a:pt x="67" y="62"/>
                  </a:cubicBezTo>
                  <a:cubicBezTo>
                    <a:pt x="67" y="65"/>
                    <a:pt x="65" y="67"/>
                    <a:pt x="62" y="67"/>
                  </a:cubicBezTo>
                  <a:close/>
                  <a:moveTo>
                    <a:pt x="29" y="11"/>
                  </a:moveTo>
                  <a:cubicBezTo>
                    <a:pt x="19" y="11"/>
                    <a:pt x="11" y="19"/>
                    <a:pt x="11" y="29"/>
                  </a:cubicBezTo>
                  <a:cubicBezTo>
                    <a:pt x="11" y="39"/>
                    <a:pt x="19" y="47"/>
                    <a:pt x="29" y="47"/>
                  </a:cubicBezTo>
                  <a:cubicBezTo>
                    <a:pt x="39" y="47"/>
                    <a:pt x="47" y="39"/>
                    <a:pt x="47" y="29"/>
                  </a:cubicBezTo>
                  <a:cubicBezTo>
                    <a:pt x="47" y="19"/>
                    <a:pt x="39" y="11"/>
                    <a:pt x="29" y="11"/>
                  </a:cubicBezTo>
                  <a:close/>
                  <a:moveTo>
                    <a:pt x="42" y="30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0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6" y="41"/>
                    <a:pt x="26" y="4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7" y="26"/>
                    <a:pt x="1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2" y="27"/>
                    <a:pt x="42" y="27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259511" y="3223494"/>
            <a:ext cx="321407" cy="1549014"/>
            <a:chOff x="2971801" y="2190750"/>
            <a:chExt cx="228599" cy="1101725"/>
          </a:xfrm>
        </p:grpSpPr>
        <p:cxnSp>
          <p:nvCxnSpPr>
            <p:cNvPr id="101" name="Straight Connector 10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9830961" y="2044995"/>
            <a:ext cx="1178502" cy="1178502"/>
            <a:chOff x="6648450" y="1428750"/>
            <a:chExt cx="838200" cy="838200"/>
          </a:xfrm>
        </p:grpSpPr>
        <p:sp>
          <p:nvSpPr>
            <p:cNvPr id="97" name="Rectangle 96"/>
            <p:cNvSpPr/>
            <p:nvPr/>
          </p:nvSpPr>
          <p:spPr>
            <a:xfrm>
              <a:off x="6648450" y="1428750"/>
              <a:ext cx="838200" cy="838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9" name="Freeform 89"/>
            <p:cNvSpPr>
              <a:spLocks noEditPoints="1"/>
            </p:cNvSpPr>
            <p:nvPr/>
          </p:nvSpPr>
          <p:spPr bwMode="auto">
            <a:xfrm>
              <a:off x="6878874" y="1659174"/>
              <a:ext cx="377353" cy="377353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5" y="55"/>
                </a:cxn>
                <a:cxn ang="0">
                  <a:pos x="23" y="67"/>
                </a:cxn>
                <a:cxn ang="0">
                  <a:pos x="22" y="68"/>
                </a:cxn>
                <a:cxn ang="0">
                  <a:pos x="21" y="68"/>
                </a:cxn>
                <a:cxn ang="0">
                  <a:pos x="19" y="65"/>
                </a:cxn>
                <a:cxn ang="0">
                  <a:pos x="19" y="48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7" y="0"/>
                </a:cxn>
                <a:cxn ang="0">
                  <a:pos x="68" y="3"/>
                </a:cxn>
                <a:cxn ang="0">
                  <a:pos x="62" y="7"/>
                </a:cxn>
                <a:cxn ang="0">
                  <a:pos x="8" y="38"/>
                </a:cxn>
                <a:cxn ang="0">
                  <a:pos x="20" y="43"/>
                </a:cxn>
                <a:cxn ang="0">
                  <a:pos x="53" y="19"/>
                </a:cxn>
                <a:cxn ang="0">
                  <a:pos x="35" y="49"/>
                </a:cxn>
                <a:cxn ang="0">
                  <a:pos x="54" y="57"/>
                </a:cxn>
                <a:cxn ang="0">
                  <a:pos x="62" y="7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3" y="67"/>
                    <a:pt x="22" y="68"/>
                    <a:pt x="22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0" y="67"/>
                    <a:pt x="19" y="66"/>
                    <a:pt x="19" y="6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  <a:moveTo>
                    <a:pt x="62" y="7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57"/>
                    <a:pt x="54" y="57"/>
                    <a:pt x="54" y="57"/>
                  </a:cubicBezTo>
                  <a:lnTo>
                    <a:pt x="62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1" name="Right Arrow 160"/>
          <p:cNvSpPr/>
          <p:nvPr/>
        </p:nvSpPr>
        <p:spPr>
          <a:xfrm>
            <a:off x="3844715" y="2376188"/>
            <a:ext cx="495507" cy="51611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ight Arrow 161"/>
          <p:cNvSpPr/>
          <p:nvPr/>
        </p:nvSpPr>
        <p:spPr>
          <a:xfrm>
            <a:off x="5679425" y="2376188"/>
            <a:ext cx="495507" cy="5161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" name="Right Arrow 162"/>
          <p:cNvSpPr/>
          <p:nvPr/>
        </p:nvSpPr>
        <p:spPr>
          <a:xfrm>
            <a:off x="7487354" y="2376188"/>
            <a:ext cx="495507" cy="51611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" name="Right Arrow 163"/>
          <p:cNvSpPr/>
          <p:nvPr/>
        </p:nvSpPr>
        <p:spPr>
          <a:xfrm>
            <a:off x="9295279" y="2376188"/>
            <a:ext cx="495507" cy="51611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1555567" y="459361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2"/>
          <p:cNvSpPr txBox="1">
            <a:spLocks/>
          </p:cNvSpPr>
          <p:nvPr/>
        </p:nvSpPr>
        <p:spPr>
          <a:xfrm>
            <a:off x="1555567" y="498293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424161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424161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608946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 Placeholder 2"/>
          <p:cNvSpPr txBox="1">
            <a:spLocks/>
          </p:cNvSpPr>
          <p:nvPr/>
        </p:nvSpPr>
        <p:spPr>
          <a:xfrm>
            <a:off x="608946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93731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793731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3" name="Text Placeholder 7"/>
          <p:cNvSpPr txBox="1">
            <a:spLocks/>
          </p:cNvSpPr>
          <p:nvPr/>
        </p:nvSpPr>
        <p:spPr>
          <a:xfrm>
            <a:off x="978516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 Placeholder 2"/>
          <p:cNvSpPr txBox="1">
            <a:spLocks/>
          </p:cNvSpPr>
          <p:nvPr/>
        </p:nvSpPr>
        <p:spPr>
          <a:xfrm>
            <a:off x="978516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6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6456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  <p:bldP spid="164" grpId="0" animBg="1"/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506239" y="4869707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Part4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：进度安排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47718" y="2147567"/>
            <a:ext cx="2467672" cy="1299127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847718" y="3150373"/>
            <a:ext cx="2482740" cy="385051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944817" y="3669353"/>
            <a:ext cx="2370573" cy="369984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Other_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075399" y="3855184"/>
            <a:ext cx="2271799" cy="1325913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506239" y="1760843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Part1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：课题背景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506239" y="2797132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Part2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：现状分析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6506239" y="3833420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Part3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：研究内容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1758308" y="2308364"/>
            <a:ext cx="2606465" cy="26064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endParaRPr lang="zh-TW" altLang="en-US" sz="2531" b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Title_1"/>
          <p:cNvSpPr/>
          <p:nvPr>
            <p:custDataLst>
              <p:tags r:id="rId11"/>
            </p:custDataLst>
          </p:nvPr>
        </p:nvSpPr>
        <p:spPr>
          <a:xfrm>
            <a:off x="2049357" y="2599413"/>
            <a:ext cx="2026043" cy="20260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sz="5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TW" altLang="en-US" sz="5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429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/>
          </p:nvPr>
        </p:nvGraphicFramePr>
        <p:xfrm>
          <a:off x="1825773" y="2225084"/>
          <a:ext cx="2387606" cy="238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4518" name="AutoShape 6"/>
          <p:cNvSpPr>
            <a:spLocks/>
          </p:cNvSpPr>
          <p:nvPr/>
        </p:nvSpPr>
        <p:spPr bwMode="auto">
          <a:xfrm>
            <a:off x="2236143" y="2673506"/>
            <a:ext cx="1527321" cy="1527321"/>
          </a:xfrm>
          <a:custGeom>
            <a:avLst/>
            <a:gdLst>
              <a:gd name="T0" fmla="*/ 1624724 w 19679"/>
              <a:gd name="T1" fmla="*/ 1783415 h 19679"/>
              <a:gd name="T2" fmla="*/ 1624724 w 19679"/>
              <a:gd name="T3" fmla="*/ 1783415 h 19679"/>
              <a:gd name="T4" fmla="*/ 1624724 w 19679"/>
              <a:gd name="T5" fmla="*/ 1783415 h 19679"/>
              <a:gd name="T6" fmla="*/ 1624724 w 19679"/>
              <a:gd name="T7" fmla="*/ 178341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3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19" name="AutoShape 7"/>
          <p:cNvSpPr>
            <a:spLocks/>
          </p:cNvSpPr>
          <p:nvPr/>
        </p:nvSpPr>
        <p:spPr bwMode="auto">
          <a:xfrm>
            <a:off x="2109300" y="4706683"/>
            <a:ext cx="1780259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0" name="AutoShape 8"/>
          <p:cNvSpPr>
            <a:spLocks/>
          </p:cNvSpPr>
          <p:nvPr/>
        </p:nvSpPr>
        <p:spPr bwMode="auto">
          <a:xfrm>
            <a:off x="2109300" y="4958891"/>
            <a:ext cx="1780259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9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/>
          </p:nvPr>
        </p:nvGraphicFramePr>
        <p:xfrm>
          <a:off x="4158913" y="2256421"/>
          <a:ext cx="2356269" cy="235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4522" name="AutoShape 10"/>
          <p:cNvSpPr>
            <a:spLocks/>
          </p:cNvSpPr>
          <p:nvPr/>
        </p:nvSpPr>
        <p:spPr bwMode="auto">
          <a:xfrm>
            <a:off x="4573758" y="2680221"/>
            <a:ext cx="1526576" cy="1527321"/>
          </a:xfrm>
          <a:custGeom>
            <a:avLst/>
            <a:gdLst>
              <a:gd name="T0" fmla="*/ 1623930 w 19679"/>
              <a:gd name="T1" fmla="*/ 1783414 h 19679"/>
              <a:gd name="T2" fmla="*/ 1623930 w 19679"/>
              <a:gd name="T3" fmla="*/ 1783414 h 19679"/>
              <a:gd name="T4" fmla="*/ 1623930 w 19679"/>
              <a:gd name="T5" fmla="*/ 1783414 h 19679"/>
              <a:gd name="T6" fmla="*/ 1623930 w 19679"/>
              <a:gd name="T7" fmla="*/ 178341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3" name="AutoShape 11"/>
          <p:cNvSpPr>
            <a:spLocks/>
          </p:cNvSpPr>
          <p:nvPr/>
        </p:nvSpPr>
        <p:spPr bwMode="auto">
          <a:xfrm>
            <a:off x="4446916" y="4706683"/>
            <a:ext cx="1780259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4" name="AutoShape 12"/>
          <p:cNvSpPr>
            <a:spLocks/>
          </p:cNvSpPr>
          <p:nvPr/>
        </p:nvSpPr>
        <p:spPr bwMode="auto">
          <a:xfrm>
            <a:off x="4446916" y="4958891"/>
            <a:ext cx="1780259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9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/>
          </p:nvPr>
        </p:nvGraphicFramePr>
        <p:xfrm>
          <a:off x="6423406" y="2254927"/>
          <a:ext cx="2359254" cy="2359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4526" name="AutoShape 14"/>
          <p:cNvSpPr>
            <a:spLocks/>
          </p:cNvSpPr>
          <p:nvPr/>
        </p:nvSpPr>
        <p:spPr bwMode="auto">
          <a:xfrm>
            <a:off x="6839000" y="2680221"/>
            <a:ext cx="1527321" cy="1527321"/>
          </a:xfrm>
          <a:custGeom>
            <a:avLst/>
            <a:gdLst>
              <a:gd name="T0" fmla="*/ 1624723 w 19679"/>
              <a:gd name="T1" fmla="*/ 1783414 h 19679"/>
              <a:gd name="T2" fmla="*/ 1624723 w 19679"/>
              <a:gd name="T3" fmla="*/ 1783414 h 19679"/>
              <a:gd name="T4" fmla="*/ 1624723 w 19679"/>
              <a:gd name="T5" fmla="*/ 1783414 h 19679"/>
              <a:gd name="T6" fmla="*/ 1624723 w 19679"/>
              <a:gd name="T7" fmla="*/ 178341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7" name="AutoShape 15"/>
          <p:cNvSpPr>
            <a:spLocks/>
          </p:cNvSpPr>
          <p:nvPr/>
        </p:nvSpPr>
        <p:spPr bwMode="auto">
          <a:xfrm>
            <a:off x="6712903" y="4706683"/>
            <a:ext cx="1780259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8" name="AutoShape 16"/>
          <p:cNvSpPr>
            <a:spLocks/>
          </p:cNvSpPr>
          <p:nvPr/>
        </p:nvSpPr>
        <p:spPr bwMode="auto">
          <a:xfrm>
            <a:off x="6712903" y="4958891"/>
            <a:ext cx="1780259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9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/>
          </p:nvPr>
        </p:nvGraphicFramePr>
        <p:xfrm>
          <a:off x="8645372" y="2222098"/>
          <a:ext cx="2424913" cy="242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4530" name="AutoShape 18"/>
          <p:cNvSpPr>
            <a:spLocks/>
          </p:cNvSpPr>
          <p:nvPr/>
        </p:nvSpPr>
        <p:spPr bwMode="auto">
          <a:xfrm>
            <a:off x="9094541" y="2663060"/>
            <a:ext cx="1527321" cy="1527321"/>
          </a:xfrm>
          <a:custGeom>
            <a:avLst/>
            <a:gdLst>
              <a:gd name="T0" fmla="*/ 1624724 w 19679"/>
              <a:gd name="T1" fmla="*/ 1783415 h 19679"/>
              <a:gd name="T2" fmla="*/ 1624724 w 19679"/>
              <a:gd name="T3" fmla="*/ 1783415 h 19679"/>
              <a:gd name="T4" fmla="*/ 1624724 w 19679"/>
              <a:gd name="T5" fmla="*/ 1783415 h 19679"/>
              <a:gd name="T6" fmla="*/ 1624724 w 19679"/>
              <a:gd name="T7" fmla="*/ 178341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31" name="AutoShape 19"/>
          <p:cNvSpPr>
            <a:spLocks/>
          </p:cNvSpPr>
          <p:nvPr/>
        </p:nvSpPr>
        <p:spPr bwMode="auto">
          <a:xfrm>
            <a:off x="8967698" y="4706683"/>
            <a:ext cx="1780259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32" name="AutoShape 20"/>
          <p:cNvSpPr>
            <a:spLocks/>
          </p:cNvSpPr>
          <p:nvPr/>
        </p:nvSpPr>
        <p:spPr bwMode="auto">
          <a:xfrm>
            <a:off x="8967698" y="4958891"/>
            <a:ext cx="1780259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9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2753209" y="3197286"/>
            <a:ext cx="7353826" cy="459614"/>
            <a:chOff x="0" y="-1"/>
            <a:chExt cx="15646569" cy="977781"/>
          </a:xfrm>
        </p:grpSpPr>
        <p:sp>
          <p:nvSpPr>
            <p:cNvPr id="64534" name="AutoShape 22"/>
            <p:cNvSpPr>
              <a:spLocks/>
            </p:cNvSpPr>
            <p:nvPr/>
          </p:nvSpPr>
          <p:spPr bwMode="auto">
            <a:xfrm>
              <a:off x="5087992" y="63491"/>
              <a:ext cx="889010" cy="888892"/>
            </a:xfrm>
            <a:custGeom>
              <a:avLst/>
              <a:gdLst>
                <a:gd name="T0" fmla="*/ 444505 w 21376"/>
                <a:gd name="T1" fmla="*/ 444446 h 21600"/>
                <a:gd name="T2" fmla="*/ 444505 w 21376"/>
                <a:gd name="T3" fmla="*/ 444446 h 21600"/>
                <a:gd name="T4" fmla="*/ 444505 w 21376"/>
                <a:gd name="T5" fmla="*/ 444446 h 21600"/>
                <a:gd name="T6" fmla="*/ 444505 w 21376"/>
                <a:gd name="T7" fmla="*/ 4444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5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7907" tIns="17907" rIns="17907" bIns="17907" anchor="ctr"/>
            <a:lstStyle/>
            <a:p>
              <a:endParaRPr lang="zh-CN" alt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535" name="AutoShape 23"/>
            <p:cNvSpPr>
              <a:spLocks/>
            </p:cNvSpPr>
            <p:nvPr/>
          </p:nvSpPr>
          <p:spPr bwMode="auto">
            <a:xfrm>
              <a:off x="9966433" y="-1"/>
              <a:ext cx="889010" cy="888892"/>
            </a:xfrm>
            <a:custGeom>
              <a:avLst/>
              <a:gdLst>
                <a:gd name="T0" fmla="*/ 444505 w 21600"/>
                <a:gd name="T1" fmla="*/ 444425 h 21579"/>
                <a:gd name="T2" fmla="*/ 444505 w 21600"/>
                <a:gd name="T3" fmla="*/ 444425 h 21579"/>
                <a:gd name="T4" fmla="*/ 444505 w 21600"/>
                <a:gd name="T5" fmla="*/ 444425 h 21579"/>
                <a:gd name="T6" fmla="*/ 444505 w 21600"/>
                <a:gd name="T7" fmla="*/ 444425 h 215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79">
                  <a:moveTo>
                    <a:pt x="21600" y="9391"/>
                  </a:moveTo>
                  <a:cubicBezTo>
                    <a:pt x="21600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7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600" y="8895"/>
                    <a:pt x="21600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8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7907" tIns="17907" rIns="17907" bIns="17907" anchor="ctr"/>
            <a:lstStyle/>
            <a:p>
              <a:endParaRPr lang="zh-CN" alt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536" name="AutoShape 24"/>
            <p:cNvSpPr>
              <a:spLocks/>
            </p:cNvSpPr>
            <p:nvPr/>
          </p:nvSpPr>
          <p:spPr bwMode="auto">
            <a:xfrm>
              <a:off x="14757559" y="41269"/>
              <a:ext cx="889010" cy="777780"/>
            </a:xfrm>
            <a:custGeom>
              <a:avLst/>
              <a:gdLst>
                <a:gd name="T0" fmla="*/ 444505 w 21600"/>
                <a:gd name="T1" fmla="*/ 388890 h 21600"/>
                <a:gd name="T2" fmla="*/ 444505 w 21600"/>
                <a:gd name="T3" fmla="*/ 388890 h 21600"/>
                <a:gd name="T4" fmla="*/ 444505 w 21600"/>
                <a:gd name="T5" fmla="*/ 388890 h 21600"/>
                <a:gd name="T6" fmla="*/ 444505 w 21600"/>
                <a:gd name="T7" fmla="*/ 3888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600" y="1177"/>
                    <a:pt x="21600" y="1618"/>
                  </a:cubicBezTo>
                  <a:lnTo>
                    <a:pt x="21600" y="19981"/>
                  </a:lnTo>
                  <a:cubicBezTo>
                    <a:pt x="21600" y="20422"/>
                    <a:pt x="21470" y="20801"/>
                    <a:pt x="21208" y="21121"/>
                  </a:cubicBezTo>
                  <a:cubicBezTo>
                    <a:pt x="20946" y="21441"/>
                    <a:pt x="20630" y="21600"/>
                    <a:pt x="20263" y="21600"/>
                  </a:cubicBezTo>
                  <a:lnTo>
                    <a:pt x="1346" y="21600"/>
                  </a:lnTo>
                  <a:cubicBezTo>
                    <a:pt x="979" y="21600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7907" tIns="17907" rIns="17907" bIns="17907" anchor="ctr"/>
            <a:lstStyle/>
            <a:p>
              <a:endParaRPr lang="zh-CN" alt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537" name="AutoShape 25"/>
            <p:cNvSpPr>
              <a:spLocks/>
            </p:cNvSpPr>
            <p:nvPr/>
          </p:nvSpPr>
          <p:spPr bwMode="auto">
            <a:xfrm>
              <a:off x="0" y="88888"/>
              <a:ext cx="889010" cy="888892"/>
            </a:xfrm>
            <a:custGeom>
              <a:avLst/>
              <a:gdLst>
                <a:gd name="T0" fmla="*/ 444505 w 21600"/>
                <a:gd name="T1" fmla="*/ 444446 h 21588"/>
                <a:gd name="T2" fmla="*/ 444505 w 21600"/>
                <a:gd name="T3" fmla="*/ 444446 h 21588"/>
                <a:gd name="T4" fmla="*/ 444505 w 21600"/>
                <a:gd name="T5" fmla="*/ 444446 h 21588"/>
                <a:gd name="T6" fmla="*/ 444505 w 21600"/>
                <a:gd name="T7" fmla="*/ 444446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7530" y="7696"/>
                  </a:moveTo>
                  <a:cubicBezTo>
                    <a:pt x="17530" y="8751"/>
                    <a:pt x="17302" y="9747"/>
                    <a:pt x="16843" y="10684"/>
                  </a:cubicBezTo>
                  <a:cubicBezTo>
                    <a:pt x="16386" y="11620"/>
                    <a:pt x="15760" y="12436"/>
                    <a:pt x="14969" y="13127"/>
                  </a:cubicBezTo>
                  <a:cubicBezTo>
                    <a:pt x="14176" y="13821"/>
                    <a:pt x="13249" y="14371"/>
                    <a:pt x="12185" y="14775"/>
                  </a:cubicBezTo>
                  <a:cubicBezTo>
                    <a:pt x="11121" y="15181"/>
                    <a:pt x="9982" y="15384"/>
                    <a:pt x="8765" y="15384"/>
                  </a:cubicBezTo>
                  <a:cubicBezTo>
                    <a:pt x="8487" y="15384"/>
                    <a:pt x="8212" y="15370"/>
                    <a:pt x="7936" y="15342"/>
                  </a:cubicBezTo>
                  <a:cubicBezTo>
                    <a:pt x="7663" y="15316"/>
                    <a:pt x="7395" y="15283"/>
                    <a:pt x="7131" y="15249"/>
                  </a:cubicBezTo>
                  <a:cubicBezTo>
                    <a:pt x="6027" y="16264"/>
                    <a:pt x="4766" y="16967"/>
                    <a:pt x="3346" y="17339"/>
                  </a:cubicBezTo>
                  <a:cubicBezTo>
                    <a:pt x="3196" y="17379"/>
                    <a:pt x="3043" y="17413"/>
                    <a:pt x="2890" y="17444"/>
                  </a:cubicBezTo>
                  <a:cubicBezTo>
                    <a:pt x="2735" y="17475"/>
                    <a:pt x="2572" y="17509"/>
                    <a:pt x="2398" y="17545"/>
                  </a:cubicBezTo>
                  <a:cubicBezTo>
                    <a:pt x="2308" y="17562"/>
                    <a:pt x="2228" y="17534"/>
                    <a:pt x="2155" y="17455"/>
                  </a:cubicBezTo>
                  <a:cubicBezTo>
                    <a:pt x="2085" y="17379"/>
                    <a:pt x="2033" y="17297"/>
                    <a:pt x="2005" y="17207"/>
                  </a:cubicBezTo>
                  <a:lnTo>
                    <a:pt x="2005" y="17181"/>
                  </a:lnTo>
                  <a:cubicBezTo>
                    <a:pt x="1974" y="17071"/>
                    <a:pt x="1986" y="16984"/>
                    <a:pt x="2038" y="16916"/>
                  </a:cubicBezTo>
                  <a:cubicBezTo>
                    <a:pt x="2090" y="16851"/>
                    <a:pt x="2158" y="16769"/>
                    <a:pt x="2240" y="16679"/>
                  </a:cubicBezTo>
                  <a:cubicBezTo>
                    <a:pt x="2377" y="16518"/>
                    <a:pt x="2506" y="16355"/>
                    <a:pt x="2629" y="16188"/>
                  </a:cubicBezTo>
                  <a:cubicBezTo>
                    <a:pt x="2753" y="16022"/>
                    <a:pt x="2864" y="15830"/>
                    <a:pt x="2963" y="15621"/>
                  </a:cubicBezTo>
                  <a:cubicBezTo>
                    <a:pt x="3059" y="15410"/>
                    <a:pt x="3151" y="15159"/>
                    <a:pt x="3238" y="14871"/>
                  </a:cubicBezTo>
                  <a:cubicBezTo>
                    <a:pt x="3325" y="14580"/>
                    <a:pt x="3398" y="14225"/>
                    <a:pt x="3457" y="13801"/>
                  </a:cubicBezTo>
                  <a:cubicBezTo>
                    <a:pt x="2398" y="13102"/>
                    <a:pt x="1558" y="12222"/>
                    <a:pt x="934" y="11164"/>
                  </a:cubicBezTo>
                  <a:cubicBezTo>
                    <a:pt x="310" y="10106"/>
                    <a:pt x="0" y="8952"/>
                    <a:pt x="0" y="7696"/>
                  </a:cubicBezTo>
                  <a:cubicBezTo>
                    <a:pt x="0" y="6627"/>
                    <a:pt x="230" y="5625"/>
                    <a:pt x="691" y="4694"/>
                  </a:cubicBezTo>
                  <a:cubicBezTo>
                    <a:pt x="1153" y="3763"/>
                    <a:pt x="1781" y="2948"/>
                    <a:pt x="2574" y="2257"/>
                  </a:cubicBezTo>
                  <a:cubicBezTo>
                    <a:pt x="3365" y="1565"/>
                    <a:pt x="4290" y="1012"/>
                    <a:pt x="5352" y="609"/>
                  </a:cubicBezTo>
                  <a:cubicBezTo>
                    <a:pt x="6409" y="203"/>
                    <a:pt x="7548" y="0"/>
                    <a:pt x="8765" y="0"/>
                  </a:cubicBezTo>
                  <a:cubicBezTo>
                    <a:pt x="9982" y="0"/>
                    <a:pt x="11121" y="203"/>
                    <a:pt x="12185" y="609"/>
                  </a:cubicBezTo>
                  <a:cubicBezTo>
                    <a:pt x="13249" y="1012"/>
                    <a:pt x="14176" y="1565"/>
                    <a:pt x="14969" y="2257"/>
                  </a:cubicBezTo>
                  <a:cubicBezTo>
                    <a:pt x="15760" y="2948"/>
                    <a:pt x="16386" y="3763"/>
                    <a:pt x="16843" y="4694"/>
                  </a:cubicBezTo>
                  <a:cubicBezTo>
                    <a:pt x="17302" y="5625"/>
                    <a:pt x="17530" y="6627"/>
                    <a:pt x="17530" y="7696"/>
                  </a:cubicBezTo>
                  <a:moveTo>
                    <a:pt x="21600" y="11736"/>
                  </a:moveTo>
                  <a:cubicBezTo>
                    <a:pt x="21600" y="12986"/>
                    <a:pt x="21286" y="14146"/>
                    <a:pt x="20665" y="15204"/>
                  </a:cubicBezTo>
                  <a:cubicBezTo>
                    <a:pt x="20039" y="16261"/>
                    <a:pt x="19199" y="17139"/>
                    <a:pt x="18140" y="17841"/>
                  </a:cubicBezTo>
                  <a:cubicBezTo>
                    <a:pt x="18201" y="18265"/>
                    <a:pt x="18271" y="18620"/>
                    <a:pt x="18354" y="18908"/>
                  </a:cubicBezTo>
                  <a:cubicBezTo>
                    <a:pt x="18436" y="19199"/>
                    <a:pt x="18533" y="19444"/>
                    <a:pt x="18641" y="19661"/>
                  </a:cubicBezTo>
                  <a:cubicBezTo>
                    <a:pt x="18752" y="19870"/>
                    <a:pt x="18862" y="20059"/>
                    <a:pt x="18980" y="20226"/>
                  </a:cubicBezTo>
                  <a:cubicBezTo>
                    <a:pt x="19095" y="20392"/>
                    <a:pt x="19222" y="20556"/>
                    <a:pt x="19356" y="20719"/>
                  </a:cubicBezTo>
                  <a:cubicBezTo>
                    <a:pt x="19432" y="20809"/>
                    <a:pt x="19498" y="20891"/>
                    <a:pt x="19554" y="20968"/>
                  </a:cubicBezTo>
                  <a:cubicBezTo>
                    <a:pt x="19611" y="21047"/>
                    <a:pt x="19622" y="21128"/>
                    <a:pt x="19592" y="21219"/>
                  </a:cubicBezTo>
                  <a:lnTo>
                    <a:pt x="19592" y="21247"/>
                  </a:lnTo>
                  <a:cubicBezTo>
                    <a:pt x="19578" y="21351"/>
                    <a:pt x="19533" y="21439"/>
                    <a:pt x="19453" y="21509"/>
                  </a:cubicBezTo>
                  <a:cubicBezTo>
                    <a:pt x="19373" y="21577"/>
                    <a:pt x="19291" y="21600"/>
                    <a:pt x="19199" y="21583"/>
                  </a:cubicBezTo>
                  <a:cubicBezTo>
                    <a:pt x="19027" y="21549"/>
                    <a:pt x="18862" y="21512"/>
                    <a:pt x="18709" y="21481"/>
                  </a:cubicBezTo>
                  <a:cubicBezTo>
                    <a:pt x="18556" y="21450"/>
                    <a:pt x="18403" y="21419"/>
                    <a:pt x="18253" y="21379"/>
                  </a:cubicBezTo>
                  <a:cubicBezTo>
                    <a:pt x="17530" y="21199"/>
                    <a:pt x="16854" y="20931"/>
                    <a:pt x="16224" y="20570"/>
                  </a:cubicBezTo>
                  <a:cubicBezTo>
                    <a:pt x="15593" y="20211"/>
                    <a:pt x="15007" y="19783"/>
                    <a:pt x="14468" y="19286"/>
                  </a:cubicBezTo>
                  <a:cubicBezTo>
                    <a:pt x="14204" y="19323"/>
                    <a:pt x="13936" y="19354"/>
                    <a:pt x="13660" y="19382"/>
                  </a:cubicBezTo>
                  <a:cubicBezTo>
                    <a:pt x="13387" y="19407"/>
                    <a:pt x="13112" y="19424"/>
                    <a:pt x="12832" y="19424"/>
                  </a:cubicBezTo>
                  <a:cubicBezTo>
                    <a:pt x="11773" y="19424"/>
                    <a:pt x="10777" y="19263"/>
                    <a:pt x="9847" y="18950"/>
                  </a:cubicBezTo>
                  <a:cubicBezTo>
                    <a:pt x="8915" y="18634"/>
                    <a:pt x="8070" y="18211"/>
                    <a:pt x="7312" y="17678"/>
                  </a:cubicBezTo>
                  <a:cubicBezTo>
                    <a:pt x="7357" y="17644"/>
                    <a:pt x="7407" y="17607"/>
                    <a:pt x="7463" y="17571"/>
                  </a:cubicBezTo>
                  <a:cubicBezTo>
                    <a:pt x="7520" y="17537"/>
                    <a:pt x="7571" y="17500"/>
                    <a:pt x="7616" y="17463"/>
                  </a:cubicBezTo>
                  <a:cubicBezTo>
                    <a:pt x="8000" y="17517"/>
                    <a:pt x="8381" y="17545"/>
                    <a:pt x="8765" y="17545"/>
                  </a:cubicBezTo>
                  <a:cubicBezTo>
                    <a:pt x="10245" y="17545"/>
                    <a:pt x="11632" y="17291"/>
                    <a:pt x="12921" y="16781"/>
                  </a:cubicBezTo>
                  <a:cubicBezTo>
                    <a:pt x="14214" y="16270"/>
                    <a:pt x="15334" y="15576"/>
                    <a:pt x="16280" y="14690"/>
                  </a:cubicBezTo>
                  <a:cubicBezTo>
                    <a:pt x="17229" y="13801"/>
                    <a:pt x="17972" y="12757"/>
                    <a:pt x="18516" y="11558"/>
                  </a:cubicBezTo>
                  <a:cubicBezTo>
                    <a:pt x="19062" y="10365"/>
                    <a:pt x="19335" y="9075"/>
                    <a:pt x="19335" y="7696"/>
                  </a:cubicBezTo>
                  <a:cubicBezTo>
                    <a:pt x="19335" y="7326"/>
                    <a:pt x="19312" y="6954"/>
                    <a:pt x="19267" y="6564"/>
                  </a:cubicBezTo>
                  <a:cubicBezTo>
                    <a:pt x="19987" y="7267"/>
                    <a:pt x="20557" y="8054"/>
                    <a:pt x="20973" y="8926"/>
                  </a:cubicBezTo>
                  <a:cubicBezTo>
                    <a:pt x="21392" y="9801"/>
                    <a:pt x="21600" y="10737"/>
                    <a:pt x="21600" y="117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7907" tIns="17907" rIns="17907" bIns="17907" anchor="ctr"/>
            <a:lstStyle/>
            <a:p>
              <a:endParaRPr lang="zh-CN" alt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1281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4519" grpId="0" autoUpdateAnimBg="0"/>
      <p:bldP spid="64520" grpId="0" autoUpdateAnimBg="0"/>
      <p:bldGraphic spid="3" grpId="0">
        <p:bldAsOne/>
      </p:bldGraphic>
      <p:bldP spid="64523" grpId="0" autoUpdateAnimBg="0"/>
      <p:bldP spid="64524" grpId="0" autoUpdateAnimBg="0"/>
      <p:bldGraphic spid="4" grpId="0">
        <p:bldAsOne/>
      </p:bldGraphic>
      <p:bldP spid="64527" grpId="0" autoUpdateAnimBg="0"/>
      <p:bldP spid="64528" grpId="0" autoUpdateAnimBg="0"/>
      <p:bldGraphic spid="5" grpId="0">
        <p:bldAsOne/>
      </p:bldGraphic>
      <p:bldP spid="64531" grpId="0" autoUpdateAnimBg="0"/>
      <p:bldP spid="6453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125119" y="2104157"/>
            <a:ext cx="5064342" cy="3573719"/>
            <a:chOff x="6199748" y="2294758"/>
            <a:chExt cx="4802010" cy="3388601"/>
          </a:xfrm>
        </p:grpSpPr>
        <p:sp>
          <p:nvSpPr>
            <p:cNvPr id="7" name="Freeform 6"/>
            <p:cNvSpPr/>
            <p:nvPr/>
          </p:nvSpPr>
          <p:spPr>
            <a:xfrm>
              <a:off x="7045861" y="2643177"/>
              <a:ext cx="2708066" cy="2708008"/>
            </a:xfrm>
            <a:custGeom>
              <a:avLst/>
              <a:gdLst>
                <a:gd name="connsiteX0" fmla="*/ 0 w 2708066"/>
                <a:gd name="connsiteY0" fmla="*/ 1354004 h 2708008"/>
                <a:gd name="connsiteX1" fmla="*/ 1354033 w 2708066"/>
                <a:gd name="connsiteY1" fmla="*/ 0 h 2708008"/>
                <a:gd name="connsiteX2" fmla="*/ 2708066 w 2708066"/>
                <a:gd name="connsiteY2" fmla="*/ 1354004 h 2708008"/>
                <a:gd name="connsiteX3" fmla="*/ 1354033 w 2708066"/>
                <a:gd name="connsiteY3" fmla="*/ 2708008 h 2708008"/>
                <a:gd name="connsiteX4" fmla="*/ 0 w 2708066"/>
                <a:gd name="connsiteY4" fmla="*/ 1354004 h 27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066" h="2708008">
                  <a:moveTo>
                    <a:pt x="0" y="1354004"/>
                  </a:moveTo>
                  <a:cubicBezTo>
                    <a:pt x="0" y="606208"/>
                    <a:pt x="606221" y="0"/>
                    <a:pt x="1354033" y="0"/>
                  </a:cubicBezTo>
                  <a:cubicBezTo>
                    <a:pt x="2101845" y="0"/>
                    <a:pt x="2708066" y="606208"/>
                    <a:pt x="2708066" y="1354004"/>
                  </a:cubicBezTo>
                  <a:cubicBezTo>
                    <a:pt x="2708066" y="2101800"/>
                    <a:pt x="2101845" y="2708008"/>
                    <a:pt x="1354033" y="2708008"/>
                  </a:cubicBezTo>
                  <a:cubicBezTo>
                    <a:pt x="606221" y="2708008"/>
                    <a:pt x="0" y="2101800"/>
                    <a:pt x="0" y="1354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7196" tIns="627187" rIns="627196" bIns="627187" numCol="1" spcCol="1270" anchor="ctr" anchorCtr="0">
              <a:noAutofit/>
            </a:bodyPr>
            <a:lstStyle/>
            <a:p>
              <a:pPr algn="ctr" defTabSz="2437602">
                <a:lnSpc>
                  <a:spcPct val="120000"/>
                </a:lnSpc>
                <a:spcAft>
                  <a:spcPct val="35000"/>
                </a:spcAft>
              </a:pPr>
              <a:endParaRPr lang="id-ID" sz="5484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91026" y="2519799"/>
              <a:ext cx="301176" cy="301171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77873" y="5149983"/>
              <a:ext cx="218075" cy="218285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40"/>
                <a:satOff val="2879"/>
                <a:lumOff val="1209"/>
                <a:alphaOff val="0"/>
              </a:schemeClr>
            </a:fillRef>
            <a:effectRef idx="0">
              <a:schemeClr val="accent3">
                <a:hueOff val="56240"/>
                <a:satOff val="2879"/>
                <a:lumOff val="120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928187" y="3742198"/>
              <a:ext cx="218075" cy="21828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884647" y="5382188"/>
              <a:ext cx="301176" cy="3011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68719"/>
                <a:satOff val="8636"/>
                <a:lumOff val="3628"/>
                <a:alphaOff val="0"/>
              </a:schemeClr>
            </a:fillRef>
            <a:effectRef idx="0">
              <a:schemeClr val="accent3">
                <a:hueOff val="168719"/>
                <a:satOff val="8636"/>
                <a:lumOff val="362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578045" y="3164374"/>
              <a:ext cx="218075" cy="21828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24959"/>
                <a:satOff val="11515"/>
                <a:lumOff val="4837"/>
                <a:alphaOff val="0"/>
              </a:schemeClr>
            </a:fillRef>
            <a:effectRef idx="0">
              <a:schemeClr val="accent3">
                <a:hueOff val="224959"/>
                <a:satOff val="11515"/>
                <a:lumOff val="483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199748" y="313194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416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288092" y="4197527"/>
              <a:ext cx="301176" cy="3011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461137" y="4435079"/>
              <a:ext cx="544433" cy="544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9900804" y="229475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06157"/>
                <a:satOff val="25908"/>
                <a:lumOff val="10883"/>
                <a:alphaOff val="0"/>
              </a:schemeClr>
            </a:fillRef>
            <a:effectRef idx="0">
              <a:schemeClr val="accent3">
                <a:hueOff val="506157"/>
                <a:satOff val="25908"/>
                <a:lumOff val="10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416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540385" y="3373960"/>
              <a:ext cx="301176" cy="301171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397"/>
                <a:satOff val="28787"/>
                <a:lumOff val="12092"/>
                <a:alphaOff val="0"/>
              </a:schemeClr>
            </a:fillRef>
            <a:effectRef idx="0">
              <a:schemeClr val="accent3">
                <a:hueOff val="562397"/>
                <a:satOff val="28787"/>
                <a:lumOff val="1209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243062" y="5047837"/>
              <a:ext cx="218075" cy="21828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18636"/>
                <a:satOff val="31665"/>
                <a:lumOff val="13301"/>
                <a:alphaOff val="0"/>
              </a:schemeClr>
            </a:fillRef>
            <a:effectRef idx="0">
              <a:schemeClr val="accent3">
                <a:hueOff val="618636"/>
                <a:satOff val="31665"/>
                <a:lumOff val="133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733702" y="4763552"/>
              <a:ext cx="218075" cy="21828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Title 13"/>
          <p:cNvSpPr txBox="1">
            <a:spLocks/>
          </p:cNvSpPr>
          <p:nvPr/>
        </p:nvSpPr>
        <p:spPr>
          <a:xfrm>
            <a:off x="5928358" y="3958973"/>
            <a:ext cx="1016097" cy="30380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itle 13"/>
          <p:cNvSpPr txBox="1">
            <a:spLocks/>
          </p:cNvSpPr>
          <p:nvPr/>
        </p:nvSpPr>
        <p:spPr>
          <a:xfrm>
            <a:off x="4197626" y="3668558"/>
            <a:ext cx="1016097" cy="19575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1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sz="12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itle 13"/>
          <p:cNvSpPr txBox="1">
            <a:spLocks/>
          </p:cNvSpPr>
          <p:nvPr/>
        </p:nvSpPr>
        <p:spPr>
          <a:xfrm>
            <a:off x="8101502" y="2768730"/>
            <a:ext cx="1016097" cy="19575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1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12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36657" y="344028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27311" y="2343706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5212" y="322945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727814" y="4549425"/>
            <a:ext cx="574175" cy="5741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49917"/>
              <a:satOff val="23029"/>
              <a:lumOff val="9673"/>
              <a:alphaOff val="0"/>
            </a:schemeClr>
          </a:fillRef>
          <a:effectRef idx="0">
            <a:schemeClr val="accent3">
              <a:hueOff val="449917"/>
              <a:satOff val="23029"/>
              <a:lumOff val="9673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1907590" y="3629994"/>
            <a:ext cx="2073024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TextBox 78"/>
          <p:cNvSpPr txBox="1"/>
          <p:nvPr/>
        </p:nvSpPr>
        <p:spPr>
          <a:xfrm>
            <a:off x="1907589" y="3350082"/>
            <a:ext cx="1569124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5392863" y="6068394"/>
            <a:ext cx="2073024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TextBox 78"/>
          <p:cNvSpPr txBox="1"/>
          <p:nvPr/>
        </p:nvSpPr>
        <p:spPr>
          <a:xfrm>
            <a:off x="5644813" y="5788482"/>
            <a:ext cx="1569124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9286290" y="2728294"/>
            <a:ext cx="2073024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86289" y="2448382"/>
            <a:ext cx="1569124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8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25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52" grpId="0"/>
      <p:bldP spid="53" grpId="0"/>
      <p:bldP spid="54" grpId="0"/>
      <p:bldP spid="58" grpId="0"/>
      <p:bldP spid="59" grpId="0"/>
      <p:bldP spid="74" grpId="0"/>
      <p:bldP spid="75" grpId="0"/>
      <p:bldP spid="77" grpId="0"/>
      <p:bldP spid="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18" descr="bigstock-Part-of-body-of-business-man-w-50977628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14239" y="1735138"/>
            <a:ext cx="3317875" cy="2313799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6" name="Rectangle 5"/>
          <p:cNvSpPr/>
          <p:nvPr/>
        </p:nvSpPr>
        <p:spPr>
          <a:xfrm>
            <a:off x="4770688" y="1735835"/>
            <a:ext cx="3317375" cy="23125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6637" y="1735835"/>
            <a:ext cx="3317375" cy="2312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Placeholder 32"/>
          <p:cNvSpPr txBox="1">
            <a:spLocks/>
          </p:cNvSpPr>
          <p:nvPr/>
        </p:nvSpPr>
        <p:spPr>
          <a:xfrm>
            <a:off x="5083216" y="2454909"/>
            <a:ext cx="2680182" cy="12176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5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sz="105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 Placeholder 33"/>
          <p:cNvSpPr txBox="1">
            <a:spLocks/>
          </p:cNvSpPr>
          <p:nvPr/>
        </p:nvSpPr>
        <p:spPr>
          <a:xfrm>
            <a:off x="5083216" y="2130501"/>
            <a:ext cx="2680182" cy="2109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37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371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 Placeholder 32"/>
          <p:cNvSpPr txBox="1">
            <a:spLocks/>
          </p:cNvSpPr>
          <p:nvPr/>
        </p:nvSpPr>
        <p:spPr>
          <a:xfrm>
            <a:off x="8273143" y="1958514"/>
            <a:ext cx="3001764" cy="18671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13" name="Text Placeholder 32"/>
          <p:cNvSpPr txBox="1">
            <a:spLocks/>
          </p:cNvSpPr>
          <p:nvPr/>
        </p:nvSpPr>
        <p:spPr>
          <a:xfrm>
            <a:off x="1414738" y="4846665"/>
            <a:ext cx="530267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54504" y="4541540"/>
            <a:ext cx="617788" cy="6177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4" name="Text Placeholder 32"/>
          <p:cNvSpPr txBox="1">
            <a:spLocks/>
          </p:cNvSpPr>
          <p:nvPr/>
        </p:nvSpPr>
        <p:spPr>
          <a:xfrm>
            <a:off x="8278566" y="4774863"/>
            <a:ext cx="316544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 Placeholder 33"/>
          <p:cNvSpPr txBox="1">
            <a:spLocks/>
          </p:cNvSpPr>
          <p:nvPr/>
        </p:nvSpPr>
        <p:spPr>
          <a:xfrm>
            <a:off x="8273143" y="4494840"/>
            <a:ext cx="246495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54504" y="5582206"/>
            <a:ext cx="617788" cy="6177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AU" sz="1687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1687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 Placeholder 32"/>
          <p:cNvSpPr txBox="1">
            <a:spLocks/>
          </p:cNvSpPr>
          <p:nvPr/>
        </p:nvSpPr>
        <p:spPr>
          <a:xfrm>
            <a:off x="8278566" y="5815529"/>
            <a:ext cx="316544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33"/>
          <p:cNvSpPr txBox="1">
            <a:spLocks/>
          </p:cNvSpPr>
          <p:nvPr/>
        </p:nvSpPr>
        <p:spPr>
          <a:xfrm>
            <a:off x="8273143" y="5535506"/>
            <a:ext cx="246495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32"/>
          <p:cNvSpPr txBox="1">
            <a:spLocks/>
          </p:cNvSpPr>
          <p:nvPr/>
        </p:nvSpPr>
        <p:spPr>
          <a:xfrm>
            <a:off x="1414738" y="4454749"/>
            <a:ext cx="4718902" cy="32316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23" grpId="0" animBg="1"/>
      <p:bldP spid="24" grpId="0"/>
      <p:bldP spid="25" grpId="0"/>
      <p:bldP spid="26" grpId="0" animBg="1"/>
      <p:bldP spid="27" grpId="0"/>
      <p:bldP spid="28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1329" y="1474642"/>
            <a:ext cx="2771272" cy="2717747"/>
          </a:xfrm>
          <a:prstGeom prst="rect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 flipH="1">
            <a:off x="1293464" y="1371620"/>
            <a:ext cx="3000215" cy="4188921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2800" y="5882030"/>
            <a:ext cx="11233150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480382" y="4358761"/>
            <a:ext cx="2613203" cy="865808"/>
            <a:chOff x="680210" y="1949615"/>
            <a:chExt cx="1718591" cy="616167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680210" y="2171520"/>
              <a:ext cx="1718591" cy="39426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0210" y="1949615"/>
              <a:ext cx="1330361" cy="15332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5069404" y="1474642"/>
            <a:ext cx="2771272" cy="2717747"/>
          </a:xfrm>
          <a:prstGeom prst="rect">
            <a:avLst/>
          </a:prstGeom>
          <a:blipFill dpi="0" rotWithShape="1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4941539" y="1371620"/>
            <a:ext cx="3000215" cy="4188921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5173738" y="4358760"/>
            <a:ext cx="2569913" cy="865810"/>
            <a:chOff x="578159" y="1949614"/>
            <a:chExt cx="1777231" cy="616168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578159" y="2171520"/>
              <a:ext cx="1777231" cy="39426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9173" y="1949614"/>
              <a:ext cx="1525803" cy="15332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8717479" y="1474642"/>
            <a:ext cx="2771272" cy="2717747"/>
          </a:xfrm>
          <a:prstGeom prst="rect">
            <a:avLst/>
          </a:prstGeom>
          <a:blipFill dpi="0" rotWithShape="1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 flipH="1">
            <a:off x="8589614" y="1371620"/>
            <a:ext cx="3000215" cy="4188921"/>
          </a:xfrm>
          <a:prstGeom prst="rect">
            <a:avLst/>
          </a:prstGeom>
          <a:noFill/>
          <a:ln w="508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8823803" y="4358760"/>
            <a:ext cx="2569911" cy="865810"/>
            <a:chOff x="578159" y="1949614"/>
            <a:chExt cx="1971069" cy="616168"/>
          </a:xfrm>
        </p:grpSpPr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578159" y="2171520"/>
              <a:ext cx="1971069" cy="394262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79173" y="1949614"/>
              <a:ext cx="1525803" cy="15332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20" grpId="0"/>
      <p:bldP spid="30" grpId="0" animBg="1"/>
      <p:bldP spid="31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472" y="3731950"/>
            <a:ext cx="2535812" cy="49257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课题背景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93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415256" y="1117027"/>
            <a:ext cx="4028238" cy="2890627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4547" y="4082786"/>
            <a:ext cx="4028238" cy="289062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35965" y="4082785"/>
            <a:ext cx="4028238" cy="2890627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4955355" y="1632766"/>
            <a:ext cx="2986188" cy="176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应用</a:t>
            </a: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企业、政府、贸易、学校之间需要频繁通信，拉用专线实现困难，耗资巨大。如果直接在公网上通信，信息的机密性无法得到保障。因而需要一个建立在公网上的高效且安全的连接隧道。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304029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6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6" y="406478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857250" y="38757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课题背景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C45A58-7A89-D949-8F15-7B9E82DD7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47" y="1117027"/>
            <a:ext cx="4028238" cy="28906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5012B3-DF5D-6E43-AEBA-AD78EC856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563" y="4082786"/>
            <a:ext cx="4054931" cy="2890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EAE81-C1A0-3646-A839-C2CCCB48B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965" y="1117027"/>
            <a:ext cx="4028238" cy="2890627"/>
          </a:xfrm>
          <a:prstGeom prst="rect">
            <a:avLst/>
          </a:prstGeom>
        </p:spPr>
      </p:pic>
      <p:sp>
        <p:nvSpPr>
          <p:cNvPr id="28" name="TextBox 3">
            <a:extLst>
              <a:ext uri="{FF2B5EF4-FFF2-40B4-BE49-F238E27FC236}">
                <a16:creationId xmlns:a16="http://schemas.microsoft.com/office/drawing/2014/main" id="{B008471F-D16E-5B42-8C12-5D1402A06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43" y="4644330"/>
            <a:ext cx="2986188" cy="176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原理</a:t>
            </a: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虚拟专用网络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(Virtual Private Network)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，即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使用了加密和隧道技术在公共网络中建立了一条虚拟专用的链路，使物理位置相距很远的人通过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技术也可以像在局域网中一样通信。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64AA7641-05CC-AF4F-9A81-A3D449CA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663" y="4644330"/>
            <a:ext cx="3274220" cy="204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常见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常见的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技术有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PPTP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／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L2TP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PPTP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L2TP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位于链路层，两种协议均基于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PPP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协议来封装数据包。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PPTP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L2TP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的区别在于前者仅支持两端点间建立隧道， 而后者可以可以支持两端点间建立多条隧道，且后者支持隧道模式下认证。。</a:t>
            </a:r>
          </a:p>
        </p:txBody>
      </p:sp>
    </p:spTree>
    <p:extLst>
      <p:ext uri="{BB962C8B-B14F-4D97-AF65-F5344CB8AC3E}">
        <p14:creationId xmlns:p14="http://schemas.microsoft.com/office/powerpoint/2010/main" val="172587651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5467143" y="2247983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9044131" y="2350980"/>
            <a:ext cx="1417692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封装安全载荷协议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(ESP)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691733" y="5777998"/>
            <a:ext cx="1770090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英特网秘钥交换协议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(IKE)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84612" y="412047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认证头协议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(AH)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524719" y="1124334"/>
            <a:ext cx="5135782" cy="7563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认证头协议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(AH)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用于对报文源地址认证和报文完整性检测功能。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24719" y="1960141"/>
            <a:ext cx="5063772" cy="144788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封装安全载荷协议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(ESP)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用于报文内容认证和加密的功能，加密算法常用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AES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3DES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等，完整性校验算法常用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HMAC-SHA1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HMAC-MD5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等。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24719" y="3408028"/>
            <a:ext cx="5135782" cy="1360425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英特网秘钥交换协议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(IKE)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用于协商源主机和目的主机间用作保护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报文的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AH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等参数，例如加密秘钥、秘钥生存周期、认证算法、加密算法等。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4720" y="4855916"/>
            <a:ext cx="5199528" cy="2053895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仅指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AH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IKE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UDP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500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端口，是应用层协议。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传统的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VPN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吞吐量低，包转发率低，时延大。随着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VPN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通信规模增大，传统的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VPN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在性能上无法满足用户的需求，因此开发一款安全高性能的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VPN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意义重大。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57250" y="38757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课题背景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-IPSec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协议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5279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472" y="3731950"/>
            <a:ext cx="2535812" cy="49257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现状分析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79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69469" y="1632878"/>
            <a:ext cx="2144681" cy="45505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人们通常通过展开研究</a:t>
            </a: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网关的功能，例如改进安全协议、提高加密速度改进网关架构等等。随着网络的发展，人们发现服务器内核在处理高速报文的瓶颈。</a:t>
            </a:r>
            <a:endParaRPr lang="id-ID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44604" y="1632878"/>
            <a:ext cx="2144681" cy="2244027"/>
          </a:xfrm>
          <a:prstGeom prst="rect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57038" y="1632878"/>
            <a:ext cx="2144681" cy="2244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81903" y="1632878"/>
            <a:ext cx="2144681" cy="2244027"/>
          </a:xfrm>
          <a:prstGeom prst="rect">
            <a:avLst/>
          </a:prstGeom>
          <a:blipFill dpi="0" rotWithShape="1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939392"/>
            <a:ext cx="4357113" cy="2244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57038" y="3939391"/>
            <a:ext cx="2144681" cy="2244027"/>
          </a:xfrm>
          <a:prstGeom prst="rect">
            <a:avLst/>
          </a:prstGeom>
          <a:blipFill dpi="0" rotWithShape="1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加拿大埃里克恩格尔克大学学者设计了</a:t>
            </a:r>
            <a:r>
              <a:rPr lang="en-AU" sz="14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Wattcap</a:t>
            </a:r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它实现了传输层协议栈的相互交互和网络层数据包的重组分片功能。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32"/>
          <p:cNvSpPr txBox="1">
            <a:spLocks/>
          </p:cNvSpPr>
          <p:nvPr/>
        </p:nvSpPr>
        <p:spPr>
          <a:xfrm>
            <a:off x="5601912" y="2107639"/>
            <a:ext cx="1622889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华盛顿大学学者设计了</a:t>
            </a:r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Alipine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，它解决了传统应用移植到用户栈改动较多的问题，将内核空间虚拟化为用户空间协议栈。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32"/>
          <p:cNvSpPr txBox="1">
            <a:spLocks/>
          </p:cNvSpPr>
          <p:nvPr/>
        </p:nvSpPr>
        <p:spPr>
          <a:xfrm>
            <a:off x="1244799" y="4120381"/>
            <a:ext cx="3672407" cy="1667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国外思科是互联网解决方案的领先提供者，其设备和软件产品主要用于连接计算机网络系统。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Cisco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Cataltsy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6500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Cisco 7600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系列互联网路由器上的端点位置提供了经济有效的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 VPN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。该系列模块提供了最新的加密硬件加速技术，支持多种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PKI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，自动登记证书以及全套通道支持。可为大型分组提供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1.9Gpbs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3DES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流量，为普通大小的分组提供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1.6Gpbs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3DES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流量，可同时端接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8000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条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通道</a:t>
            </a:r>
          </a:p>
        </p:txBody>
      </p:sp>
      <p:sp>
        <p:nvSpPr>
          <p:cNvPr id="61" name="Text Placeholder 32"/>
          <p:cNvSpPr txBox="1">
            <a:spLocks/>
          </p:cNvSpPr>
          <p:nvPr/>
        </p:nvSpPr>
        <p:spPr>
          <a:xfrm>
            <a:off x="7807012" y="2032149"/>
            <a:ext cx="1697976" cy="32008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零拷贝技术可以减少数据在用户空间和内核空间的相互拷贝技术，避免因数据拷贝引起的上下文切换，该技术应用于协议栈，可较大程度提升性能。数据通过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DMA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技术直接从网卡到内存，避免了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CPU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参与拷贝任务，也减少了数据对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IO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依赖。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857250" y="603602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国外现状及分析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5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69469" y="1632878"/>
            <a:ext cx="2144681" cy="45505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清华大学学者设计了通过用户态通信的协议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RCP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RCP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绕过系统内核和网络直接通信，减少了数据包的复制，提高了效率。</a:t>
            </a:r>
            <a:endParaRPr lang="id-ID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44604" y="1632878"/>
            <a:ext cx="2144681" cy="2244027"/>
          </a:xfrm>
          <a:prstGeom prst="rect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57038" y="1632878"/>
            <a:ext cx="2144681" cy="2244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81903" y="1632878"/>
            <a:ext cx="2144681" cy="2244027"/>
          </a:xfrm>
          <a:prstGeom prst="rect">
            <a:avLst/>
          </a:prstGeom>
          <a:blipFill dpi="0" rotWithShape="1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939392"/>
            <a:ext cx="4357113" cy="2244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57038" y="3939391"/>
            <a:ext cx="2144681" cy="2244027"/>
          </a:xfrm>
          <a:prstGeom prst="rect">
            <a:avLst/>
          </a:prstGeom>
          <a:blipFill dpi="0" rotWithShape="1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使用内核协议或高性能报文收发平台，广泛使用的框架有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PF_RING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netmap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netmap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性能较低，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PF_RING ZV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开发人员较少，而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加入了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基金项目，开发人员多，因此本文采用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框架进行研究。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32"/>
          <p:cNvSpPr txBox="1">
            <a:spLocks/>
          </p:cNvSpPr>
          <p:nvPr/>
        </p:nvSpPr>
        <p:spPr>
          <a:xfrm>
            <a:off x="5601912" y="1816125"/>
            <a:ext cx="1622889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通过硬件来加速协议栈处理速度，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TCP/IP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卸载引擎，是常用的一种加速方案，将协议栈交给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GPU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或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FUPGA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，但因存在调试复杂，对硬件要求高，成本高昂而较少使用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32"/>
          <p:cNvSpPr txBox="1">
            <a:spLocks/>
          </p:cNvSpPr>
          <p:nvPr/>
        </p:nvSpPr>
        <p:spPr>
          <a:xfrm>
            <a:off x="1244799" y="4120381"/>
            <a:ext cx="3672407" cy="157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国内深信服和天融信的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 VPN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近年来取得了很大的成功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天融信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 VPN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系统采用了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TOS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安全操作系统，采用了全模块化设计并使用了中间层概念，减少了系统对硬件的依赖性，使用了先进的多核并行技术。</a:t>
            </a:r>
          </a:p>
        </p:txBody>
      </p:sp>
      <p:sp>
        <p:nvSpPr>
          <p:cNvPr id="61" name="Text Placeholder 32"/>
          <p:cNvSpPr txBox="1">
            <a:spLocks/>
          </p:cNvSpPr>
          <p:nvPr/>
        </p:nvSpPr>
        <p:spPr>
          <a:xfrm>
            <a:off x="7807012" y="2032149"/>
            <a:ext cx="1697976" cy="29546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传统的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吞吐量低，包转发率低，时延大。协议栈集成于系统内核中，传统协议栈中断频繁，内存间复制多，功能冗余等缺点。通过构建用户态协议栈和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来弥补这些缺点，满足高速和高效等性能需求。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857250" y="603602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国内现状及分析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08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737969" y="3731950"/>
            <a:ext cx="3379964" cy="49257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研究内容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29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wind"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102218133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58"/>
      </a:accent1>
      <a:accent2>
        <a:srgbClr val="18B29D"/>
      </a:accent2>
      <a:accent3>
        <a:srgbClr val="004358"/>
      </a:accent3>
      <a:accent4>
        <a:srgbClr val="18B29D"/>
      </a:accent4>
      <a:accent5>
        <a:srgbClr val="004358"/>
      </a:accent5>
      <a:accent6>
        <a:srgbClr val="18B29D"/>
      </a:accent6>
      <a:hlink>
        <a:srgbClr val="004358"/>
      </a:hlink>
      <a:folHlink>
        <a:srgbClr val="18B29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2886</Words>
  <Application>Microsoft Macintosh PowerPoint</Application>
  <PresentationFormat>Custom</PresentationFormat>
  <Paragraphs>237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FontAwesome</vt:lpstr>
      <vt:lpstr>Lato Regular</vt:lpstr>
      <vt:lpstr>League Gothic Regular</vt:lpstr>
      <vt:lpstr>맑은 고딕</vt:lpstr>
      <vt:lpstr>微软雅黑</vt:lpstr>
      <vt:lpstr>Open Sans</vt:lpstr>
      <vt:lpstr>Open Sans Light</vt:lpstr>
      <vt:lpstr>宋体</vt:lpstr>
      <vt:lpstr>Arial</vt:lpstr>
      <vt:lpstr>Calibri</vt:lpstr>
      <vt:lpstr>Calibri Light</vt:lpstr>
      <vt:lpstr>Gill Sans</vt:lpstr>
      <vt:lpstr>Impact</vt:lpstr>
      <vt:lpstr>Wingdings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cp:lastModifiedBy/>
  <cp:revision>1</cp:revision>
  <dcterms:created xsi:type="dcterms:W3CDTF">2016-11-21T13:43:25Z</dcterms:created>
  <dcterms:modified xsi:type="dcterms:W3CDTF">2019-01-03T07:15:12Z</dcterms:modified>
</cp:coreProperties>
</file>