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07" r:id="rId2"/>
    <p:sldId id="308" r:id="rId3"/>
    <p:sldId id="284" r:id="rId4"/>
    <p:sldId id="1004" r:id="rId5"/>
    <p:sldId id="1022" r:id="rId6"/>
    <p:sldId id="1020" r:id="rId7"/>
    <p:sldId id="1021" r:id="rId8"/>
    <p:sldId id="1028" r:id="rId9"/>
    <p:sldId id="1001" r:id="rId10"/>
    <p:sldId id="1005" r:id="rId11"/>
    <p:sldId id="1002" r:id="rId12"/>
    <p:sldId id="1026" r:id="rId13"/>
    <p:sldId id="1027" r:id="rId14"/>
    <p:sldId id="1016" r:id="rId15"/>
    <p:sldId id="1030" r:id="rId16"/>
    <p:sldId id="1033" r:id="rId17"/>
    <p:sldId id="1017" r:id="rId18"/>
    <p:sldId id="1032" r:id="rId19"/>
    <p:sldId id="1034" r:id="rId20"/>
    <p:sldId id="1035" r:id="rId21"/>
    <p:sldId id="1015" r:id="rId22"/>
    <p:sldId id="1019" r:id="rId23"/>
    <p:sldId id="1023" r:id="rId24"/>
    <p:sldId id="1024" r:id="rId25"/>
    <p:sldId id="537" r:id="rId26"/>
    <p:sldId id="536" r:id="rId27"/>
    <p:sldId id="1014" r:id="rId28"/>
    <p:sldId id="1013" r:id="rId29"/>
    <p:sldId id="997" r:id="rId30"/>
    <p:sldId id="998" r:id="rId31"/>
    <p:sldId id="653" r:id="rId32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4" Type="http://schemas.openxmlformats.org/officeDocument/2006/relationships/image" Target="../media/image3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Relationship Id="rId4" Type="http://schemas.openxmlformats.org/officeDocument/2006/relationships/image" Target="../media/image33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</a:t>
            </a:r>
            <a:r>
              <a:rPr lang="zh-CN" altLang="en-US" dirty="0">
                <a:sym typeface="+mn-ea"/>
              </a:rPr>
              <a:t>推导</a:t>
            </a:r>
            <a:r>
              <a:rPr lang="zh-CN" altLang="en-US" dirty="0"/>
              <a:t>全连接层的后向传播？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通过训练，我们希望得到什么？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为了得到更新后的权重和偏移，需要知道什么？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“判断性别</a:t>
            </a:r>
            <a:r>
              <a:rPr lang="en-US" altLang="zh-CN" dirty="0"/>
              <a:t>Demo</a:t>
            </a:r>
            <a:r>
              <a:rPr lang="zh-CN" altLang="en-US" dirty="0"/>
              <a:t>”是如何实现训练的？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如何将梯度向量化？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如何推广为计算全连接层的每层的梯度向量来实现训练？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35C97E-7EB8-9B96-BB20-5B44DF40E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75" y="2569527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439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输出层的梯度下降公式是什么？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53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如何去掉激活函数</a:t>
                </a:r>
                <a:r>
                  <a:rPr lang="en-US" altLang="zh-CN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自学、展学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8C3358-A1EA-9B40-3A0D-C7EB3CC55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87" y="2120427"/>
            <a:ext cx="5775446" cy="15974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D7528D7-7EB6-9F05-05D4-C15DFBCB0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801" y="1585658"/>
            <a:ext cx="4127500" cy="2667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4BF059-2675-6EC5-3CAF-02E3F8603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53" y="4078832"/>
            <a:ext cx="4478354" cy="22748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1492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49205B-B738-D702-735A-8F5F6C2A7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13" y="561127"/>
            <a:ext cx="7144378" cy="57357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731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同理，对于隐藏层，如何求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53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，并且去掉激活函数？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TODO </a:t>
                </a:r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 tu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DA87FF-3146-7180-01FA-8EEA21F9C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801" y="1585658"/>
            <a:ext cx="4127500" cy="2667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7A3781-7453-0AEA-FA4B-3BA242F85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7" y="2919158"/>
            <a:ext cx="6461879" cy="29531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15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所以求梯度的问题转换为求什么？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如何推导输出层的误差项？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EEC303-4548-755A-07AD-E9168FAD41EB}"/>
              </a:ext>
            </a:extLst>
          </p:cNvPr>
          <p:cNvSpPr txBox="1"/>
          <p:nvPr/>
        </p:nvSpPr>
        <p:spPr>
          <a:xfrm>
            <a:off x="7275007" y="1606138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转换为求输出层和隐藏层的误差项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D2DCE0-1216-AF8A-2922-65FC319E5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66" y="1858945"/>
            <a:ext cx="1652117" cy="8994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69DD36-8959-4FF4-1ACF-E9D6F259C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39" y="2252469"/>
            <a:ext cx="1892300" cy="457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354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1DA31D-DACC-B9CE-1D6E-90439B69B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965" y="896001"/>
            <a:ext cx="1892300" cy="457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698EA7-4D8E-0AB4-B25A-275849BAB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36" y="641550"/>
            <a:ext cx="6268760" cy="54668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6E8693-4405-91C5-40E0-5CEBB75263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912" y="2252933"/>
            <a:ext cx="3640207" cy="23521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3817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如何向量化输出层的误差项？</a:t>
            </a:r>
            <a:endParaRPr lang="en-US" altLang="zh-CN" dirty="0"/>
          </a:p>
          <a:p>
            <a:br>
              <a:rPr lang="zh-CN" altLang="en-US" dirty="0"/>
            </a:b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5BD8F3-A0F0-D54E-3E21-2368DE12F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912" y="2252933"/>
            <a:ext cx="3640207" cy="23521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0E213D-9543-8EAC-B4AE-D0B024A95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66" y="2432957"/>
            <a:ext cx="1778000" cy="685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697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如何推导隐藏层的误差项？</a:t>
            </a:r>
            <a:endParaRPr lang="en-US" altLang="zh-CN" dirty="0"/>
          </a:p>
          <a:p>
            <a:br>
              <a:rPr lang="zh-CN" altLang="en-US" dirty="0"/>
            </a:b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0B2212-5649-23A3-5207-8D8758526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486" y="1750018"/>
            <a:ext cx="2082800" cy="1308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73764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3A46EC-01B8-DDF1-1051-4458C51A3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62" y="374426"/>
            <a:ext cx="7883770" cy="60287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03864F-F15C-DE6A-3513-1ED6FE1AC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912" y="2252933"/>
            <a:ext cx="3640207" cy="23521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5655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如何向量化隐藏层的误差项？</a:t>
            </a:r>
            <a:endParaRPr lang="en-US" altLang="zh-CN" dirty="0"/>
          </a:p>
          <a:p>
            <a:br>
              <a:rPr lang="zh-CN" altLang="en-US" dirty="0"/>
            </a:b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EA81A0-F073-C7D2-3C65-C1B2B7F3A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912" y="2252933"/>
            <a:ext cx="3640207" cy="23521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58A770-6B13-539A-A16F-134626D71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136" y="2279650"/>
            <a:ext cx="4114800" cy="2298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536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第三节课：</a:t>
            </a:r>
            <a:br>
              <a:rPr lang="en-US" altLang="zh-CN" dirty="0"/>
            </a:br>
            <a:r>
              <a:rPr lang="zh-CN" altLang="en-US" dirty="0"/>
              <a:t>全连接层的前向和后向传播推导（下）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如何更新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输出层和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隐藏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层的</a:t>
            </a:r>
            <a:r>
              <a:rPr lang="zh-CN" altLang="en-US" dirty="0"/>
              <a:t>梯度下降算法？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如何向量化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输出层和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隐藏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层的</a:t>
            </a:r>
            <a:r>
              <a:rPr lang="zh-CN" altLang="en-US" dirty="0"/>
              <a:t>梯度下降算法？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  <p:pic>
        <p:nvPicPr>
          <p:cNvPr id="4" name="Picture 6" descr="image">
            <a:extLst>
              <a:ext uri="{FF2B5EF4-FFF2-40B4-BE49-F238E27FC236}">
                <a16:creationId xmlns:a16="http://schemas.microsoft.com/office/drawing/2014/main" id="{3B7D865A-94D7-D540-93A3-D11851BD6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70" y="1413684"/>
            <a:ext cx="1971710" cy="135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C7E484-F07B-5FEC-42AF-7B433F098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105" y="1459363"/>
            <a:ext cx="2400300" cy="584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F86CFCA-99ED-AFEA-B924-BB6C1A077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75" y="1988320"/>
            <a:ext cx="2311400" cy="5588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269BFC0-B4CA-75D7-0A10-F756FA953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325" y="2752135"/>
            <a:ext cx="1689100" cy="762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BDA8B97-2151-C22F-841E-8C38A7A035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405" y="3418952"/>
            <a:ext cx="3640207" cy="23521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C5D996-A895-0AE5-7268-43AB37A1C0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173" y="2812252"/>
            <a:ext cx="2933470" cy="15711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DD43434-0AAF-DADB-9FE3-83E469E804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976" y="4648531"/>
            <a:ext cx="2414698" cy="18679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5851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什么是后向传播算法？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46340C-0545-7B42-4027-B58034F9A5F5}"/>
              </a:ext>
            </a:extLst>
          </p:cNvPr>
          <p:cNvSpPr txBox="1"/>
          <p:nvPr/>
        </p:nvSpPr>
        <p:spPr>
          <a:xfrm>
            <a:off x="1999622" y="3244334"/>
            <a:ext cx="983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先计算输出层的误差项和梯度，然后反向依次计算每层的误差项和梯度，直到与输入层相连的层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4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请实现</a:t>
            </a:r>
            <a:r>
              <a:rPr lang="zh-CN" altLang="en-US" dirty="0"/>
              <a:t>全连接层的后向传播的代码（损失函数和激活函数与判断性别</a:t>
            </a:r>
            <a:r>
              <a:rPr lang="en-US" altLang="zh-CN" dirty="0"/>
              <a:t>Demo</a:t>
            </a:r>
            <a:r>
              <a:rPr lang="zh-CN" altLang="en-US" dirty="0"/>
              <a:t>一样）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使用下图的神经网络结构，运行代码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 </a:t>
            </a:r>
            <a:r>
              <a:rPr lang="zh-CN" altLang="en-US" dirty="0"/>
              <a:t>请使用下图的神经网络结构，实现后向传播的代码（损失函数和激活函数与判断性别</a:t>
            </a:r>
            <a:r>
              <a:rPr lang="en-US" altLang="zh-CN" dirty="0"/>
              <a:t>Demo</a:t>
            </a:r>
            <a:r>
              <a:rPr lang="zh-CN" altLang="en-US" dirty="0"/>
              <a:t>一样）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全连接层的后向传播</a:t>
            </a:r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EB00B3E1-BCD8-3114-969D-36078171A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6" y="2389878"/>
            <a:ext cx="4680766" cy="30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833659-BC4A-FD05-31EC-47CAE8C0F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34" y="3953680"/>
            <a:ext cx="4680766" cy="7801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370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任务：使用</a:t>
            </a:r>
            <a:r>
              <a:rPr lang="zh-CN" altLang="en-US" dirty="0"/>
              <a:t>全连接层实现“判断性别</a:t>
            </a:r>
            <a:r>
              <a:rPr lang="en-US" altLang="zh-CN" dirty="0"/>
              <a:t>Demo</a:t>
            </a:r>
            <a:r>
              <a:rPr lang="zh-CN" altLang="en-US" dirty="0"/>
              <a:t>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2351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请整合</a:t>
            </a:r>
            <a:r>
              <a:rPr lang="zh-CN" altLang="en-US" dirty="0"/>
              <a:t>全连接层的前向、后向传播的代码为</a:t>
            </a:r>
            <a:r>
              <a:rPr lang="en-US" altLang="zh-CN" dirty="0" err="1"/>
              <a:t>LinearLayer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使用全连接层实现“判断性别</a:t>
            </a:r>
            <a:r>
              <a:rPr lang="en-US" altLang="zh-CN" dirty="0"/>
              <a:t>Demo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任务：使用</a:t>
            </a:r>
            <a:r>
              <a:rPr lang="zh-CN" altLang="en-US" dirty="0"/>
              <a:t>全连接层实现“判断性别</a:t>
            </a:r>
            <a:r>
              <a:rPr lang="en-US" altLang="zh-CN" dirty="0"/>
              <a:t>Demo</a:t>
            </a:r>
            <a:r>
              <a:rPr lang="zh-CN" altLang="en-US" dirty="0"/>
              <a:t>”</a:t>
            </a:r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EB00B3E1-BCD8-3114-969D-36078171A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05467"/>
            <a:ext cx="4680766" cy="30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076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第二节课“判断性别”</a:t>
            </a:r>
            <a:r>
              <a:rPr lang="en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1</a:t>
            </a:r>
            <a:r>
              <a:rPr lang="zh-CN" altLang="en-US" dirty="0"/>
              <a:t>）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损失函数的表达式是什么？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随机梯度下降算法是什么？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随机梯度下降公式是什么？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求损失函数的极小值点的梯度下降公式是什么？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91F08F0-1FCC-1127-1BC6-2F64A3E4B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133" y="1626235"/>
            <a:ext cx="3790519" cy="386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02B43793-8F4E-9FA0-D730-64EDF6CBB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090" y="4836274"/>
            <a:ext cx="4219820" cy="112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853990F4-8942-31A1-9061-3E45D607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190" y="5118841"/>
            <a:ext cx="1971710" cy="135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2BA6C06-99CC-BED5-1FA4-9667FAF33D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10" y="2111748"/>
            <a:ext cx="1892300" cy="457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第二节课“判断性别”</a:t>
            </a:r>
            <a:r>
              <a:rPr lang="en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2</a:t>
            </a:r>
            <a:r>
              <a:rPr lang="zh-CN" altLang="en-US" dirty="0"/>
              <a:t>）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对于“判断性别”的</a:t>
            </a:r>
            <a:r>
              <a:rPr lang="en" altLang="zh-CN" dirty="0"/>
              <a:t>Demo</a:t>
            </a:r>
            <a:r>
              <a:rPr lang="zh-CN" altLang="en" dirty="0"/>
              <a:t>，𝐸</a:t>
            </a:r>
            <a:r>
              <a:rPr lang="zh-CN" altLang="en-US" dirty="0"/>
              <a:t>可以是什么函数？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090429-DAF7-CE35-42C0-AACB419F6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6" y="3519436"/>
            <a:ext cx="4454857" cy="15394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75D0A6-1BB7-4644-D87E-7882F2D29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840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第二节课“判断性别”</a:t>
                </a:r>
                <a:r>
                  <a:rPr lang="en" altLang="zh-CN" dirty="0"/>
                  <a:t>Demo</a:t>
                </a:r>
                <a:r>
                  <a:rPr lang="zh-CN" altLang="en-US" dirty="0"/>
                  <a:t>需求分析和初步设计（下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 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如何求梯度？</a:t>
                </a:r>
                <a:endParaRPr lang="en-US" altLang="zh-CN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53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自学、展学</a:t>
                </a:r>
              </a:p>
              <a:p>
                <a:br>
                  <a:rPr lang="zh-CN" altLang="en-US" dirty="0"/>
                </a:br>
                <a:endParaRPr lang="zh-CN" altLang="en-US" dirty="0">
                  <a:hlinkClick r:id="rId3" action="ppaction://hlinkfil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2CF702-3D88-1B97-92E6-52F661B08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659D77-FE6B-E6E8-B8A5-C511174B47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121" y="3429000"/>
            <a:ext cx="4822610" cy="27645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748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第二节课“判断性别”</a:t>
                </a:r>
                <a:r>
                  <a:rPr lang="en" altLang="zh-CN" dirty="0"/>
                  <a:t>Demo</a:t>
                </a:r>
                <a:r>
                  <a:rPr lang="zh-CN" altLang="en-US" dirty="0"/>
                  <a:t>需求分析和初步设计（下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 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如何求梯度？</a:t>
                </a:r>
                <a:endParaRPr lang="en-US" altLang="zh-CN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自学、展学</a:t>
                </a:r>
              </a:p>
              <a:p>
                <a:br>
                  <a:rPr lang="zh-CN" altLang="en-US" dirty="0"/>
                </a:br>
                <a:endParaRPr lang="zh-CN" altLang="en-US" dirty="0">
                  <a:hlinkClick r:id="rId3" action="ppaction://hlinkfil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07B951-8A8D-8A64-B9AB-6647924B3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69C87-E722-C44A-82B7-6F0D0D4D9F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60" y="3903027"/>
            <a:ext cx="5078954" cy="9742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870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第二节课“判断性别”</a:t>
            </a:r>
            <a:r>
              <a:rPr lang="en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2</a:t>
            </a:r>
            <a:r>
              <a:rPr lang="zh-CN" altLang="en-US" dirty="0"/>
              <a:t>）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如何训练</a:t>
            </a:r>
            <a:r>
              <a:rPr lang="en-US" altLang="zh-CN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07B951-8A8D-8A64-B9AB-6647924B3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756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如何推导</a:t>
            </a:r>
            <a:r>
              <a:rPr lang="zh-CN" altLang="en-US" dirty="0"/>
              <a:t>全连接层的后向传播？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761</Words>
  <Application>Microsoft Macintosh PowerPoint</Application>
  <PresentationFormat>宽屏</PresentationFormat>
  <Paragraphs>144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微软雅黑</vt:lpstr>
      <vt:lpstr>Arial</vt:lpstr>
      <vt:lpstr>Cambria Math</vt:lpstr>
      <vt:lpstr>verdana</vt:lpstr>
      <vt:lpstr>Office 主题​​</vt:lpstr>
      <vt:lpstr>Equation.KSEE3</vt:lpstr>
      <vt:lpstr>z</vt:lpstr>
      <vt:lpstr>第三节课： 全连接层的前向和后向传播推导（下）</vt:lpstr>
      <vt:lpstr>内容预览</vt:lpstr>
      <vt:lpstr>回顾相关课程内容</vt:lpstr>
      <vt:lpstr>回顾相关课程内容</vt:lpstr>
      <vt:lpstr>回顾相关课程内容</vt:lpstr>
      <vt:lpstr>回顾相关课程内容</vt:lpstr>
      <vt:lpstr>回顾相关课程内容</vt:lpstr>
      <vt:lpstr>主问题：如何推导全连接层的后向传播？</vt:lpstr>
      <vt:lpstr>为什么要推导全连接层的后向传播？</vt:lpstr>
      <vt:lpstr>主问题：如何推导全连接层的后向传播？</vt:lpstr>
      <vt:lpstr>PowerPoint 演示文稿</vt:lpstr>
      <vt:lpstr>主问题：如何推导全连接层的后向传播？</vt:lpstr>
      <vt:lpstr>主问题：如何推导全连接层的后向传播？</vt:lpstr>
      <vt:lpstr>PowerPoint 演示文稿</vt:lpstr>
      <vt:lpstr>主问题：如何推导全连接层的后向传播？</vt:lpstr>
      <vt:lpstr>主问题：如何推导全连接层的后向传播？</vt:lpstr>
      <vt:lpstr>PowerPoint 演示文稿</vt:lpstr>
      <vt:lpstr>主问题：如何推导全连接层的后向传播？</vt:lpstr>
      <vt:lpstr>主问题：如何推导全连接层的后向传播？</vt:lpstr>
      <vt:lpstr>主问题：如何推导全连接层的后向传播？</vt:lpstr>
      <vt:lpstr>任务：实现全连接层的后向传播</vt:lpstr>
      <vt:lpstr>任务：使用全连接层实现“判断性别Demo”</vt:lpstr>
      <vt:lpstr>任务：使用全连接层实现“判断性别Demo”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1317</cp:revision>
  <dcterms:created xsi:type="dcterms:W3CDTF">2021-12-21T11:47:00Z</dcterms:created>
  <dcterms:modified xsi:type="dcterms:W3CDTF">2022-11-01T04:50:00Z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