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00" r:id="rId6"/>
    <p:sldId id="1018" r:id="rId7"/>
    <p:sldId id="1020" r:id="rId8"/>
    <p:sldId id="1022" r:id="rId9"/>
    <p:sldId id="1023" r:id="rId10"/>
    <p:sldId id="1015" r:id="rId11"/>
    <p:sldId id="1024" r:id="rId12"/>
    <p:sldId id="1025" r:id="rId13"/>
    <p:sldId id="1026" r:id="rId14"/>
    <p:sldId id="1027" r:id="rId15"/>
    <p:sldId id="537" r:id="rId16"/>
    <p:sldId id="536" r:id="rId17"/>
    <p:sldId id="1028" r:id="rId18"/>
    <p:sldId id="996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hyperlink" Target="https://www.zhihu.com/question/314879954/answer/638380202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hyperlink" Target="https://www.zhihu.com/question/60510992" TargetMode="External"/><Relationship Id="rId5" Type="http://schemas.openxmlformats.org/officeDocument/2006/relationships/hyperlink" Target="https://zhuanlan.zhihu.com/p/183591302" TargetMode="External"/><Relationship Id="rId4" Type="http://schemas.openxmlformats.org/officeDocument/2006/relationships/hyperlink" Target="&#22914;&#20309;&#33258;&#24049;&#20174;&#38646;&#23454;&#29616;&#19968;&#20010;&#31070;&#32463;&#32593;&#32476;?%20-%20&#37327;&#23376;&#20301;&#30340;&#22238;&#31572;%20-%20&#30693;&#20046;%20https://www.zhihu.com/question/314879954/answer/63838020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标签、特征是什么？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</a:t>
            </a:r>
            <a:r>
              <a:rPr lang="en-US" altLang="zh-CN" dirty="0"/>
              <a:t>4</a:t>
            </a:r>
            <a:r>
              <a:rPr lang="zh-CN" altLang="en-US" dirty="0"/>
              <a:t>个有标签样本（同时包含特征和标签）用于训练，</a:t>
            </a:r>
            <a:r>
              <a:rPr lang="en-US" altLang="zh-CN" dirty="0"/>
              <a:t>2</a:t>
            </a:r>
            <a:r>
              <a:rPr lang="zh-CN" altLang="en-US" dirty="0"/>
              <a:t>个无标签样本用于推理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请根据梯度下降算法，实现</a:t>
            </a:r>
            <a:r>
              <a:rPr lang="en-US" altLang="zh-CN" dirty="0"/>
              <a:t>train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如何判断是否达到了希望的结果（即收敛）？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任务：根据梯度下降算法实现训练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7386762" y="423009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标签</a:t>
            </a:r>
            <a:r>
              <a:rPr lang="zh-CN" altLang="en-US" dirty="0"/>
              <a:t>是我们要预测的事物，即男</a:t>
            </a:r>
            <a:r>
              <a:rPr lang="en-US" altLang="zh-CN" dirty="0"/>
              <a:t>/</a:t>
            </a:r>
            <a:r>
              <a:rPr lang="zh-CN" altLang="en-US" dirty="0"/>
              <a:t>女；</a:t>
            </a:r>
            <a:endParaRPr lang="en-US" altLang="zh-CN" dirty="0"/>
          </a:p>
          <a:p>
            <a:r>
              <a:rPr lang="zh-CN" altLang="en-US" b="1" dirty="0"/>
              <a:t>特征</a:t>
            </a:r>
            <a:r>
              <a:rPr lang="zh-CN" altLang="en-US" dirty="0"/>
              <a:t>是输入变量，即身高和体重；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改进训练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 err="1">
                <a:sym typeface="+mn-ea"/>
              </a:rPr>
              <a:t>使其收敛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请找出</a:t>
            </a:r>
            <a:r>
              <a:rPr lang="en-US" altLang="zh-CN" dirty="0"/>
              <a:t>loss</a:t>
            </a:r>
            <a:r>
              <a:rPr lang="zh-CN" altLang="en-US" dirty="0"/>
              <a:t>无限大的原因？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5271715" y="1626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输出太大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C6A0-4BE1-248D-3642-6592206F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52" y="307309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/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作为激活函数：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blipFill>
                <a:blip r:embed="rId4"/>
                <a:stretch>
                  <a:fillRect l="-2075" t="-4110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/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它的导数为：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0" y="4731473"/>
                <a:ext cx="5013104" cy="646331"/>
              </a:xfrm>
              <a:prstGeom prst="rect">
                <a:avLst/>
              </a:prstGeom>
              <a:blipFill>
                <a:blip r:embed="rId5"/>
                <a:stretch>
                  <a:fillRect l="-1010" t="-3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D778991-78C5-D58F-3202-DA3CF49B22B2}"/>
              </a:ext>
            </a:extLst>
          </p:cNvPr>
          <p:cNvSpPr txBox="1"/>
          <p:nvPr/>
        </p:nvSpPr>
        <p:spPr>
          <a:xfrm>
            <a:off x="444260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改进激活函数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8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loss</a:t>
            </a:r>
            <a:r>
              <a:rPr lang="zh-CN" altLang="en-US" dirty="0"/>
              <a:t>一直不变？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如果不零均值化，还会造成隐藏层的梯度怎么变化？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8C31EB-1CF6-0D95-BCC2-C5C5DCC6B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4" y="1470845"/>
            <a:ext cx="3233651" cy="2089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/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blipFill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862399" y="3579861"/>
            <a:ext cx="636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梯度符号全部一致，要么都为正要么都为负，所以该神经元的 </a:t>
            </a:r>
            <a:r>
              <a:rPr lang="en" altLang="zh-CN" dirty="0"/>
              <a:t>w </a:t>
            </a:r>
            <a:r>
              <a:rPr lang="zh-CN" altLang="en-US" dirty="0"/>
              <a:t>都会往同一个方向更新</a:t>
            </a:r>
            <a:r>
              <a:rPr kumimoji="1" lang="zh-CN" altLang="en-US" dirty="0"/>
              <a:t>，即“</a:t>
            </a:r>
            <a:r>
              <a:rPr kumimoji="1" lang="en-US" altLang="zh-CN" dirty="0"/>
              <a:t>Z</a:t>
            </a:r>
            <a:r>
              <a:rPr kumimoji="1" lang="zh-CN" altLang="en-US" dirty="0"/>
              <a:t>型更新”，如下图所示：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78EBE27-A148-2047-6C6D-7145EB7FDBD3}"/>
              </a:ext>
            </a:extLst>
          </p:cNvPr>
          <p:cNvSpPr txBox="1">
            <a:spLocks/>
          </p:cNvSpPr>
          <p:nvPr/>
        </p:nvSpPr>
        <p:spPr>
          <a:xfrm>
            <a:off x="3098605" y="4348360"/>
            <a:ext cx="3358490" cy="1446519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0BC884-ABD7-3701-C7CA-CDD2CDF4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28" y="4340304"/>
            <a:ext cx="3857640" cy="2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D7B822-D01F-20C4-02A6-C8CB538F7E8E}"/>
              </a:ext>
            </a:extLst>
          </p:cNvPr>
          <p:cNvSpPr txBox="1"/>
          <p:nvPr/>
        </p:nvSpPr>
        <p:spPr>
          <a:xfrm>
            <a:off x="3566227" y="1632598"/>
            <a:ext cx="416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输入太大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隐藏层的激活函数的导数为</a:t>
            </a:r>
            <a:r>
              <a:rPr kumimoji="1" lang="en-US" altLang="zh-CN" dirty="0"/>
              <a:t>0-&gt;</a:t>
            </a:r>
            <a:r>
              <a:rPr kumimoji="1" lang="zh-CN" altLang="en-US" dirty="0"/>
              <a:t>梯度为</a:t>
            </a:r>
            <a:r>
              <a:rPr kumimoji="1" lang="en-US" altLang="zh-CN" dirty="0"/>
              <a:t>0-&gt;loss</a:t>
            </a:r>
            <a:r>
              <a:rPr kumimoji="1" lang="zh-CN" altLang="en-US" dirty="0"/>
              <a:t>不变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21400F-1C31-AEAE-9FAA-13203F4ABFA0}"/>
              </a:ext>
            </a:extLst>
          </p:cNvPr>
          <p:cNvSpPr txBox="1"/>
          <p:nvPr/>
        </p:nvSpPr>
        <p:spPr>
          <a:xfrm>
            <a:off x="4934310" y="24679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将样本零均值化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4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</a:t>
            </a:r>
            <a:r>
              <a:rPr lang="en" altLang="zh-CN" dirty="0"/>
              <a:t>loss</a:t>
            </a:r>
            <a:r>
              <a:rPr lang="zh-CN" altLang="en-US" dirty="0"/>
              <a:t>逐渐增大的情况？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5921621" y="1849389"/>
            <a:ext cx="4367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学习率太大</a:t>
            </a:r>
            <a:endParaRPr lang="en-US" altLang="zh-CN" dirty="0"/>
          </a:p>
          <a:p>
            <a:r>
              <a:rPr kumimoji="1" lang="zh-CN" altLang="en-US" dirty="0"/>
              <a:t>如下图所示：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因为步长过大，可能会跨过谷底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2DD63-8DDA-529B-2ADD-203742F352D9}"/>
              </a:ext>
            </a:extLst>
          </p:cNvPr>
          <p:cNvSpPr txBox="1"/>
          <p:nvPr/>
        </p:nvSpPr>
        <p:spPr>
          <a:xfrm>
            <a:off x="3481897" y="4555617"/>
            <a:ext cx="37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减小学习率，增加轮数；</a:t>
            </a:r>
            <a:endParaRPr lang="en-US" altLang="zh-CN" dirty="0"/>
          </a:p>
          <a:p>
            <a:r>
              <a:rPr kumimoji="1" lang="zh-CN" altLang="en-US" dirty="0"/>
              <a:t>使用优化算法动态调整学习率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D8858-14AE-0438-A146-22450B14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76" y="2619058"/>
            <a:ext cx="1306113" cy="1175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</a:t>
            </a:r>
            <a:r>
              <a:rPr lang="en-US" altLang="zh-CN" dirty="0" err="1"/>
              <a:t>根据梯度下降算法实现训练</a:t>
            </a:r>
            <a:r>
              <a:rPr lang="zh-CN" altLang="en-US"/>
              <a:t>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会出现什么问题？如何解决？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如何自己从零实现一个神经网络</a:t>
            </a:r>
            <a:r>
              <a:rPr lang="en-US" altLang="zh-CN" dirty="0">
                <a:sym typeface="+mn-ea"/>
                <a:hlinkClick r:id="rId3"/>
              </a:rPr>
              <a:t>?</a:t>
            </a:r>
            <a:endParaRPr lang="en-US" altLang="zh-CN" dirty="0">
              <a:sym typeface="+mn-ea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4"/>
              </a:rPr>
              <a:t>Why is sigmoid or tanh better than linear slope for an activation function?</a:t>
            </a:r>
            <a:endParaRPr lang="en-US" altLang="zh-CN" dirty="0">
              <a:sym typeface="+mn-ea"/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归一化、标准化、零均值化作用及区别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训练网络时为什么会出现</a:t>
            </a:r>
            <a:r>
              <a:rPr lang="en" dirty="0">
                <a:sym typeface="+mn-ea"/>
                <a:hlinkClick r:id="rId6"/>
              </a:rPr>
              <a:t>loss</a:t>
            </a:r>
            <a:r>
              <a:rPr lang="zh-CN" altLang="en-US" dirty="0">
                <a:sym typeface="+mn-ea"/>
                <a:hlinkClick r:id="rId6"/>
              </a:rPr>
              <a:t>逐渐增大的情况？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4400" imgH="368300" progId="Equation.KSEE3">
                  <p:embed/>
                </p:oleObj>
              </mc:Choice>
              <mc:Fallback>
                <p:oleObj r:id="rId7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12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第三节课：使用</a:t>
            </a:r>
            <a:r>
              <a:rPr lang="en-US" altLang="zh-CN" dirty="0"/>
              <a:t>Meta3D</a:t>
            </a:r>
            <a:r>
              <a:rPr lang="zh-CN" altLang="en-US" dirty="0"/>
              <a:t>重写代码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主问题：如何求梯度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任务：根据梯度下降算法实现训练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任务：改进训练，使其收敛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什么是随机梯度下降？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更新权重、偏移的梯度下降公式是什么？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/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blipFill>
                <a:blip r:embed="rId4"/>
                <a:stretch>
                  <a:fillRect l="-1852" t="-8108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CF214A-987D-C566-2E89-5FD792A69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02" y="4392363"/>
            <a:ext cx="2844800" cy="1955800"/>
          </a:xfrm>
          <a:prstGeom prst="rect">
            <a:avLst/>
          </a:prstGeom>
        </p:spPr>
      </p:pic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3640052-2063-8D20-A345-13E600F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63" y="333323"/>
            <a:ext cx="2869418" cy="2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如何求梯度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/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均分误差函数（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blipFill>
                <a:blip r:embed="rId3"/>
                <a:stretch>
                  <a:fillRect l="-1444" t="-11290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/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blipFill>
                <a:blip r:embed="rId6"/>
                <a:stretch>
                  <a:fillRect l="-1594" t="-73171" b="-10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blipFill>
                <a:blip r:embed="rId7"/>
                <a:stretch>
                  <a:fillRect l="-935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6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blipFill>
                <a:blip r:embed="rId6"/>
                <a:stretch>
                  <a:fillRect l="-784" t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根据梯度下降算法实现训练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857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801</Words>
  <Application>Microsoft Macintosh PowerPoint</Application>
  <PresentationFormat>宽屏</PresentationFormat>
  <Paragraphs>141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“判断性别”Demo需求分析和初步设计（下2）</vt:lpstr>
      <vt:lpstr>内容预览</vt:lpstr>
      <vt:lpstr>回顾相关课程内容</vt:lpstr>
      <vt:lpstr>主问题：如何求梯度</vt:lpstr>
      <vt:lpstr>主问题：如何求梯度</vt:lpstr>
      <vt:lpstr>主问题：如何求梯度</vt:lpstr>
      <vt:lpstr>主问题：如何求梯度</vt:lpstr>
      <vt:lpstr>任务： 根据梯度下降算法实现训练</vt:lpstr>
      <vt:lpstr>任务：根据梯度下降算法实现训练</vt:lpstr>
      <vt:lpstr>任务：改进训练，使其收敛</vt:lpstr>
      <vt:lpstr>任务：改进训练，使其收敛</vt:lpstr>
      <vt:lpstr>任务：改进训练，使其收敛</vt:lpstr>
      <vt:lpstr>任务：改进训练，使其收敛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1377</cp:revision>
  <dcterms:created xsi:type="dcterms:W3CDTF">2021-12-21T11:47:00Z</dcterms:created>
  <dcterms:modified xsi:type="dcterms:W3CDTF">2022-09-05T11:02:44Z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