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07" r:id="rId2"/>
    <p:sldId id="308" r:id="rId3"/>
    <p:sldId id="284" r:id="rId4"/>
    <p:sldId id="1004" r:id="rId5"/>
    <p:sldId id="1000" r:id="rId6"/>
    <p:sldId id="1018" r:id="rId7"/>
    <p:sldId id="1020" r:id="rId8"/>
    <p:sldId id="1022" r:id="rId9"/>
    <p:sldId id="1023" r:id="rId10"/>
    <p:sldId id="1015" r:id="rId11"/>
    <p:sldId id="1024" r:id="rId12"/>
    <p:sldId id="1025" r:id="rId13"/>
    <p:sldId id="1026" r:id="rId14"/>
    <p:sldId id="1027" r:id="rId15"/>
    <p:sldId id="537" r:id="rId16"/>
    <p:sldId id="536" r:id="rId17"/>
    <p:sldId id="1028" r:id="rId18"/>
    <p:sldId id="996" r:id="rId19"/>
    <p:sldId id="997" r:id="rId20"/>
    <p:sldId id="998" r:id="rId21"/>
    <p:sldId id="653" r:id="rId22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28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224" y="4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2022/9/5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群报名：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2022/9/5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2022/9/5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2022/9/5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2022/9/5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2022/9/5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Relationship Id="rId4" Type="http://schemas.openxmlformats.org/officeDocument/2006/relationships/image" Target="../media/image22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hyperlink" Target="https://www.zhihu.com/question/314879954/answer/638380202" TargetMode="Externa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Relationship Id="rId6" Type="http://schemas.openxmlformats.org/officeDocument/2006/relationships/hyperlink" Target="https://www.zhihu.com/question/60510992" TargetMode="External"/><Relationship Id="rId5" Type="http://schemas.openxmlformats.org/officeDocument/2006/relationships/hyperlink" Target="https://zhuanlan.zhihu.com/p/183591302" TargetMode="External"/><Relationship Id="rId4" Type="http://schemas.openxmlformats.org/officeDocument/2006/relationships/hyperlink" Target="&#22914;&#20309;&#33258;&#24049;&#20174;&#38646;&#23454;&#29616;&#19968;&#20010;&#31070;&#32463;&#32593;&#32476;?%20-%20&#37327;&#23376;&#20301;&#30340;&#22238;&#31572;%20-%20&#30693;&#20046;%20https://www.zhihu.com/question/314879954/answer/638380202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8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9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Relationship Id="rId6" Type="http://schemas.openxmlformats.org/officeDocument/2006/relationships/image" Target="../media/image1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2563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标签、特征是什么？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已知</a:t>
            </a:r>
            <a:r>
              <a:rPr lang="en-US" altLang="zh-CN" dirty="0"/>
              <a:t>4</a:t>
            </a:r>
            <a:r>
              <a:rPr lang="zh-CN" altLang="en-US" dirty="0"/>
              <a:t>个有标签样本（同时包含特征和标签）用于训练，</a:t>
            </a:r>
            <a:r>
              <a:rPr lang="en-US" altLang="zh-CN" dirty="0"/>
              <a:t>2</a:t>
            </a:r>
            <a:r>
              <a:rPr lang="zh-CN" altLang="en-US" dirty="0"/>
              <a:t>个无标签样本用于推理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请根据梯度下降算法，实现</a:t>
            </a:r>
            <a:r>
              <a:rPr lang="en-US" altLang="zh-CN" dirty="0"/>
              <a:t>train</a:t>
            </a:r>
            <a:r>
              <a:rPr lang="zh-CN" altLang="en-US" dirty="0"/>
              <a:t>函数？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如何判断是否达到了希望的结果（即收敛）？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请运行程序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有什么问题？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任务：根据梯度下降算法实现训练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4D4163B-BE23-D88A-ACB2-C5ECBB456631}"/>
              </a:ext>
            </a:extLst>
          </p:cNvPr>
          <p:cNvSpPr txBox="1"/>
          <p:nvPr/>
        </p:nvSpPr>
        <p:spPr>
          <a:xfrm>
            <a:off x="7386762" y="4230094"/>
            <a:ext cx="3942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标签</a:t>
            </a:r>
            <a:r>
              <a:rPr lang="zh-CN" altLang="en-US" dirty="0"/>
              <a:t>是我们要预测的事物，即男</a:t>
            </a:r>
            <a:r>
              <a:rPr lang="en-US" altLang="zh-CN" dirty="0"/>
              <a:t>/</a:t>
            </a:r>
            <a:r>
              <a:rPr lang="zh-CN" altLang="en-US" dirty="0"/>
              <a:t>女；</a:t>
            </a:r>
            <a:endParaRPr lang="en-US" altLang="zh-CN" dirty="0"/>
          </a:p>
          <a:p>
            <a:r>
              <a:rPr lang="zh-CN" altLang="en-US" b="1" dirty="0"/>
              <a:t>特征</a:t>
            </a:r>
            <a:r>
              <a:rPr lang="zh-CN" altLang="en-US" dirty="0"/>
              <a:t>是输入变量，即身高和体重；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201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</a:t>
            </a:r>
            <a:r>
              <a:rPr dirty="0">
                <a:sym typeface="+mn-ea"/>
              </a:rPr>
              <a:t>：</a:t>
            </a:r>
            <a:r>
              <a:rPr lang="en-US" dirty="0" err="1">
                <a:sym typeface="+mn-ea"/>
              </a:rPr>
              <a:t>改进训练</a:t>
            </a:r>
            <a:r>
              <a:rPr lang="zh-CN" altLang="en-US" dirty="0">
                <a:sym typeface="+mn-ea"/>
              </a:rPr>
              <a:t>，</a:t>
            </a:r>
            <a:r>
              <a:rPr lang="en-US" dirty="0" err="1">
                <a:sym typeface="+mn-ea"/>
              </a:rPr>
              <a:t>使其收敛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9742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请找出</a:t>
            </a:r>
            <a:r>
              <a:rPr lang="en-US" altLang="zh-CN" dirty="0"/>
              <a:t>loss</a:t>
            </a:r>
            <a:r>
              <a:rPr lang="zh-CN" altLang="en-US" dirty="0"/>
              <a:t>无限大的原因？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应该如何改进？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修改代码，运行结果？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任务：改进训练，使其收敛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4D4163B-BE23-D88A-ACB2-C5ECBB456631}"/>
              </a:ext>
            </a:extLst>
          </p:cNvPr>
          <p:cNvSpPr txBox="1"/>
          <p:nvPr/>
        </p:nvSpPr>
        <p:spPr>
          <a:xfrm>
            <a:off x="5271715" y="16262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输出太大</a:t>
            </a:r>
            <a:endParaRPr lang="en-US" altLang="zh-C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3E7C6A0-4BE1-248D-3642-6592206FB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952" y="3073096"/>
            <a:ext cx="3810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D7D4948-05E7-7222-A392-1542C3787B71}"/>
                  </a:ext>
                </a:extLst>
              </p:cNvPr>
              <p:cNvSpPr txBox="1"/>
              <p:nvPr/>
            </p:nvSpPr>
            <p:spPr>
              <a:xfrm>
                <a:off x="5271715" y="2073083"/>
                <a:ext cx="3057247" cy="9224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使用</a:t>
                </a:r>
                <a:r>
                  <a:rPr lang="en-US" altLang="zh-CN" dirty="0"/>
                  <a:t>sigmoid</a:t>
                </a:r>
                <a:r>
                  <a:rPr lang="zh-CN" altLang="en-US" dirty="0"/>
                  <a:t>作为激活函数：</a:t>
                </a:r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D7D4948-05E7-7222-A392-1542C3787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715" y="2073083"/>
                <a:ext cx="3057247" cy="922497"/>
              </a:xfrm>
              <a:prstGeom prst="rect">
                <a:avLst/>
              </a:prstGeom>
              <a:blipFill>
                <a:blip r:embed="rId4"/>
                <a:stretch>
                  <a:fillRect l="-2075" t="-4110" r="-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996B939-EA5D-766C-2574-6ECD12811593}"/>
                  </a:ext>
                </a:extLst>
              </p:cNvPr>
              <p:cNvSpPr txBox="1"/>
              <p:nvPr/>
            </p:nvSpPr>
            <p:spPr>
              <a:xfrm>
                <a:off x="1264960" y="4731473"/>
                <a:ext cx="50131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它的导数为：</a:t>
                </a:r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𝑠𝑖𝑔𝑚𝑜𝑖𝑑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∗(1−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996B939-EA5D-766C-2574-6ECD12811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960" y="4731473"/>
                <a:ext cx="5013104" cy="646331"/>
              </a:xfrm>
              <a:prstGeom prst="rect">
                <a:avLst/>
              </a:prstGeom>
              <a:blipFill>
                <a:blip r:embed="rId5"/>
                <a:stretch>
                  <a:fillRect l="-1010" t="-3846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2D778991-78C5-D58F-3202-DA3CF49B22B2}"/>
              </a:ext>
            </a:extLst>
          </p:cNvPr>
          <p:cNvSpPr txBox="1"/>
          <p:nvPr/>
        </p:nvSpPr>
        <p:spPr>
          <a:xfrm>
            <a:off x="4442604" y="34290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改进激活函数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080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</a:t>
            </a:r>
            <a:r>
              <a:rPr lang="en-US" altLang="zh-CN" dirty="0"/>
              <a:t>loss</a:t>
            </a:r>
            <a:r>
              <a:rPr lang="zh-CN" altLang="en-US" dirty="0"/>
              <a:t>一直不变？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应该如何改进？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修改代码，运行结果？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如果不零均值化，还会造成隐藏层的梯度怎么变化？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任务：改进训练，使其收敛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88C31EB-1CF6-0D95-BCC2-C5C5DCC6B6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424" y="1470845"/>
            <a:ext cx="3233651" cy="20894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CC438F3-CA1B-A906-0896-E515EC61EDE2}"/>
                  </a:ext>
                </a:extLst>
              </p:cNvPr>
              <p:cNvSpPr txBox="1"/>
              <p:nvPr/>
            </p:nvSpPr>
            <p:spPr>
              <a:xfrm>
                <a:off x="7423868" y="4087995"/>
                <a:ext cx="5508117" cy="1792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zh-CN" dirty="0"/>
              </a:p>
              <a:p>
                <a:r>
                  <a:rPr kumimoji="1" lang="zh-CN" altLang="en-US" dirty="0"/>
                  <a:t>其中：</a:t>
                </a:r>
                <a:endParaRPr kumimoji="1"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CC438F3-CA1B-A906-0896-E515EC61E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868" y="4087995"/>
                <a:ext cx="5508117" cy="1792222"/>
              </a:xfrm>
              <a:prstGeom prst="rect">
                <a:avLst/>
              </a:prstGeom>
              <a:blipFill>
                <a:blip r:embed="rId4"/>
                <a:stretch>
                  <a:fillRect l="-9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681AECBB-6936-E58F-FD1E-41FBE20C0988}"/>
              </a:ext>
            </a:extLst>
          </p:cNvPr>
          <p:cNvSpPr txBox="1"/>
          <p:nvPr/>
        </p:nvSpPr>
        <p:spPr>
          <a:xfrm>
            <a:off x="862399" y="3579861"/>
            <a:ext cx="6368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梯度符号全部一致，要么都为正要么都为负，所以该神经元的 </a:t>
            </a:r>
            <a:r>
              <a:rPr lang="en" altLang="zh-CN" dirty="0"/>
              <a:t>w </a:t>
            </a:r>
            <a:r>
              <a:rPr lang="zh-CN" altLang="en-US" dirty="0"/>
              <a:t>都会往同一个方向更新</a:t>
            </a:r>
            <a:r>
              <a:rPr kumimoji="1" lang="zh-CN" altLang="en-US" dirty="0"/>
              <a:t>，即“</a:t>
            </a:r>
            <a:r>
              <a:rPr kumimoji="1" lang="en-US" altLang="zh-CN" dirty="0"/>
              <a:t>Z</a:t>
            </a:r>
            <a:r>
              <a:rPr kumimoji="1" lang="zh-CN" altLang="en-US" dirty="0"/>
              <a:t>型更新”，如下图所示：</a:t>
            </a:r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078EBE27-A148-2047-6C6D-7145EB7FDBD3}"/>
              </a:ext>
            </a:extLst>
          </p:cNvPr>
          <p:cNvSpPr txBox="1">
            <a:spLocks/>
          </p:cNvSpPr>
          <p:nvPr/>
        </p:nvSpPr>
        <p:spPr>
          <a:xfrm>
            <a:off x="3098605" y="4348360"/>
            <a:ext cx="3358490" cy="1446519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BC0BC884-ABD7-3701-C7CA-CDD2CDF4B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228" y="4340304"/>
            <a:ext cx="3857640" cy="221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0D7B822-D01F-20C4-02A6-C8CB538F7E8E}"/>
              </a:ext>
            </a:extLst>
          </p:cNvPr>
          <p:cNvSpPr txBox="1"/>
          <p:nvPr/>
        </p:nvSpPr>
        <p:spPr>
          <a:xfrm>
            <a:off x="3566227" y="1632598"/>
            <a:ext cx="4162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输入太大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隐藏层的激活函数的导数为</a:t>
            </a:r>
            <a:r>
              <a:rPr kumimoji="1" lang="en-US" altLang="zh-CN" dirty="0"/>
              <a:t>0-&gt;</a:t>
            </a:r>
            <a:r>
              <a:rPr kumimoji="1" lang="zh-CN" altLang="en-US" dirty="0"/>
              <a:t>梯度为</a:t>
            </a:r>
            <a:r>
              <a:rPr kumimoji="1" lang="en-US" altLang="zh-CN" dirty="0"/>
              <a:t>0-&gt;loss</a:t>
            </a:r>
            <a:r>
              <a:rPr kumimoji="1" lang="zh-CN" altLang="en-US" dirty="0"/>
              <a:t>不变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B21400F-1C31-AEAE-9FAA-13203F4ABFA0}"/>
              </a:ext>
            </a:extLst>
          </p:cNvPr>
          <p:cNvSpPr txBox="1"/>
          <p:nvPr/>
        </p:nvSpPr>
        <p:spPr>
          <a:xfrm>
            <a:off x="4934310" y="246796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将样本零均值化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248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为什么会出现</a:t>
            </a:r>
            <a:r>
              <a:rPr lang="en" altLang="zh-CN" dirty="0"/>
              <a:t>loss</a:t>
            </a:r>
            <a:r>
              <a:rPr lang="zh-CN" altLang="en-US" dirty="0"/>
              <a:t>逐渐增大的情况？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如何解决？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修改代码，运行结果？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任务：改进训练，使其收敛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1AECBB-6936-E58F-FD1E-41FBE20C0988}"/>
              </a:ext>
            </a:extLst>
          </p:cNvPr>
          <p:cNvSpPr txBox="1"/>
          <p:nvPr/>
        </p:nvSpPr>
        <p:spPr>
          <a:xfrm>
            <a:off x="5921621" y="1849389"/>
            <a:ext cx="43673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学习率太大</a:t>
            </a:r>
            <a:endParaRPr lang="en-US" altLang="zh-CN" dirty="0"/>
          </a:p>
          <a:p>
            <a:r>
              <a:rPr kumimoji="1" lang="zh-CN" altLang="en-US" dirty="0"/>
              <a:t>如下图所示：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因为步长过大，可能会跨过谷底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932DD63-8DDA-529B-2ADD-203742F352D9}"/>
              </a:ext>
            </a:extLst>
          </p:cNvPr>
          <p:cNvSpPr txBox="1"/>
          <p:nvPr/>
        </p:nvSpPr>
        <p:spPr>
          <a:xfrm>
            <a:off x="3481897" y="4555617"/>
            <a:ext cx="374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减小学习率，增加轮数；</a:t>
            </a:r>
            <a:endParaRPr lang="en-US" altLang="zh-CN" dirty="0"/>
          </a:p>
          <a:p>
            <a:r>
              <a:rPr kumimoji="1" lang="zh-CN" altLang="en-US" dirty="0"/>
              <a:t>使用优化算法动态调整学习率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5FD8858-14AE-0438-A146-22450B1452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876" y="2619058"/>
            <a:ext cx="1306113" cy="117550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1872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请回答所有主问题</a:t>
            </a:r>
            <a:r>
              <a:rPr lang="zh-CN" altLang="en-US" dirty="0"/>
              <a:t>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</a:t>
            </a:r>
            <a:r>
              <a:rPr lang="en-US" altLang="zh-CN" dirty="0" err="1"/>
              <a:t>根据梯度下降算法实现训练</a:t>
            </a:r>
            <a:r>
              <a:rPr lang="zh-CN" altLang="en-US" dirty="0"/>
              <a:t>代码？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会出现什么问题？如何解决？</a:t>
            </a:r>
            <a:endParaRPr dirty="0">
              <a:sym typeface="+mn-ea"/>
            </a:endParaRPr>
          </a:p>
          <a:p>
            <a:endParaRPr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  <a:hlinkClick r:id="rId3"/>
              </a:rPr>
              <a:t>如何自己从零实现一个神经网络</a:t>
            </a:r>
            <a:r>
              <a:rPr lang="en-US" altLang="zh-CN" dirty="0">
                <a:sym typeface="+mn-ea"/>
                <a:hlinkClick r:id="rId3"/>
              </a:rPr>
              <a:t>?</a:t>
            </a:r>
            <a:endParaRPr lang="en-US" altLang="zh-CN" dirty="0">
              <a:sym typeface="+mn-ea"/>
              <a:hlinkClick r:id="rId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  <a:hlinkClick r:id="rId4"/>
              </a:rPr>
              <a:t>Why is sigmoid or tanh better than linear slope for an activation function?</a:t>
            </a:r>
            <a:endParaRPr lang="en-US" altLang="zh-CN" dirty="0">
              <a:sym typeface="+mn-ea"/>
              <a:hlinkClick r:id="rId5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  <a:hlinkClick r:id="rId5"/>
              </a:rPr>
              <a:t>归一化、标准化、零均值化作用及区别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  <a:hlinkClick r:id="rId6"/>
              </a:rPr>
              <a:t>训练网络时为什么会出现</a:t>
            </a:r>
            <a:r>
              <a:rPr lang="en" dirty="0">
                <a:sym typeface="+mn-ea"/>
                <a:hlinkClick r:id="rId6"/>
              </a:rPr>
              <a:t>loss</a:t>
            </a:r>
            <a:r>
              <a:rPr lang="zh-CN" altLang="en-US" dirty="0">
                <a:sym typeface="+mn-ea"/>
                <a:hlinkClick r:id="rId6"/>
              </a:rPr>
              <a:t>逐渐增大的情况？</a:t>
            </a:r>
            <a:endParaRPr lang="en-US" altLang="zh-CN"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914400" imgH="368300" progId="Equation.KSEE3">
                  <p:embed/>
                </p:oleObj>
              </mc:Choice>
              <mc:Fallback>
                <p:oleObj r:id="rId7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81223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第三节课：使用</a:t>
            </a:r>
            <a:r>
              <a:rPr lang="en-US" altLang="zh-CN" dirty="0"/>
              <a:t>Meta3D</a:t>
            </a:r>
            <a:r>
              <a:rPr lang="zh-CN" altLang="en-US" dirty="0"/>
              <a:t>重写代码</a:t>
            </a: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 dirty="0"/>
              <a:t>第二节课：</a:t>
            </a:r>
            <a:br>
              <a:rPr lang="en-US" altLang="zh-CN" dirty="0"/>
            </a:br>
            <a:r>
              <a:rPr lang="zh-CN" altLang="en-US" dirty="0"/>
              <a:t>“判断性别”</a:t>
            </a:r>
            <a:r>
              <a:rPr lang="en-US" altLang="zh-CN" dirty="0"/>
              <a:t>Demo</a:t>
            </a:r>
            <a:r>
              <a:rPr lang="zh-CN" altLang="en-US" dirty="0"/>
              <a:t>需求分析和初步设计（下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计算损失函数的目的？</a:t>
            </a:r>
            <a:br>
              <a:rPr lang="en-US" altLang="zh-CN" dirty="0"/>
            </a:br>
            <a:r>
              <a:rPr lang="zh-CN" altLang="en-US" dirty="0"/>
              <a:t>用于判断权重、偏移是否为合适的值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回顾相关课程内容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主问题：如何求梯度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任务：根据梯度下降算法实现训练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任务：改进训练，使其收敛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内容预览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第二节课：“判断性别”</a:t>
            </a:r>
            <a:r>
              <a:rPr lang="en-US" altLang="zh-CN" dirty="0"/>
              <a:t>Demo</a:t>
            </a:r>
            <a:r>
              <a:rPr lang="zh-CN" altLang="en-US" dirty="0"/>
              <a:t>需求分析和初步设计（下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为什么引入损失函数？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损失函数的表达式是什么？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有了损失函数，如何具体判断得到一组权重、偏移是合适的呢？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什么是随机梯度下降？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更新权重、偏移的梯度下降公式是什么？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A7514D4-2C63-E792-AF5E-DBC9EA46AFA4}"/>
                  </a:ext>
                </a:extLst>
              </p:cNvPr>
              <p:cNvSpPr txBox="1"/>
              <p:nvPr/>
            </p:nvSpPr>
            <p:spPr>
              <a:xfrm>
                <a:off x="7735579" y="3718361"/>
                <a:ext cx="2733347" cy="448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𝑒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𝐸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输出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A7514D4-2C63-E792-AF5E-DBC9EA46A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5579" y="3718361"/>
                <a:ext cx="2733347" cy="448264"/>
              </a:xfrm>
              <a:prstGeom prst="rect">
                <a:avLst/>
              </a:prstGeom>
              <a:blipFill>
                <a:blip r:embed="rId4"/>
                <a:stretch>
                  <a:fillRect l="-1852" t="-8108" b="-108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F3CF214A-987D-C566-2E89-5FD792A699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602" y="4392363"/>
            <a:ext cx="2844800" cy="1955800"/>
          </a:xfrm>
          <a:prstGeom prst="rect">
            <a:avLst/>
          </a:prstGeom>
        </p:spPr>
      </p:pic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73640052-2063-8D20-A345-13E600F9D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063" y="333323"/>
            <a:ext cx="2869418" cy="290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3423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en-US" dirty="0" err="1">
                <a:sym typeface="+mn-ea"/>
              </a:rPr>
              <a:t>如何求梯度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1218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对于“判断性别”的</a:t>
            </a:r>
            <a:r>
              <a:rPr lang="en" altLang="zh-CN" dirty="0"/>
              <a:t>Demo</a:t>
            </a:r>
            <a:r>
              <a:rPr lang="zh-CN" altLang="en" dirty="0"/>
              <a:t>，𝐸</a:t>
            </a:r>
            <a:r>
              <a:rPr lang="zh-CN" altLang="en-US" dirty="0"/>
              <a:t>可以是什么函数？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主问题：如何求梯度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47D079F-C248-EF2A-2DEB-18F7A634B2BE}"/>
                  </a:ext>
                </a:extLst>
              </p:cNvPr>
              <p:cNvSpPr txBox="1"/>
              <p:nvPr/>
            </p:nvSpPr>
            <p:spPr>
              <a:xfrm>
                <a:off x="7362907" y="2352523"/>
                <a:ext cx="3507161" cy="783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均分误差函数（</a:t>
                </a:r>
                <a:r>
                  <a:rPr lang="en-US" altLang="zh-CN" dirty="0"/>
                  <a:t>MSE</a:t>
                </a:r>
                <a:r>
                  <a:rPr lang="zh-CN" altLang="en-US" dirty="0"/>
                  <a:t>）：</a:t>
                </a:r>
                <a:endParaRPr lang="en-US" altLang="zh-CN" dirty="0"/>
              </a:p>
              <a:p>
                <a:r>
                  <a:rPr lang="en-US" altLang="zh-CN" dirty="0"/>
                  <a:t>e=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真实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输出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47D079F-C248-EF2A-2DEB-18F7A634B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907" y="2352523"/>
                <a:ext cx="3507161" cy="783228"/>
              </a:xfrm>
              <a:prstGeom prst="rect">
                <a:avLst/>
              </a:prstGeom>
              <a:blipFill>
                <a:blip r:embed="rId3"/>
                <a:stretch>
                  <a:fillRect l="-1444" t="-11290" b="-709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14173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如何求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35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/>
                  <a:t>？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如何求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/>
                  <a:t>？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自学、互学、展学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dirty="0">
                  <a:sym typeface="+mn-ea"/>
                </a:endParaRPr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主问题：如何求梯度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2127D4-12A5-48E9-006D-6F67A22BDD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203" y="1368776"/>
            <a:ext cx="3233651" cy="208943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680414E-FFE9-689A-144E-14F1F23091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124" y="3580058"/>
            <a:ext cx="4930443" cy="166605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5BFBE5C-A559-4FE3-9586-64FAA5F6BBF5}"/>
                  </a:ext>
                </a:extLst>
              </p:cNvPr>
              <p:cNvSpPr txBox="1"/>
              <p:nvPr/>
            </p:nvSpPr>
            <p:spPr>
              <a:xfrm>
                <a:off x="4096773" y="1618344"/>
                <a:ext cx="3170582" cy="5062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e=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真实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输出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5BFBE5C-A559-4FE3-9586-64FAA5F6B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773" y="1618344"/>
                <a:ext cx="3170582" cy="506229"/>
              </a:xfrm>
              <a:prstGeom prst="rect">
                <a:avLst/>
              </a:prstGeom>
              <a:blipFill>
                <a:blip r:embed="rId6"/>
                <a:stretch>
                  <a:fillRect l="-1594" t="-73171" b="-10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BBEE9EA-ACC4-EF13-280A-E53085999202}"/>
                  </a:ext>
                </a:extLst>
              </p:cNvPr>
              <p:cNvSpPr txBox="1"/>
              <p:nvPr/>
            </p:nvSpPr>
            <p:spPr>
              <a:xfrm>
                <a:off x="2607864" y="2848649"/>
                <a:ext cx="5426118" cy="29198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因为</a:t>
                </a:r>
                <a:r>
                  <a:rPr kumimoji="1" lang="en-US" altLang="zh-CN" dirty="0"/>
                  <a:t>E</a:t>
                </a:r>
                <a:r>
                  <a:rPr kumimoji="1" lang="zh-CN" altLang="en-US" dirty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kumimoji="1" lang="zh-CN" altLang="en-US" dirty="0"/>
                  <a:t>的函数，而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kumimoji="1" lang="zh-CN" altLang="en-US" dirty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的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函数</m:t>
                    </m:r>
                  </m:oMath>
                </a14:m>
                <a:r>
                  <a:rPr kumimoji="1" lang="zh-CN" altLang="en-US" dirty="0"/>
                  <a:t>，所以根据链式求导法则，可以得到：</a:t>
                </a:r>
                <a:endParaRPr kumimoji="1"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35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35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zh-CN" dirty="0"/>
              </a:p>
              <a:p>
                <a:r>
                  <a:rPr kumimoji="1" lang="zh-CN" altLang="en-US" dirty="0"/>
                  <a:t>其中：</a:t>
                </a:r>
                <a:endParaRPr kumimoji="1"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真实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35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35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45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BBEE9EA-ACC4-EF13-280A-E53085999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864" y="2848649"/>
                <a:ext cx="5426118" cy="2919838"/>
              </a:xfrm>
              <a:prstGeom prst="rect">
                <a:avLst/>
              </a:prstGeom>
              <a:blipFill>
                <a:blip r:embed="rId7"/>
                <a:stretch>
                  <a:fillRect l="-935" t="-1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6641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如何求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/>
                  <a:t>？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自学、互学、展学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dirty="0">
                  <a:sym typeface="+mn-ea"/>
                </a:endParaRPr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主问题：如何求梯度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2127D4-12A5-48E9-006D-6F67A22BDD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203" y="1368776"/>
            <a:ext cx="3233651" cy="208943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680414E-FFE9-689A-144E-14F1F23091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124" y="3580058"/>
            <a:ext cx="4930443" cy="166605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BBEE9EA-ACC4-EF13-280A-E53085999202}"/>
                  </a:ext>
                </a:extLst>
              </p:cNvPr>
              <p:cNvSpPr txBox="1"/>
              <p:nvPr/>
            </p:nvSpPr>
            <p:spPr>
              <a:xfrm>
                <a:off x="1693628" y="2307936"/>
                <a:ext cx="6467575" cy="3769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因为</a:t>
                </a:r>
                <a:r>
                  <a:rPr kumimoji="1" lang="en-US" altLang="zh-CN" dirty="0"/>
                  <a:t>E</a:t>
                </a:r>
                <a:r>
                  <a:rPr kumimoji="1" lang="zh-CN" altLang="en-US" dirty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kumimoji="1" lang="zh-CN" altLang="en-US" dirty="0"/>
                  <a:t>的函数，而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kumimoji="1" lang="zh-CN" altLang="en-US" dirty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的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函数</m:t>
                    </m:r>
                  </m:oMath>
                </a14:m>
                <a:r>
                  <a:rPr kumimoji="1"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1" lang="zh-CN" altLang="en-US" dirty="0"/>
                  <a:t>又是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的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函数</m:t>
                    </m:r>
                  </m:oMath>
                </a14:m>
                <a:r>
                  <a:rPr kumimoji="1" lang="zh-CN" altLang="en-US" dirty="0"/>
                  <a:t>，所以根据链式求导法则，可以得到：</a:t>
                </a:r>
                <a:endParaRPr kumimoji="1"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zh-CN" dirty="0"/>
              </a:p>
              <a:p>
                <a:r>
                  <a:rPr kumimoji="1" lang="zh-CN" altLang="en-US" dirty="0"/>
                  <a:t>其中：</a:t>
                </a:r>
                <a:endParaRPr kumimoji="1"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真实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35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45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  <a:p>
                <a:endParaRPr kumimoji="1"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BBEE9EA-ACC4-EF13-280A-E53085999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628" y="2307936"/>
                <a:ext cx="6467575" cy="3769815"/>
              </a:xfrm>
              <a:prstGeom prst="rect">
                <a:avLst/>
              </a:prstGeom>
              <a:blipFill>
                <a:blip r:embed="rId6"/>
                <a:stretch>
                  <a:fillRect l="-784" t="-10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4626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</a:t>
            </a:r>
            <a:r>
              <a:rPr dirty="0">
                <a:sym typeface="+mn-ea"/>
              </a:rPr>
              <a:t>：</a:t>
            </a:r>
            <a:br>
              <a:rPr lang="en-US" dirty="0">
                <a:sym typeface="+mn-ea"/>
              </a:rPr>
            </a:br>
            <a:r>
              <a:rPr lang="en-US" dirty="0" err="1">
                <a:sym typeface="+mn-ea"/>
              </a:rPr>
              <a:t>根据梯度下降算法实现训练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88572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  <p:tag name="COMMONDATA" val="eyJoZGlkIjoiMjg3YWU3MzE4Zjc2MGFjY2U2ZGQ0NDQwMWZkNTA3OT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1773</TotalTime>
  <Words>818</Words>
  <Application>Microsoft Macintosh PowerPoint</Application>
  <PresentationFormat>宽屏</PresentationFormat>
  <Paragraphs>142</Paragraphs>
  <Slides>21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微软雅黑</vt:lpstr>
      <vt:lpstr>Arial</vt:lpstr>
      <vt:lpstr>Cambria Math</vt:lpstr>
      <vt:lpstr>Office 主题​​</vt:lpstr>
      <vt:lpstr>Equation.KSEE3</vt:lpstr>
      <vt:lpstr>z</vt:lpstr>
      <vt:lpstr>第二节课： “判断性别”Demo需求分析和初步设计（下2）</vt:lpstr>
      <vt:lpstr>内容预览</vt:lpstr>
      <vt:lpstr>回顾相关课程内容</vt:lpstr>
      <vt:lpstr>主问题：如何求梯度</vt:lpstr>
      <vt:lpstr>主问题：如何求梯度</vt:lpstr>
      <vt:lpstr>主问题：如何求梯度</vt:lpstr>
      <vt:lpstr>主问题：如何求梯度</vt:lpstr>
      <vt:lpstr>任务： 根据梯度下降算法实现训练</vt:lpstr>
      <vt:lpstr>任务：根据梯度下降算法实现训练</vt:lpstr>
      <vt:lpstr>任务：改进训练，使其收敛</vt:lpstr>
      <vt:lpstr>任务：改进训练，使其收敛</vt:lpstr>
      <vt:lpstr>任务：改进训练，使其收敛</vt:lpstr>
      <vt:lpstr>任务：改进训练，使其收敛</vt:lpstr>
      <vt:lpstr>总结</vt:lpstr>
      <vt:lpstr>总结</vt:lpstr>
      <vt:lpstr>参考资料</vt:lpstr>
      <vt:lpstr>下节课预告</vt:lpstr>
      <vt:lpstr>PowerPoint 演示文稿</vt:lpstr>
      <vt:lpstr>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1378</cp:revision>
  <dcterms:created xsi:type="dcterms:W3CDTF">2021-12-21T11:47:00Z</dcterms:created>
  <dcterms:modified xsi:type="dcterms:W3CDTF">2022-09-05T13:31:13Z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C88F59C883BA4CFAAEB3A05D0135437E</vt:lpwstr>
  </property>
</Properties>
</file>