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7" r:id="rId2"/>
    <p:sldId id="308" r:id="rId3"/>
    <p:sldId id="284" r:id="rId4"/>
    <p:sldId id="1092" r:id="rId5"/>
    <p:sldId id="1044" r:id="rId6"/>
    <p:sldId id="1004" r:id="rId7"/>
    <p:sldId id="1001" r:id="rId8"/>
    <p:sldId id="1072" r:id="rId9"/>
    <p:sldId id="1066" r:id="rId10"/>
    <p:sldId id="1080" r:id="rId11"/>
    <p:sldId id="1081" r:id="rId12"/>
    <p:sldId id="1074" r:id="rId13"/>
    <p:sldId id="1067" r:id="rId14"/>
    <p:sldId id="1075" r:id="rId15"/>
    <p:sldId id="1068" r:id="rId16"/>
    <p:sldId id="1076" r:id="rId17"/>
    <p:sldId id="1069" r:id="rId18"/>
    <p:sldId id="1078" r:id="rId19"/>
    <p:sldId id="1083" r:id="rId20"/>
    <p:sldId id="1085" r:id="rId21"/>
    <p:sldId id="1086" r:id="rId22"/>
    <p:sldId id="1089" r:id="rId23"/>
    <p:sldId id="1088" r:id="rId24"/>
    <p:sldId id="1071" r:id="rId25"/>
    <p:sldId id="1077" r:id="rId26"/>
    <p:sldId id="1070" r:id="rId27"/>
    <p:sldId id="1079" r:id="rId28"/>
    <p:sldId id="1090" r:id="rId29"/>
    <p:sldId id="1087" r:id="rId30"/>
    <p:sldId id="1091" r:id="rId31"/>
    <p:sldId id="537" r:id="rId32"/>
    <p:sldId id="536" r:id="rId33"/>
    <p:sldId id="1014" r:id="rId34"/>
    <p:sldId id="1013" r:id="rId35"/>
    <p:sldId id="997" r:id="rId36"/>
    <p:sldId id="998" r:id="rId37"/>
    <p:sldId id="653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57108650" TargetMode="External"/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hyperlink" Target="https://blog.csdn.net/qq_19672707/article/details/8886420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6" Type="http://schemas.openxmlformats.org/officeDocument/2006/relationships/hyperlink" Target="https://zhuanlan.zhihu.com/p/72038532" TargetMode="External"/><Relationship Id="rId5" Type="http://schemas.openxmlformats.org/officeDocument/2006/relationships/hyperlink" Target="https://blog.csdn.net/NIGHT_SILENT/article/details/80795640" TargetMode="External"/><Relationship Id="rId10" Type="http://schemas.openxmlformats.org/officeDocument/2006/relationships/image" Target="../media/image13.wmf"/><Relationship Id="rId4" Type="http://schemas.openxmlformats.org/officeDocument/2006/relationships/hyperlink" Target="https://www.cnblogs.com/hider/p/15781829.html" TargetMode="External"/><Relationship Id="rId9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如何设计输出层的输出数据？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2B282-1E64-B2DF-6261-D83AC9468682}"/>
              </a:ext>
            </a:extLst>
          </p:cNvPr>
          <p:cNvSpPr txBox="1"/>
          <p:nvPr/>
        </p:nvSpPr>
        <p:spPr>
          <a:xfrm>
            <a:off x="6096000" y="177863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一个数字：</a:t>
            </a:r>
            <a:r>
              <a:rPr kumimoji="1" lang="en-US" altLang="zh-CN" dirty="0"/>
              <a:t>0-9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网络结构是什么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网络结构是什么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除了判断误差的方法，还有其它的方法来判断是否收敛吗？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778635"/>
            <a:ext cx="3913798" cy="1352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F428E-9CDF-8FAE-820C-5E6EF2FBC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3369472"/>
            <a:ext cx="4449368" cy="1352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请参考</a:t>
            </a:r>
            <a:r>
              <a:rPr lang="en" altLang="zh-CN" dirty="0" err="1"/>
              <a:t>LinearLayerGradientCheck_answer</a:t>
            </a:r>
            <a:r>
              <a:rPr lang="zh-CN" altLang="en-US" dirty="0"/>
              <a:t>，实现训练的代码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请每个同学都运行“训练数据集”的代码，检查训练是否收敛？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833019" y="3870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如何找到未收敛的原因？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打印哪些值？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来调试，打印一些重要的值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90A33F-F179-195A-20D9-5DE2779630D5}"/>
              </a:ext>
            </a:extLst>
          </p:cNvPr>
          <p:cNvSpPr txBox="1"/>
          <p:nvPr/>
        </p:nvSpPr>
        <p:spPr>
          <a:xfrm>
            <a:off x="4859096" y="2473380"/>
            <a:ext cx="393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前向传播的输入输出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后向传播的输入输出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更新后的权重矩阵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任务：找到未收敛的原因并修复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请通过打印的方法调试，找到异常的数据？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原因是什么？如何修复？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/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增大学习率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避免加权和过大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因为损失函数变化了，所以在后向传播中计算输出层的误差项时，</a:t>
                </a:r>
                <a:r>
                  <a:rPr kumimoji="1" lang="en-US" altLang="zh-CN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应该要修改（目前暂时不修改，因为以后会再次修改损失函数）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blipFill>
                <a:blip r:embed="rId3"/>
                <a:stretch>
                  <a:fillRect l="-374" t="-1852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 dirty="0"/>
            </a:br>
            <a:r>
              <a:rPr lang="zh-CN" altLang="en-US" dirty="0"/>
              <a:t>用全连接层识别手写数字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请增加异常检查的代码，自动化检查异常数据？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请每个同学都调整下学习率，看下结果？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23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恢复梯度检查后的代码是什么？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请每个同学都运行代码，看下是否通过了梯度检查？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6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的测试集推理多个样本，并给出正确率”的代码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请每个同学都运行代码，查看推理正确率是否接近</a:t>
            </a:r>
            <a:r>
              <a:rPr lang="en-US" altLang="zh-CN" dirty="0"/>
              <a:t>100%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现在在训练和推理时，正确率分别是什么情况？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这被称为过拟合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请根据该图，说下三种拟合情况？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为什么会出现过拟合？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EA58C-4F97-0D9F-015D-DF391BABE426}"/>
              </a:ext>
            </a:extLst>
          </p:cNvPr>
          <p:cNvSpPr txBox="1"/>
          <p:nvPr/>
        </p:nvSpPr>
        <p:spPr>
          <a:xfrm>
            <a:off x="1161870" y="5002531"/>
            <a:ext cx="257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训练集样本太少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A9D5CF-4E71-FEE7-D82F-73DBBF84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1" y="3429000"/>
            <a:ext cx="7070689" cy="23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如果想要使每次训练的样本个数较小（训练时间更快），但有达到更大训练样本个数的效果，该如何做？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Shuffle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669882" y="4607832"/>
            <a:ext cx="566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固定的数据集顺序意味着固定的训练样本，也就意味着权值更新的方向是固定的，而无顺序的数据集，意味着更新方向是随机的，更容易到最优点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6753B7-ADA6-C527-41C2-0493E99085A7}"/>
              </a:ext>
            </a:extLst>
          </p:cNvPr>
          <p:cNvSpPr txBox="1"/>
          <p:nvPr/>
        </p:nvSpPr>
        <p:spPr>
          <a:xfrm>
            <a:off x="5385917" y="1832118"/>
            <a:ext cx="69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增加训练样本个数</a:t>
            </a:r>
            <a:endParaRPr kumimoji="1"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C852B-1B24-FCF8-74B1-6BA539EE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84" y="3290774"/>
            <a:ext cx="5449556" cy="27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D5A7D9-F453-758A-90CC-E8A40F08DBB0}"/>
              </a:ext>
            </a:extLst>
          </p:cNvPr>
          <p:cNvSpPr txBox="1"/>
          <p:nvPr/>
        </p:nvSpPr>
        <p:spPr>
          <a:xfrm>
            <a:off x="4373604" y="2747920"/>
            <a:ext cx="253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训练数据集</a:t>
            </a:r>
            <a:r>
              <a:rPr kumimoji="1" lang="en-US" altLang="zh-CN" dirty="0"/>
              <a:t>shuffle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4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任务：解决过拟合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请实现所有解决方案的代码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请每个同学分别运行每个解决方案的代码，看下</a:t>
            </a:r>
            <a:r>
              <a:rPr lang="zh-CN" altLang="en-US" dirty="0"/>
              <a:t>是否都提高了推理正确率？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请每个同学观察实现第二个接近方案（</a:t>
            </a:r>
            <a:r>
              <a:rPr lang="en-US" altLang="zh-CN" dirty="0"/>
              <a:t>shuffle</a:t>
            </a:r>
            <a:r>
              <a:rPr lang="zh-CN" altLang="en-US" dirty="0"/>
              <a:t>）前和实现后的正确率的变化趋势，说明为什么这样变化？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请每个同学运行包含两个解决方案的代码，看下</a:t>
            </a:r>
            <a:r>
              <a:rPr lang="zh-CN" altLang="en-US" dirty="0"/>
              <a:t>是否提高了推理正确率？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主问题：输入是什么？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主问题：如何判断训练是否收敛？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主问题：如何使训练收敛？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任务：恢复梯度检查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什么现象属于过拟合？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8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过拟合（定义、出现的原因</a:t>
            </a:r>
            <a:r>
              <a:rPr lang="en-US" altLang="zh-CN" dirty="0">
                <a:sym typeface="+mn-ea"/>
                <a:hlinkClick r:id="rId5"/>
              </a:rPr>
              <a:t>4</a:t>
            </a:r>
            <a:r>
              <a:rPr lang="zh-CN" altLang="en-US" dirty="0">
                <a:sym typeface="+mn-ea"/>
                <a:hlinkClick r:id="rId5"/>
              </a:rPr>
              <a:t>种、解决方案</a:t>
            </a:r>
            <a:r>
              <a:rPr lang="en-US" altLang="zh-CN" dirty="0">
                <a:sym typeface="+mn-ea"/>
                <a:hlinkClick r:id="rId5"/>
              </a:rPr>
              <a:t>7</a:t>
            </a:r>
            <a:r>
              <a:rPr lang="zh-CN" altLang="en-US" dirty="0">
                <a:sym typeface="+mn-ea"/>
                <a:hlinkClick r:id="rId5"/>
              </a:rPr>
              <a:t>种）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6"/>
              </a:rPr>
              <a:t>欠拟合、过拟合及如何防止过拟合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7"/>
              </a:rPr>
              <a:t>机器学习，深度学习模型训练阶段的</a:t>
            </a:r>
            <a:r>
              <a:rPr lang="en-US" altLang="zh-CN" dirty="0">
                <a:sym typeface="+mn-ea"/>
                <a:hlinkClick r:id="rId7"/>
              </a:rPr>
              <a:t>Shuffle</a:t>
            </a:r>
            <a:r>
              <a:rPr lang="zh-CN" altLang="en-US" dirty="0">
                <a:sym typeface="+mn-ea"/>
                <a:hlinkClick r:id="rId7"/>
              </a:rPr>
              <a:t>重要么？为什么？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8"/>
              </a:rPr>
              <a:t>数据集</a:t>
            </a:r>
            <a:r>
              <a:rPr lang="en" dirty="0">
                <a:sym typeface="+mn-ea"/>
                <a:hlinkClick r:id="rId8"/>
              </a:rPr>
              <a:t>shuffle</a:t>
            </a:r>
            <a:r>
              <a:rPr lang="zh-CN" altLang="en-US" dirty="0">
                <a:sym typeface="+mn-ea"/>
                <a:hlinkClick r:id="rId8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14400" imgH="368300" progId="Equation.KSEE3">
                  <p:embed/>
                </p:oleObj>
              </mc:Choice>
              <mc:Fallback>
                <p:oleObj r:id="rId9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使用交叉熵损失函数和</a:t>
            </a:r>
            <a:r>
              <a:rPr lang="e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主问题：如何解决过拟合？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9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如何用全连接层识别下面的手写数字？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9" y="2139224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全连接层的网络结构是什么？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如何实现前向传播？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如何实现后向传播？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如何使用全连接层实现“判断性别</a:t>
            </a:r>
            <a:r>
              <a:rPr lang="en" altLang="zh-CN" dirty="0"/>
              <a:t>Demo”</a:t>
            </a:r>
            <a:r>
              <a:rPr lang="zh-CN" altLang="en-US" dirty="0"/>
              <a:t>？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9D5B728-8F66-DBF2-E7E5-BB4D14D0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06" y="1451229"/>
            <a:ext cx="3582349" cy="24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4" y="4235945"/>
            <a:ext cx="4578706" cy="20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50" y="2958904"/>
            <a:ext cx="2372816" cy="13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4618672" y="3717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ABAD12-684C-BDC9-DBEF-836F4B8EEB91}"/>
              </a:ext>
            </a:extLst>
          </p:cNvPr>
          <p:cNvSpPr txBox="1"/>
          <p:nvPr/>
        </p:nvSpPr>
        <p:spPr>
          <a:xfrm>
            <a:off x="4276296" y="1718422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输出不确定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单个样本的像素太多，造成输入层神经元过多，训练不容易收敛；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变化太多了（每个数字一变，整个样本就变了），训练不容易收敛；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1230</Words>
  <Application>Microsoft Macintosh PowerPoint</Application>
  <PresentationFormat>宽屏</PresentationFormat>
  <Paragraphs>274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-apple-system</vt:lpstr>
      <vt:lpstr>微软雅黑</vt:lpstr>
      <vt:lpstr>Arial</vt:lpstr>
      <vt:lpstr>Cambria Math</vt:lpstr>
      <vt:lpstr>Office 主题​​</vt:lpstr>
      <vt:lpstr>Equation.KSEE3</vt:lpstr>
      <vt:lpstr>z</vt:lpstr>
      <vt:lpstr>第五节课： 用全连接层识别手写数字</vt:lpstr>
      <vt:lpstr>内容预览</vt:lpstr>
      <vt:lpstr>内容预览</vt:lpstr>
      <vt:lpstr>为什么要学习本课</vt:lpstr>
      <vt:lpstr>回顾相关课程内容</vt:lpstr>
      <vt:lpstr>主问题：输入是什么？</vt:lpstr>
      <vt:lpstr>主问题： 输入是什么？</vt:lpstr>
      <vt:lpstr>主问题：输出是什么？</vt:lpstr>
      <vt:lpstr>主问题： 输出是什么？</vt:lpstr>
      <vt:lpstr>主问题：网络结构是什么？</vt:lpstr>
      <vt:lpstr>主问题： 网络结构是什么？</vt:lpstr>
      <vt:lpstr>主问题：  如何判断训练是否收敛？</vt:lpstr>
      <vt:lpstr>主问题： 如何判断训练是否收敛？</vt:lpstr>
      <vt:lpstr>任务：实现训练</vt:lpstr>
      <vt:lpstr>任务：实现训练</vt:lpstr>
      <vt:lpstr>主问题：如何使训练收敛？</vt:lpstr>
      <vt:lpstr>主问题： 如何使训练收敛？</vt:lpstr>
      <vt:lpstr>任务：找到未收敛的原因并修复</vt:lpstr>
      <vt:lpstr>任务：重构调试代码</vt:lpstr>
      <vt:lpstr>结学</vt:lpstr>
      <vt:lpstr>任务：恢复梯度检查</vt:lpstr>
      <vt:lpstr>任务：恢复梯度检查</vt:lpstr>
      <vt:lpstr>任务：实现推理</vt:lpstr>
      <vt:lpstr>任务：实现推理</vt:lpstr>
      <vt:lpstr>主问题：如何解决过拟合？</vt:lpstr>
      <vt:lpstr>主问题：如何解决过拟合？</vt:lpstr>
      <vt:lpstr>主问题：如何解决过拟合？</vt:lpstr>
      <vt:lpstr>任务：解决过拟合</vt:lpstr>
      <vt:lpstr>结学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1398</cp:revision>
  <dcterms:created xsi:type="dcterms:W3CDTF">2021-12-21T11:47:00Z</dcterms:created>
  <dcterms:modified xsi:type="dcterms:W3CDTF">2022-11-19T12:45:23Z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