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07" r:id="rId2"/>
    <p:sldId id="308" r:id="rId3"/>
    <p:sldId id="284" r:id="rId4"/>
    <p:sldId id="1044" r:id="rId5"/>
    <p:sldId id="1004" r:id="rId6"/>
    <p:sldId id="1001" r:id="rId7"/>
    <p:sldId id="1072" r:id="rId8"/>
    <p:sldId id="1066" r:id="rId9"/>
    <p:sldId id="1080" r:id="rId10"/>
    <p:sldId id="1081" r:id="rId11"/>
    <p:sldId id="1074" r:id="rId12"/>
    <p:sldId id="1067" r:id="rId13"/>
    <p:sldId id="1075" r:id="rId14"/>
    <p:sldId id="1068" r:id="rId15"/>
    <p:sldId id="1076" r:id="rId16"/>
    <p:sldId id="1069" r:id="rId17"/>
    <p:sldId id="1078" r:id="rId18"/>
    <p:sldId id="1083" r:id="rId19"/>
    <p:sldId id="1084" r:id="rId20"/>
    <p:sldId id="1085" r:id="rId21"/>
    <p:sldId id="1086" r:id="rId22"/>
    <p:sldId id="1071" r:id="rId23"/>
    <p:sldId id="1077" r:id="rId24"/>
    <p:sldId id="1070" r:id="rId25"/>
    <p:sldId id="1079" r:id="rId26"/>
    <p:sldId id="1087" r:id="rId27"/>
    <p:sldId id="537" r:id="rId28"/>
    <p:sldId id="536" r:id="rId29"/>
    <p:sldId id="1014" r:id="rId30"/>
    <p:sldId id="1013" r:id="rId31"/>
    <p:sldId id="997" r:id="rId32"/>
    <p:sldId id="998" r:id="rId33"/>
    <p:sldId id="653" r:id="rId34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2022/11/17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zala/mnist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Relationship Id="rId4" Type="http://schemas.openxmlformats.org/officeDocument/2006/relationships/image" Target="../media/image1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tencent.com/developer/article/1056167?from=10680" TargetMode="Externa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Relationship Id="rId6" Type="http://schemas.openxmlformats.org/officeDocument/2006/relationships/oleObject" Target="../embeddings/oleObject1.bin"/><Relationship Id="rId5" Type="http://schemas.openxmlformats.org/officeDocument/2006/relationships/hyperlink" Target="https://zhuanlan.zhihu.com/p/57108650" TargetMode="External"/><Relationship Id="rId4" Type="http://schemas.openxmlformats.org/officeDocument/2006/relationships/hyperlink" Target="https://www.cnblogs.com/hider/p/15781829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网络结构是什么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1786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网络结构是什么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已知每个数字图片的像素数量为</a:t>
            </a:r>
            <a:r>
              <a:rPr lang="en-US" altLang="zh-CN" dirty="0"/>
              <a:t>28*28=784</a:t>
            </a:r>
            <a:r>
              <a:rPr lang="zh-CN" altLang="en-US" dirty="0"/>
              <a:t>，那么输入层节点数（神经元的个数）是多少？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输出层节点数是多少？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我们使用</a:t>
            </a:r>
            <a:r>
              <a:rPr lang="en-US" altLang="zh-CN" dirty="0"/>
              <a:t>1</a:t>
            </a:r>
            <a:r>
              <a:rPr lang="zh-CN" altLang="en-US" dirty="0"/>
              <a:t>层隐藏层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隐藏层节点数是多少？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9D2D8B-1DD7-DEEA-B4FB-C1AA60AFF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801" y="3050373"/>
            <a:ext cx="2654509" cy="29556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513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>
                <a:sym typeface="+mn-ea"/>
              </a:rPr>
              <a:t>	</a:t>
            </a:r>
            <a:br>
              <a:rPr lang="en-US" dirty="0">
                <a:sym typeface="+mn-ea"/>
              </a:rPr>
            </a:br>
            <a:r>
              <a:rPr lang="en-US" dirty="0" err="1">
                <a:sym typeface="+mn-ea"/>
              </a:rPr>
              <a:t>如何判断训练是否收敛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9111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如何判断训练是否收敛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我们之前是如何判断的？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现在还行得通吗？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损失函数需要改变吗？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如何改变？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除了判断误差的方法，还有其它的方法来判断是否收敛吗？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A600057-D2C2-83AA-1092-E4DC0154B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77" y="1778635"/>
            <a:ext cx="3913798" cy="13524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4F428E-9CDF-8FAE-820C-5E6EF2FBC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77" y="3369472"/>
            <a:ext cx="4449368" cy="13524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894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en-US" dirty="0" err="1">
                <a:sym typeface="+mn-ea"/>
              </a:rPr>
              <a:t>实现</a:t>
            </a:r>
            <a:r>
              <a:rPr lang="zh-CN" altLang="en-US" dirty="0">
                <a:sym typeface="+mn-ea"/>
              </a:rPr>
              <a:t>训练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4209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任务：实现训练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什么是训练集，什么是测试集？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介绍</a:t>
            </a:r>
            <a:r>
              <a:rPr lang="en-US" altLang="zh-CN" dirty="0">
                <a:hlinkClick r:id="rId3"/>
              </a:rPr>
              <a:t>mnist</a:t>
            </a:r>
            <a:r>
              <a:rPr lang="zh-CN" altLang="en-US" dirty="0">
                <a:hlinkClick r:id="rId3"/>
              </a:rPr>
              <a:t>数据集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请参考</a:t>
            </a:r>
            <a:r>
              <a:rPr lang="en" altLang="zh-CN" dirty="0" err="1"/>
              <a:t>LinearLayerGradientCheck_answer</a:t>
            </a:r>
            <a:r>
              <a:rPr lang="zh-CN" altLang="en-US" dirty="0"/>
              <a:t>，实现训练的代码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请每个同学都运行“训练数据集”的代码，检查训练是否收敛？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380762-27CD-A3FD-4A4B-F2B0CD19ABF8}"/>
              </a:ext>
            </a:extLst>
          </p:cNvPr>
          <p:cNvSpPr txBox="1"/>
          <p:nvPr/>
        </p:nvSpPr>
        <p:spPr>
          <a:xfrm>
            <a:off x="5833019" y="3870761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没有收敛，正确率一直卡在</a:t>
            </a:r>
            <a:r>
              <a:rPr kumimoji="1" lang="en-US" altLang="zh-CN" dirty="0"/>
              <a:t>10%</a:t>
            </a:r>
            <a:r>
              <a:rPr kumimoji="1" lang="zh-CN" altLang="en-US" dirty="0"/>
              <a:t>上不去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052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</a:t>
            </a:r>
            <a:r>
              <a:rPr dirty="0">
                <a:sym typeface="+mn-ea"/>
              </a:rPr>
              <a:t>：</a:t>
            </a:r>
            <a:r>
              <a:rPr lang="en-US" dirty="0" err="1">
                <a:sym typeface="+mn-ea"/>
              </a:rPr>
              <a:t>如何使训练收敛</a:t>
            </a:r>
            <a:r>
              <a:rPr lang="zh-CN" altLang="en-US" dirty="0">
                <a:sym typeface="+mn-ea"/>
              </a:rPr>
              <a:t>？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2730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</a:t>
            </a:r>
            <a:r>
              <a:rPr lang="zh-CN" altLang="en-US" dirty="0">
                <a:sym typeface="+mn-ea"/>
              </a:rPr>
              <a:t>：	如何使训练收敛？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如何调试？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应该在哪些地方</a:t>
            </a:r>
            <a:r>
              <a:rPr lang="en-US" altLang="zh-CN" dirty="0"/>
              <a:t>log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A1468A-515D-517C-1468-21D146087852}"/>
              </a:ext>
            </a:extLst>
          </p:cNvPr>
          <p:cNvSpPr txBox="1"/>
          <p:nvPr/>
        </p:nvSpPr>
        <p:spPr>
          <a:xfrm>
            <a:off x="6430946" y="174856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通过打印</a:t>
            </a:r>
            <a:r>
              <a:rPr kumimoji="1" lang="en-US" altLang="zh-CN" dirty="0"/>
              <a:t>(log)</a:t>
            </a:r>
            <a:r>
              <a:rPr kumimoji="1" lang="zh-CN" altLang="en-US" dirty="0"/>
              <a:t>来调试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625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任务：找到未收敛的原因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请通过打印的方法调试，找到原因</a:t>
            </a:r>
            <a:br>
              <a:rPr lang="en-US" altLang="zh-CN" dirty="0"/>
            </a:br>
            <a:r>
              <a:rPr lang="en-US" altLang="zh-CN" dirty="0"/>
              <a:t>TODO </a:t>
            </a:r>
            <a:r>
              <a:rPr lang="zh-CN" altLang="en-US" dirty="0"/>
              <a:t>给出</a:t>
            </a:r>
            <a:r>
              <a:rPr lang="en-US" altLang="zh-CN" dirty="0" err="1"/>
              <a:t>Log.res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994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任务：修复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如何修复？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请实现修复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请每个同学都运行修复后的代码，看下是否收敛？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1A8F72-449C-EAA6-0B76-7706CA88B4A2}"/>
              </a:ext>
            </a:extLst>
          </p:cNvPr>
          <p:cNvSpPr txBox="1"/>
          <p:nvPr/>
        </p:nvSpPr>
        <p:spPr>
          <a:xfrm>
            <a:off x="6732396" y="1949380"/>
            <a:ext cx="2123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增大学习率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避免加权和过大</a:t>
            </a:r>
            <a:br>
              <a:rPr kumimoji="1" lang="en-US" altLang="zh-CN" dirty="0"/>
            </a:br>
            <a:r>
              <a:rPr kumimoji="1" lang="en-US" altLang="zh-CN" dirty="0"/>
              <a:t>TODO </a:t>
            </a:r>
            <a:r>
              <a:rPr kumimoji="1" lang="zh-CN" altLang="en-US" dirty="0"/>
              <a:t>给出原因</a:t>
            </a:r>
            <a:endParaRPr kumimoji="1"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0ADF61C-E4BF-E46D-8220-EB0FB4E8D591}"/>
                  </a:ext>
                </a:extLst>
              </p:cNvPr>
              <p:cNvSpPr txBox="1"/>
              <p:nvPr/>
            </p:nvSpPr>
            <p:spPr>
              <a:xfrm>
                <a:off x="6774287" y="3165787"/>
                <a:ext cx="4887364" cy="1237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kumimoji="1"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zh-CN" altLang="en-US" dirty="0">
                    <a:solidFill>
                      <a:schemeClr val="bg2"/>
                    </a:solidFill>
                  </a:rPr>
                  <a:t>也有问题，但不知道如何求导，所以先不管</a:t>
                </a:r>
                <a:endParaRPr kumimoji="1" lang="en-US" altLang="zh-CN" dirty="0">
                  <a:solidFill>
                    <a:schemeClr val="bg2"/>
                  </a:solidFill>
                </a:endParaRPr>
              </a:p>
              <a:p>
                <a:r>
                  <a:rPr kumimoji="1" lang="en-US" altLang="zh-CN" dirty="0"/>
                  <a:t>TODO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en-US" altLang="zh-CN" dirty="0"/>
                  <a:t>=?</a:t>
                </a:r>
                <a:r>
                  <a:rPr kumimoji="1" lang="zh-CN" altLang="en-US" dirty="0"/>
                  <a:t>，并在后向传播中修改代码</a:t>
                </a:r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0ADF61C-E4BF-E46D-8220-EB0FB4E8D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287" y="3165787"/>
                <a:ext cx="4887364" cy="1237518"/>
              </a:xfrm>
              <a:prstGeom prst="rect">
                <a:avLst/>
              </a:prstGeom>
              <a:blipFill>
                <a:blip r:embed="rId3"/>
                <a:stretch>
                  <a:fillRect l="-1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392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第五节课：</a:t>
            </a:r>
            <a:br>
              <a:rPr lang="en-US" altLang="zh-CN" dirty="0"/>
            </a:br>
            <a:r>
              <a:rPr lang="zh-CN" altLang="en-US" dirty="0"/>
              <a:t>用全连接层识别手写数字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任务：重构调试代码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一个一个去手动检查打印的值太麻烦，如何才能自动化地检查？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请每个同学都运行代码，看下是否通过了自动化检查？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恢复梯度检查后的代码是什么？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348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结学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未收敛的原因的原因是什么？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如何修复？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如何自动化地检查？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en-US" dirty="0" err="1">
                <a:sym typeface="+mn-ea"/>
              </a:rPr>
              <a:t>实现推理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4098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任务：实现推理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请实现“使用</a:t>
            </a:r>
            <a:r>
              <a:rPr lang="en-US" altLang="zh-CN" dirty="0" err="1"/>
              <a:t>mnist</a:t>
            </a:r>
            <a:r>
              <a:rPr lang="zh-CN" altLang="en-US" dirty="0"/>
              <a:t>的测试集推理一个样本”的代码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请每个同学都运行代码，看下是否推理正确？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请实现“使用</a:t>
            </a:r>
            <a:r>
              <a:rPr lang="en-US" altLang="zh-CN" dirty="0" err="1"/>
              <a:t>mnist</a:t>
            </a:r>
            <a:r>
              <a:rPr lang="zh-CN" altLang="en-US" dirty="0"/>
              <a:t>的测试集推理多个样本，给出正确率”的代码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请每个同学都运行代码，查看正确率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153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主问题：如何解决过拟合？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186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主问题：如何解决过拟合？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什么是过拟合？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如何解决现在遇到的过拟合的问题？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</a:t>
            </a:r>
            <a:r>
              <a:rPr lang="en-US" altLang="zh-CN" dirty="0"/>
              <a:t>Shuffle</a:t>
            </a:r>
            <a:r>
              <a:rPr lang="zh-CN" altLang="en-US" dirty="0"/>
              <a:t>能避免过拟合？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A9B263-38AB-9B0F-CF95-CE8AF4847553}"/>
              </a:ext>
            </a:extLst>
          </p:cNvPr>
          <p:cNvSpPr txBox="1"/>
          <p:nvPr/>
        </p:nvSpPr>
        <p:spPr>
          <a:xfrm>
            <a:off x="4873451" y="3265714"/>
            <a:ext cx="693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固定的数据集顺序意味着固定的训练样本，也就意味着权值更新的方向是固定的，而无顺序的数据集，意味着更新方向是随机的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405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en-US" altLang="zh-CN" dirty="0">
                <a:sym typeface="+mn-ea"/>
              </a:rPr>
              <a:t>Shuffle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</a:t>
            </a:r>
            <a:r>
              <a:rPr lang="en-US" altLang="zh-CN" dirty="0"/>
              <a:t>Shuffle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请每个同学都运行代码，看下是否提高了推理正确率？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74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3"/>
              </a:rPr>
              <a:t>零基础入门深度学习 </a:t>
            </a:r>
            <a:r>
              <a:rPr lang="en-US" altLang="zh-CN" dirty="0">
                <a:sym typeface="+mn-ea"/>
                <a:hlinkClick r:id="rId3"/>
              </a:rPr>
              <a:t>| </a:t>
            </a:r>
            <a:r>
              <a:rPr lang="zh-CN" altLang="en-US" dirty="0">
                <a:sym typeface="+mn-ea"/>
                <a:hlinkClick r:id="rId3"/>
              </a:rPr>
              <a:t>第三章：神经网络和反向传播算法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4"/>
              </a:rPr>
              <a:t>机器学习笔记：训练集、验证集和测试集区别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5"/>
              </a:rPr>
              <a:t>数据集</a:t>
            </a:r>
            <a:r>
              <a:rPr lang="en" dirty="0">
                <a:sym typeface="+mn-ea"/>
                <a:hlinkClick r:id="rId5"/>
              </a:rPr>
              <a:t>shuffle</a:t>
            </a:r>
            <a:r>
              <a:rPr lang="zh-CN" altLang="en-US" dirty="0">
                <a:sym typeface="+mn-ea"/>
                <a:hlinkClick r:id="rId5"/>
              </a:rPr>
              <a:t>的重要性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914400" imgH="368300" progId="Equation.KSEE3">
                  <p:embed/>
                </p:oleObj>
              </mc:Choice>
              <mc:Fallback>
                <p:oleObj r:id="rId6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主问题：输入是什么？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主问题：输出是什么？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主问题：网络结构是什么？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主问题：如何判断训练是否收敛？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任务：实现训练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如何用全连接层识别下面的手写数字？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  <p:pic>
        <p:nvPicPr>
          <p:cNvPr id="1028" name="Picture 4" descr="BP神经网络实现手写数字识别- 知乎">
            <a:extLst>
              <a:ext uri="{FF2B5EF4-FFF2-40B4-BE49-F238E27FC236}">
                <a16:creationId xmlns:a16="http://schemas.microsoft.com/office/drawing/2014/main" id="{454DE156-76A4-95F3-7829-CC21A821C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579" y="2139224"/>
            <a:ext cx="37719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667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第三节课：全连接层的前向和后向传播推导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全连接层的网络结构是什么？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如何实现前向传播？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如何实现后向传播？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如何实现训练？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如何使用全连接层实现“判断性别</a:t>
            </a:r>
            <a:r>
              <a:rPr lang="en" altLang="zh-CN" dirty="0"/>
              <a:t>Demo”</a:t>
            </a:r>
            <a:r>
              <a:rPr lang="zh-CN" altLang="en-US" dirty="0"/>
              <a:t>？</a:t>
            </a:r>
            <a:endParaRPr lang="en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89D5B728-8F66-DBF2-E7E5-BB4D14D08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106" y="1451229"/>
            <a:ext cx="3582349" cy="245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主问题：输入是什么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输入是什么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输入层的输入数据是什么？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如何处理输入数据？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把整个手写数字图片作为输入数据会有什么问题？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如何解决该问题？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Picture 2" descr="AI实战】训练第一个AI模型：MNIST手写数字识别模型_雪饼ai的博客-CSDN博客">
            <a:extLst>
              <a:ext uri="{FF2B5EF4-FFF2-40B4-BE49-F238E27FC236}">
                <a16:creationId xmlns:a16="http://schemas.microsoft.com/office/drawing/2014/main" id="{B33C7149-5C4D-5EFF-DA4B-ABF5E146C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854" y="4235945"/>
            <a:ext cx="4578706" cy="209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BP神经网络实现手写数字识别- 知乎">
            <a:extLst>
              <a:ext uri="{FF2B5EF4-FFF2-40B4-BE49-F238E27FC236}">
                <a16:creationId xmlns:a16="http://schemas.microsoft.com/office/drawing/2014/main" id="{0C343487-7965-3EC6-B52F-F907679E1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450" y="2958904"/>
            <a:ext cx="2372816" cy="135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C0677BA-B68B-5C3D-E915-E599389963F6}"/>
              </a:ext>
            </a:extLst>
          </p:cNvPr>
          <p:cNvSpPr txBox="1"/>
          <p:nvPr/>
        </p:nvSpPr>
        <p:spPr>
          <a:xfrm>
            <a:off x="4618672" y="371789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拆分成每个数字一张图片：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ABAD12-684C-BDC9-DBEF-836F4B8EEB91}"/>
              </a:ext>
            </a:extLst>
          </p:cNvPr>
          <p:cNvSpPr txBox="1"/>
          <p:nvPr/>
        </p:nvSpPr>
        <p:spPr>
          <a:xfrm>
            <a:off x="4276296" y="1718422"/>
            <a:ext cx="7398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输出不确定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单个样本的像素太多，造成输入层神经元过多，训练不容易收敛；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变化太多了（每个数字一变，整个样本就变了），训练不容易收敛；</a:t>
            </a:r>
            <a:endParaRPr kumimoji="1"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402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输出是什么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106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输出是什么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需要的输出数据是什么？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如何设计输出层的输出数据？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如何确定输出的是哪个数字？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62B282-1E64-B2DF-6261-D83AC9468682}"/>
              </a:ext>
            </a:extLst>
          </p:cNvPr>
          <p:cNvSpPr txBox="1"/>
          <p:nvPr/>
        </p:nvSpPr>
        <p:spPr>
          <a:xfrm>
            <a:off x="6096000" y="1778635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一个数字：</a:t>
            </a:r>
            <a:r>
              <a:rPr kumimoji="1" lang="en-US" altLang="zh-CN" dirty="0"/>
              <a:t>0-9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066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4416</TotalTime>
  <Words>911</Words>
  <Application>Microsoft Macintosh PowerPoint</Application>
  <PresentationFormat>宽屏</PresentationFormat>
  <Paragraphs>231</Paragraphs>
  <Slides>33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-apple-system</vt:lpstr>
      <vt:lpstr>微软雅黑</vt:lpstr>
      <vt:lpstr>Arial</vt:lpstr>
      <vt:lpstr>Cambria Math</vt:lpstr>
      <vt:lpstr>Office 主题​​</vt:lpstr>
      <vt:lpstr>Equation.KSEE3</vt:lpstr>
      <vt:lpstr>z</vt:lpstr>
      <vt:lpstr>第五节课： 用全连接层识别手写数字</vt:lpstr>
      <vt:lpstr>内容预览</vt:lpstr>
      <vt:lpstr>为什么要学习本课</vt:lpstr>
      <vt:lpstr>回顾相关课程内容</vt:lpstr>
      <vt:lpstr>主问题：输入是什么？</vt:lpstr>
      <vt:lpstr>主问题： 输入是什么？</vt:lpstr>
      <vt:lpstr>主问题：输出是什么？</vt:lpstr>
      <vt:lpstr>主问题： 输出是什么？</vt:lpstr>
      <vt:lpstr>主问题：网络结构是什么？</vt:lpstr>
      <vt:lpstr>主问题： 网络结构是什么？</vt:lpstr>
      <vt:lpstr>主问题：  如何判断训练是否收敛？</vt:lpstr>
      <vt:lpstr>主问题： 如何判断训练是否收敛？</vt:lpstr>
      <vt:lpstr>任务：实现训练</vt:lpstr>
      <vt:lpstr>任务：实现训练</vt:lpstr>
      <vt:lpstr>主问题：如何使训练收敛？</vt:lpstr>
      <vt:lpstr>主问题： 如何使训练收敛？</vt:lpstr>
      <vt:lpstr>任务：找到未收敛的原因</vt:lpstr>
      <vt:lpstr>任务：修复</vt:lpstr>
      <vt:lpstr>任务：重构调试代码</vt:lpstr>
      <vt:lpstr>结学</vt:lpstr>
      <vt:lpstr>任务：实现推理</vt:lpstr>
      <vt:lpstr>任务：实现推理</vt:lpstr>
      <vt:lpstr>主问题：如何解决过拟合？</vt:lpstr>
      <vt:lpstr>主问题：如何解决过拟合？</vt:lpstr>
      <vt:lpstr>任务：实现Shuffle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1377</cp:revision>
  <dcterms:created xsi:type="dcterms:W3CDTF">2021-12-21T11:47:00Z</dcterms:created>
  <dcterms:modified xsi:type="dcterms:W3CDTF">2022-11-16T21:44:51Z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