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0.xml" ContentType="application/vnd.openxmlformats-officedocument.presentationml.tags+xml"/>
  <Override PartName="/ppt/notesSlides/notesSlide1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307" r:id="rId2"/>
    <p:sldId id="308" r:id="rId3"/>
    <p:sldId id="284" r:id="rId4"/>
    <p:sldId id="1004" r:id="rId5"/>
    <p:sldId id="1044" r:id="rId6"/>
    <p:sldId id="1001" r:id="rId7"/>
    <p:sldId id="1080" r:id="rId8"/>
    <p:sldId id="1090" r:id="rId9"/>
    <p:sldId id="1092" r:id="rId10"/>
    <p:sldId id="1091" r:id="rId11"/>
    <p:sldId id="1082" r:id="rId12"/>
    <p:sldId id="1085" r:id="rId13"/>
    <p:sldId id="1081" r:id="rId14"/>
    <p:sldId id="1086" r:id="rId15"/>
    <p:sldId id="1093" r:id="rId16"/>
    <p:sldId id="1094" r:id="rId17"/>
    <p:sldId id="1095" r:id="rId18"/>
    <p:sldId id="1097" r:id="rId19"/>
    <p:sldId id="1101" r:id="rId20"/>
    <p:sldId id="1104" r:id="rId21"/>
    <p:sldId id="1105" r:id="rId22"/>
    <p:sldId id="1106" r:id="rId23"/>
    <p:sldId id="1098" r:id="rId24"/>
    <p:sldId id="1099" r:id="rId25"/>
    <p:sldId id="1100" r:id="rId26"/>
    <p:sldId id="1083" r:id="rId27"/>
    <p:sldId id="1087" r:id="rId28"/>
    <p:sldId id="537" r:id="rId29"/>
    <p:sldId id="536" r:id="rId30"/>
    <p:sldId id="1014" r:id="rId31"/>
    <p:sldId id="1013" r:id="rId32"/>
    <p:sldId id="997" r:id="rId33"/>
    <p:sldId id="998" r:id="rId34"/>
    <p:sldId id="653" r:id="rId35"/>
  </p:sldIdLst>
  <p:sldSz cx="12192000" cy="6858000"/>
  <p:notesSz cx="6858000" cy="9144000"/>
  <p:custDataLst>
    <p:tags r:id="rId3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25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92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2022/11/27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9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9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0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4.xml"/><Relationship Id="rId4" Type="http://schemas.openxmlformats.org/officeDocument/2006/relationships/tags" Target="../tags/tag6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8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327150" y="474980"/>
            <a:ext cx="68719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latin typeface="+mj-ea"/>
                <a:ea typeface="+mj-ea"/>
                <a:cs typeface="+mj-ea"/>
              </a:rPr>
              <a:t>请扫下面二维码加入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群报名：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2022/11/27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2022/11/27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2022/11/27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2022/11/27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2022/11/27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8.xml"/><Relationship Id="rId4" Type="http://schemas.openxmlformats.org/officeDocument/2006/relationships/image" Target="../media/image25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neuralnetworksanddeeplearning.com/chap3.html" TargetMode="External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9.xml"/><Relationship Id="rId6" Type="http://schemas.openxmlformats.org/officeDocument/2006/relationships/oleObject" Target="../embeddings/oleObject1.bin"/><Relationship Id="rId5" Type="http://schemas.openxmlformats.org/officeDocument/2006/relationships/hyperlink" Target="https://zhuanlan.zhihu.com/p/67759205" TargetMode="External"/><Relationship Id="rId4" Type="http://schemas.openxmlformats.org/officeDocument/2006/relationships/hyperlink" Target="https://blog.csdn.net/weixin_43217928/article/details/104772424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0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0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lstStyle/>
          <a:p>
            <a:r>
              <a:rPr lang="en-US" altLang="zh-CN"/>
              <a:t>z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2563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结学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我们如何设计新的损失函数？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如何加快单分类的训练速度？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8617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</a:t>
            </a:r>
            <a:br>
              <a:rPr lang="en-US" altLang="zh-CN" dirty="0">
                <a:sym typeface="+mn-ea"/>
              </a:rPr>
            </a:br>
            <a:r>
              <a:rPr lang="zh-CN" altLang="en-US" dirty="0">
                <a:sym typeface="+mn-ea"/>
              </a:rPr>
              <a:t>判断性别</a:t>
            </a:r>
            <a:r>
              <a:rPr lang="en-US" altLang="zh-CN" dirty="0">
                <a:sym typeface="+mn-ea"/>
              </a:rPr>
              <a:t>Demo</a:t>
            </a:r>
            <a:r>
              <a:rPr lang="zh-CN" altLang="en-US" dirty="0">
                <a:sym typeface="+mn-ea"/>
              </a:rPr>
              <a:t>使用交叉熵损失函数	</a:t>
            </a:r>
            <a:br>
              <a:rPr lang="en-US" altLang="zh-CN" dirty="0">
                <a:sym typeface="+mn-ea"/>
              </a:rPr>
            </a:b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7009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任务：判断性别</a:t>
            </a:r>
            <a:r>
              <a:rPr lang="en-US" altLang="zh-CN" dirty="0">
                <a:sym typeface="+mn-ea"/>
              </a:rPr>
              <a:t>Demo</a:t>
            </a:r>
            <a:r>
              <a:rPr lang="zh-CN" altLang="en-US" dirty="0">
                <a:sym typeface="+mn-ea"/>
              </a:rPr>
              <a:t>使用交叉熵损失函数	</a:t>
            </a:r>
            <a:br>
              <a:rPr lang="en-US" altLang="zh-CN" dirty="0">
                <a:sym typeface="+mn-ea"/>
              </a:rPr>
            </a:b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请实现“使用交叉熵损失函数”的代码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实现</a:t>
            </a:r>
            <a:r>
              <a:rPr lang="en-US" altLang="zh-CN" dirty="0"/>
              <a:t>_</a:t>
            </a:r>
            <a:r>
              <a:rPr lang="en-US" altLang="zh-CN" dirty="0" err="1"/>
              <a:t>computeLoss</a:t>
            </a:r>
            <a:r>
              <a:rPr lang="zh-CN" altLang="en-US" dirty="0"/>
              <a:t>函数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修改输出层误差项的计算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请每个同学运行代码，并与之前的代码</a:t>
            </a:r>
            <a:r>
              <a:rPr lang="en" altLang="zh-CN" dirty="0" err="1"/>
              <a:t>NeuralNetwork_train_fix_zeroMean_answer_fix</a:t>
            </a:r>
            <a:r>
              <a:rPr lang="zh-CN" altLang="en-US" dirty="0"/>
              <a:t>比较，看下：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loss</a:t>
            </a:r>
            <a:r>
              <a:rPr lang="zh-CN" altLang="en-US" dirty="0"/>
              <a:t>的训练速度是否加快？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是否在</a:t>
            </a:r>
            <a:r>
              <a:rPr lang="en-US" altLang="zh-CN" dirty="0"/>
              <a:t>loss</a:t>
            </a:r>
            <a:r>
              <a:rPr lang="zh-CN" altLang="en-US" dirty="0"/>
              <a:t>很大时训练速度也很快？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716A8AE-D6A9-8F16-28C2-030BDEE70D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522" y="4879392"/>
            <a:ext cx="4251302" cy="76483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0784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</a:t>
            </a:r>
            <a:br>
              <a:rPr lang="en-US" altLang="zh-CN" dirty="0">
                <a:sym typeface="+mn-ea"/>
              </a:rPr>
            </a:br>
            <a:r>
              <a:rPr lang="zh-CN" altLang="en-US" dirty="0">
                <a:sym typeface="+mn-ea"/>
              </a:rPr>
              <a:t>如何加快多</a:t>
            </a:r>
            <a:r>
              <a:rPr lang="zh-CN" altLang="en-US" dirty="0"/>
              <a:t>分类的训练速度？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7586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如何加快多</a:t>
            </a:r>
            <a:r>
              <a:rPr lang="zh-CN" altLang="en-US" dirty="0"/>
              <a:t>分类的训练速度？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“识别手写数字“属于单分类还是多分类？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“识别手写数字“使用交叉熵损失函数，是否能够加快训练速度？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421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任务：识别手写数字使用交叉熵损失函数	</a:t>
            </a:r>
            <a:endParaRPr lang="en-US" altLang="zh-CN" dirty="0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请使用新的交叉熵损失函数实现代码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请每个同学运行代码，与之前的代码比较，看下</a:t>
            </a:r>
            <a:r>
              <a:rPr lang="en-US" altLang="zh-CN" dirty="0"/>
              <a:t>loss</a:t>
            </a:r>
            <a:r>
              <a:rPr lang="zh-CN" altLang="en-US" dirty="0"/>
              <a:t>的训练速度是否加快？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2688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如何加快多</a:t>
            </a:r>
            <a:r>
              <a:rPr lang="zh-CN" altLang="en-US" dirty="0"/>
              <a:t>分类的训练速度？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我们发现“识别手写数字“使用交叉熵损失函数后，训练速度反而变慢了，为什么？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A9A95A2-654F-69BE-D86D-77F7524B8C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975" y="2456333"/>
            <a:ext cx="3797300" cy="21463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A8BDA47-593C-9B1E-4EF2-4EEA29083E4A}"/>
                  </a:ext>
                </a:extLst>
              </p:cNvPr>
              <p:cNvSpPr txBox="1"/>
              <p:nvPr/>
            </p:nvSpPr>
            <p:spPr>
              <a:xfrm>
                <a:off x="1326383" y="4602633"/>
                <a:ext cx="8881310" cy="16409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/>
                  <a:t>因为目前的</a:t>
                </a:r>
                <a:r>
                  <a:rPr lang="zh-CN" altLang="en-US" dirty="0"/>
                  <a:t>交叉熵损失函数是</a:t>
                </a:r>
                <a:r>
                  <a:rPr kumimoji="1" lang="zh-CN" altLang="en-US" dirty="0"/>
                  <a:t>在单分类下推导的。</a:t>
                </a:r>
                <a:endParaRPr kumimoji="1" lang="en-US" altLang="zh-CN" dirty="0"/>
              </a:p>
              <a:p>
                <a:r>
                  <a:rPr kumimoji="1" lang="zh-CN" altLang="en-US" dirty="0"/>
                  <a:t>而在多分类下，由于原有的激活函数不再适合，需要更换新的激活函数</a:t>
                </a:r>
                <a:r>
                  <a:rPr kumimoji="1" lang="en-US" altLang="zh-CN" dirty="0"/>
                  <a:t>-&gt;</a:t>
                </a:r>
                <a:r>
                  <a:rPr kumimoji="1" lang="zh-CN" altLang="en-US" dirty="0"/>
                  <a:t>导致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𝑑𝑓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𝑛𝑒𝑡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𝑛𝑒𝑡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r>
                  <a:rPr kumimoji="1" lang="zh-CN" altLang="en-US" dirty="0"/>
                  <a:t>发生了变化</a:t>
                </a:r>
                <a:r>
                  <a:rPr kumimoji="1" lang="en-US" altLang="zh-CN" dirty="0"/>
                  <a:t>-&gt;</a:t>
                </a:r>
                <a:r>
                  <a:rPr kumimoji="1" lang="zh-CN" altLang="en-US" dirty="0"/>
                  <a:t>损失函数</a:t>
                </a:r>
                <a:r>
                  <a:rPr kumimoji="1" lang="en-US" altLang="zh-CN" dirty="0"/>
                  <a:t>E</a:t>
                </a:r>
                <a:r>
                  <a:rPr kumimoji="1" lang="zh-CN" altLang="en-US" dirty="0"/>
                  <a:t>也需要改变</a:t>
                </a:r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zh-CN" altLang="en-US" dirty="0"/>
                  <a:t>所以需要新的损失函数和激活函数</a:t>
                </a: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A8BDA47-593C-9B1E-4EF2-4EEA29083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383" y="4602633"/>
                <a:ext cx="8881310" cy="1640962"/>
              </a:xfrm>
              <a:prstGeom prst="rect">
                <a:avLst/>
              </a:prstGeom>
              <a:blipFill>
                <a:blip r:embed="rId4"/>
                <a:stretch>
                  <a:fillRect l="-571" t="-1538" b="-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62674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如何加快多</a:t>
            </a:r>
            <a:r>
              <a:rPr lang="zh-CN" altLang="en-US" dirty="0"/>
              <a:t>分类的训练速度？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输出层原来的</a:t>
            </a:r>
            <a:r>
              <a:rPr lang="en-US" altLang="zh-CN" dirty="0"/>
              <a:t>sigmoid</a:t>
            </a:r>
            <a:r>
              <a:rPr lang="zh-CN" altLang="en-US" dirty="0"/>
              <a:t>激活函数是否适用于多分类的情况？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输出层需要新的激活函数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如何设计新的激活函数？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我们现在用</a:t>
            </a:r>
            <a:r>
              <a:rPr lang="en-US" altLang="zh-CN" dirty="0"/>
              <a:t>a</a:t>
            </a:r>
            <a:r>
              <a:rPr lang="zh-CN" altLang="en-US" dirty="0"/>
              <a:t>表示输出值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激活函数要满足什么条件？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你能设计一个满足该条件的激活函数吗？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我们使用</a:t>
            </a:r>
            <a:r>
              <a:rPr lang="en-US" altLang="zh-CN" dirty="0" err="1"/>
              <a:t>softmax</a:t>
            </a:r>
            <a:r>
              <a:rPr lang="zh-CN" altLang="en-US" dirty="0"/>
              <a:t>激活函数，它的公式为：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softmax</a:t>
            </a:r>
            <a:r>
              <a:rPr lang="zh-CN" altLang="en-US" dirty="0"/>
              <a:t>是否满足条件？</a:t>
            </a:r>
            <a:br>
              <a:rPr lang="en-US" altLang="zh-CN" dirty="0"/>
            </a:b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E84E381-FF3E-6E06-E1F7-EFE67C6514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748" y="3608475"/>
            <a:ext cx="1574800" cy="11684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4402A12-94FB-9F58-8C66-109C3F3E9A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880206"/>
            <a:ext cx="1765300" cy="8509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43027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如何加快多</a:t>
            </a:r>
            <a:r>
              <a:rPr lang="zh-CN" altLang="en-US" dirty="0"/>
              <a:t>分类的训练速度？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我们现在用</a:t>
            </a:r>
            <a:r>
              <a:rPr lang="en-US" altLang="zh-CN" dirty="0"/>
              <a:t>y</a:t>
            </a:r>
            <a:r>
              <a:rPr lang="zh-CN" altLang="en-US" dirty="0"/>
              <a:t>表示真实值（即标签）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如何计算</a:t>
            </a:r>
            <a:r>
              <a:rPr lang="en-US" altLang="zh-CN" dirty="0"/>
              <a:t>loss</a:t>
            </a:r>
            <a:r>
              <a:rPr lang="zh-CN" altLang="en-US" dirty="0"/>
              <a:t>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如何单分类误差项公式的基础上改进为多分类误差项的公式，使其满足</a:t>
            </a:r>
            <a:r>
              <a:rPr lang="en-US" altLang="zh-CN" dirty="0"/>
              <a:t>loss</a:t>
            </a:r>
            <a:r>
              <a:rPr lang="zh-CN" altLang="en-US" dirty="0"/>
              <a:t>与误差项成正比？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0409C53-A789-E14C-8A10-8A8FC39538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967035"/>
            <a:ext cx="2349500" cy="6731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4E3436F-7559-17B2-408D-42EC78C555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815" y="3187700"/>
            <a:ext cx="2730500" cy="4826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210499B-2A6B-4D72-FAC1-01A48A53E5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815" y="3919415"/>
            <a:ext cx="2336800" cy="5969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1383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如何加快多</a:t>
            </a:r>
            <a:r>
              <a:rPr lang="zh-CN" altLang="en-US" dirty="0"/>
              <a:t>分类的训练速度？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我们需要将单分类的交叉熵损失函数修改一下，使其满足什么公式？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交叉熵损失函数修改为下面的公式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请根据修改后的损失函数和</a:t>
            </a:r>
            <a:r>
              <a:rPr lang="en-US" altLang="zh-CN" dirty="0" err="1"/>
              <a:t>softmax</a:t>
            </a:r>
            <a:r>
              <a:rPr lang="zh-CN" altLang="en-US" dirty="0"/>
              <a:t>激活函数公式，推导误差项，看下是否为设计的公式？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6F4879A-E1EC-FBAB-01C8-6E34F1A77F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681" y="3091097"/>
            <a:ext cx="3815034" cy="67580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2DED98B-0F17-D17F-EFE9-7FE6A8E4DE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2445" y="3131878"/>
            <a:ext cx="1765300" cy="8509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24D65A02-4A1A-A3B7-10F2-2DB5D7F486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424" y="4398958"/>
            <a:ext cx="1981200" cy="800100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2226A2C9-1BB5-1349-BD7D-72AF043DF118}"/>
              </a:ext>
            </a:extLst>
          </p:cNvPr>
          <p:cNvSpPr txBox="1"/>
          <p:nvPr/>
        </p:nvSpPr>
        <p:spPr>
          <a:xfrm>
            <a:off x="5747654" y="5147252"/>
            <a:ext cx="5178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注意：因为每个</a:t>
            </a:r>
            <a:r>
              <a:rPr kumimoji="1" lang="en-US" altLang="zh-CN" dirty="0"/>
              <a:t>a</a:t>
            </a:r>
            <a:r>
              <a:rPr kumimoji="1" lang="zh-CN" altLang="en-US" dirty="0"/>
              <a:t>的计算都有所有的</a:t>
            </a:r>
            <a:r>
              <a:rPr kumimoji="1" lang="en-US" altLang="zh-CN" dirty="0"/>
              <a:t>net</a:t>
            </a:r>
            <a:r>
              <a:rPr kumimoji="1" lang="zh-CN" altLang="en-US" dirty="0"/>
              <a:t>参加，所以要使用全导数公式进行累加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A498E417-A638-54B8-962F-5D5BB25C5B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309" y="4055427"/>
            <a:ext cx="5562600" cy="939800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D1384383-B800-E35E-E15E-BEDB4997A7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111" y="5291027"/>
            <a:ext cx="3327400" cy="8509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3373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lstStyle/>
          <a:p>
            <a:r>
              <a:rPr lang="zh-CN" altLang="en-US" dirty="0"/>
              <a:t>第六节课：</a:t>
            </a:r>
            <a:br>
              <a:rPr lang="en-US" altLang="zh-CN" dirty="0"/>
            </a:br>
            <a:r>
              <a:rPr lang="zh-CN" altLang="en-US" dirty="0"/>
              <a:t>使用交叉熵损失函数和</a:t>
            </a:r>
            <a:r>
              <a:rPr lang="en-US" altLang="zh-CN" dirty="0" err="1"/>
              <a:t>Softmax</a:t>
            </a:r>
            <a:r>
              <a:rPr lang="zh-CN" altLang="en-US" dirty="0"/>
              <a:t>激活函数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A1B126E-0B99-EB1E-2F41-EF487EEE73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67" y="297973"/>
            <a:ext cx="2423048" cy="61963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165FD60-544C-D2B6-4EB8-171E2D8E56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618" y="282361"/>
            <a:ext cx="6436013" cy="62780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34669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8B7D9AB0-F5FF-2B3C-A2D6-1C03CFF331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232" y="355537"/>
            <a:ext cx="7439967" cy="61469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838479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0112C9C-5230-A00B-705B-7639BEEEE0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717" y="432079"/>
            <a:ext cx="6308565" cy="62500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49093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结学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如何加快多分类的训练速度？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6093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</a:t>
            </a:r>
            <a:br>
              <a:rPr lang="en-US" altLang="zh-CN" dirty="0">
                <a:sym typeface="+mn-ea"/>
              </a:rPr>
            </a:br>
            <a:r>
              <a:rPr lang="zh-CN" altLang="en-US" dirty="0">
                <a:sym typeface="+mn-ea"/>
              </a:rPr>
              <a:t>识别手写数字使用交叉熵损失函数和</a:t>
            </a:r>
            <a:r>
              <a:rPr lang="en-US" altLang="zh-CN" dirty="0" err="1">
                <a:sym typeface="+mn-ea"/>
              </a:rPr>
              <a:t>softmax</a:t>
            </a:r>
            <a:r>
              <a:rPr lang="zh-CN" altLang="en-US" dirty="0">
                <a:sym typeface="+mn-ea"/>
              </a:rPr>
              <a:t>激活函数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79387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任务：识别手写数字使用交叉熵损失函数和</a:t>
            </a:r>
            <a:r>
              <a:rPr lang="en-US" altLang="zh-CN" dirty="0" err="1">
                <a:sym typeface="+mn-ea"/>
              </a:rPr>
              <a:t>softmax</a:t>
            </a:r>
            <a:r>
              <a:rPr lang="zh-CN" altLang="en-US" dirty="0">
                <a:sym typeface="+mn-ea"/>
              </a:rPr>
              <a:t>激活函数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请实现代码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请每个同学运行代码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有无警告？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与之前的代码相比，</a:t>
            </a:r>
            <a:r>
              <a:rPr lang="en-US" altLang="zh-CN" dirty="0"/>
              <a:t>loss</a:t>
            </a:r>
            <a:r>
              <a:rPr lang="zh-CN" altLang="en-US" dirty="0"/>
              <a:t>的训练速度是否加快？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1474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</a:t>
            </a:r>
            <a:r>
              <a:rPr lang="zh-CN" altLang="en-US" dirty="0"/>
              <a:t>改进代码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09146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</a:t>
            </a:r>
            <a:r>
              <a:rPr lang="zh-CN" altLang="en-US" dirty="0"/>
              <a:t>改进代码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如何改进代码？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将输出层的学习率变小为</a:t>
            </a:r>
            <a:r>
              <a:rPr lang="en-US" altLang="zh-CN" dirty="0"/>
              <a:t>1.0</a:t>
            </a:r>
            <a:r>
              <a:rPr lang="zh-CN" altLang="en-US" dirty="0"/>
              <a:t>，再次运行代码，看下是否解决了问题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为什么需要将输出层的学习率变小？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为什么“输出层的学习率过大”会发生警告：隐藏层的输出过大？</a:t>
            </a:r>
            <a:br>
              <a:rPr lang="en-US" altLang="zh-CN" dirty="0"/>
            </a:br>
            <a:r>
              <a:rPr lang="en-US" altLang="zh-CN" dirty="0"/>
              <a:t>TODO layer3 learn rate too large -&gt; wMatrixBetweenLayer2Layer3 large -&gt; \delta layer2 too large -&gt; wMatrixBetweenLayer1Layer2 too large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44CE5FF-F5B7-EE3A-4FA0-0237E0B59B4F}"/>
              </a:ext>
            </a:extLst>
          </p:cNvPr>
          <p:cNvSpPr txBox="1"/>
          <p:nvPr/>
        </p:nvSpPr>
        <p:spPr>
          <a:xfrm>
            <a:off x="1051719" y="4383075"/>
            <a:ext cx="112977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因为之前的输出层的激活函数是</a:t>
            </a:r>
            <a:r>
              <a:rPr kumimoji="1" lang="en-US" altLang="zh-CN" dirty="0"/>
              <a:t>sigmoid</a:t>
            </a:r>
            <a:r>
              <a:rPr kumimoji="1" lang="zh-CN" altLang="en-US" dirty="0"/>
              <a:t>，所以在求激活函数的导数时对加权和进行了缩小的处理，</a:t>
            </a:r>
            <a:endParaRPr kumimoji="1" lang="en-US" altLang="zh-CN" dirty="0"/>
          </a:p>
          <a:p>
            <a:r>
              <a:rPr kumimoji="1" lang="zh-CN" altLang="en-US" dirty="0"/>
              <a:t>这样会导致输出层的误差项变小，从而导致输出层的梯度变小；</a:t>
            </a:r>
            <a:endParaRPr kumimoji="1" lang="en-US" altLang="zh-CN" dirty="0"/>
          </a:p>
          <a:p>
            <a:r>
              <a:rPr kumimoji="1" lang="zh-CN" altLang="en-US" dirty="0"/>
              <a:t>而现在激活函数换成</a:t>
            </a:r>
            <a:r>
              <a:rPr kumimoji="1" lang="en-US" altLang="zh-CN" dirty="0" err="1"/>
              <a:t>softmax</a:t>
            </a:r>
            <a:r>
              <a:rPr kumimoji="1" lang="zh-CN" altLang="en-US" dirty="0"/>
              <a:t>后，在求激活函数的导数时就没有对加权和进行缩小处理了，所以输出层的梯度就变大了，所以学习率就要对应地变小，从而使得梯度下降公式中的权重值的变化范围维持不变。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036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请总结本节课的内容</a:t>
            </a:r>
            <a:r>
              <a:rPr lang="zh-CN" altLang="en-US" dirty="0"/>
              <a:t>？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请回答所有主问题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dirty="0">
              <a:solidFill>
                <a:schemeClr val="bg2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14400" imgH="368300" progId="Equation.KSEE3">
                  <p:embed/>
                </p:oleObj>
              </mc:Choice>
              <mc:Fallback>
                <p:oleObj r:id="rId3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回顾相关课程内容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为什么要学习本课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主问题：如何加快单分类的训练速度？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任务：判断性别</a:t>
            </a:r>
            <a:r>
              <a:rPr lang="en-US" altLang="zh-CN" dirty="0"/>
              <a:t>Demo</a:t>
            </a:r>
            <a:r>
              <a:rPr lang="zh-CN" altLang="en-US" dirty="0"/>
              <a:t>使用交叉熵损失函数	</a:t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内容预览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>
                <a:sym typeface="+mn-ea"/>
                <a:hlinkClick r:id="rId3"/>
              </a:rPr>
              <a:t>Improving the way neural networks learn</a:t>
            </a:r>
            <a:endParaRPr lang="e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  <a:hlinkClick r:id="rId4"/>
              </a:rPr>
              <a:t>超详细的</a:t>
            </a:r>
            <a:r>
              <a:rPr lang="en" dirty="0">
                <a:sym typeface="+mn-ea"/>
                <a:hlinkClick r:id="rId4"/>
              </a:rPr>
              <a:t>softmax</a:t>
            </a:r>
            <a:r>
              <a:rPr lang="zh-CN" altLang="en-US" dirty="0">
                <a:sym typeface="+mn-ea"/>
                <a:hlinkClick r:id="rId4"/>
              </a:rPr>
              <a:t>的反向传播梯度计算推导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>
                <a:sym typeface="+mn-ea"/>
                <a:hlinkClick r:id="rId5"/>
              </a:rPr>
              <a:t>Softmax</a:t>
            </a:r>
            <a:r>
              <a:rPr lang="zh-CN" altLang="en-US" dirty="0">
                <a:sym typeface="+mn-ea"/>
                <a:hlinkClick r:id="rId5"/>
              </a:rPr>
              <a:t>与交叉熵损失的实现及求导</a:t>
            </a: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914400" imgH="368300" progId="Equation.KSEE3">
                  <p:embed/>
                </p:oleObj>
              </mc:Choice>
              <mc:Fallback>
                <p:oleObj r:id="rId6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5179946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下节课预告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70505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问答</a:t>
            </a:r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什么是训练？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训练中的收敛是指什么？</a:t>
            </a:r>
            <a:endParaRPr lang="en-US" altLang="zh-CN" dirty="0"/>
          </a:p>
          <a:p>
            <a:pPr lvl="1"/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br>
              <a:rPr lang="zh-CN" altLang="en-US" dirty="0"/>
            </a:br>
            <a:endParaRPr lang="zh-CN" altLang="en-US" dirty="0"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回顾相关课程内容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423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全连接层在“判断性别</a:t>
            </a:r>
            <a:r>
              <a:rPr lang="en-US" altLang="zh-CN" dirty="0"/>
              <a:t>Demo</a:t>
            </a:r>
            <a:r>
              <a:rPr lang="zh-CN" altLang="en-US" dirty="0"/>
              <a:t>“的训练时，收敛得比较慢，如何加快？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全连接层在“识别手写数字“的训练时，收敛得比较慢，如何加快？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为什么要学习本课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6671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</a:t>
            </a:r>
            <a:br>
              <a:rPr lang="en-US" altLang="zh-CN" dirty="0">
                <a:sym typeface="+mn-ea"/>
              </a:rPr>
            </a:br>
            <a:r>
              <a:rPr lang="zh-CN" altLang="en-US" dirty="0">
                <a:sym typeface="+mn-ea"/>
              </a:rPr>
              <a:t>如何加快</a:t>
            </a:r>
            <a:r>
              <a:rPr lang="zh-CN" altLang="en-US" dirty="0"/>
              <a:t>单分类的训练速度？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2956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如何加快</a:t>
            </a:r>
            <a:r>
              <a:rPr lang="zh-CN" altLang="en-US" dirty="0"/>
              <a:t>单分类的训练速度？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“判断性别</a:t>
            </a:r>
            <a:r>
              <a:rPr lang="en-US" altLang="zh-CN" dirty="0"/>
              <a:t>Demo</a:t>
            </a:r>
            <a:r>
              <a:rPr lang="zh-CN" altLang="en-US" dirty="0"/>
              <a:t>“属于单分类还是多分类？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收敛的速度决定于什么？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15AB2B9-238A-31BF-A23B-09F08F97986B}"/>
              </a:ext>
            </a:extLst>
          </p:cNvPr>
          <p:cNvSpPr txBox="1"/>
          <p:nvPr/>
        </p:nvSpPr>
        <p:spPr>
          <a:xfrm>
            <a:off x="7918102" y="221063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梯度越大，收敛越快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066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如何加快</a:t>
            </a:r>
            <a:r>
              <a:rPr lang="zh-CN" altLang="en-US" dirty="0"/>
              <a:t>单分类的训练速度？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我们现在只考虑输出层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使用的是什么损失函数？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使用的是什么激活函数？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输出层的单个神经元的梯度计算公式是什么？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公式中的第三项（激活函数的导数）的值跟</a:t>
            </a:r>
            <a:r>
              <a:rPr lang="en-US" altLang="zh-CN" dirty="0"/>
              <a:t>loss</a:t>
            </a:r>
            <a:r>
              <a:rPr lang="zh-CN" altLang="en-US" dirty="0"/>
              <a:t>的大小有什么关系？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所以</a:t>
            </a:r>
            <a:r>
              <a:rPr lang="en-US" altLang="zh-CN" dirty="0"/>
              <a:t>loss</a:t>
            </a:r>
            <a:r>
              <a:rPr lang="zh-CN" altLang="en-US" dirty="0"/>
              <a:t>的大小和梯度的大小的关系是什么？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所以</a:t>
            </a:r>
            <a:r>
              <a:rPr lang="en-US" altLang="zh-CN" dirty="0"/>
              <a:t>loss</a:t>
            </a:r>
            <a:r>
              <a:rPr lang="zh-CN" altLang="en-US" dirty="0"/>
              <a:t>的大小和收敛速度的关系是什么？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E3A16A2-BA88-5E6B-0B84-352613E544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709" y="1461696"/>
            <a:ext cx="1967766" cy="157798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95D4AB7-F694-1EB3-3AFD-119778087A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068" y="5127220"/>
            <a:ext cx="6896100" cy="14986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17D948B-C734-F567-7692-C34A858660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626" y="2024380"/>
            <a:ext cx="2224078" cy="76855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93741E9-C658-3EBE-243E-2468281F56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114" y="3375763"/>
            <a:ext cx="3114361" cy="16529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6740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如何加快</a:t>
            </a:r>
            <a:r>
              <a:rPr lang="zh-CN" altLang="en-US" dirty="0"/>
              <a:t>单分类的训练速度？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希望</a:t>
            </a:r>
            <a:r>
              <a:rPr lang="en-US" altLang="zh-CN" dirty="0"/>
              <a:t>loss</a:t>
            </a:r>
            <a:r>
              <a:rPr lang="zh-CN" altLang="en-US" dirty="0"/>
              <a:t>和梯度的关系是什么，才能尽快收敛？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误差项的大小和梯度的大小的关系是什么？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请思考误差项的公式应该是什么样的，才能满足</a:t>
            </a:r>
            <a:r>
              <a:rPr lang="en-US" altLang="zh-CN" dirty="0"/>
              <a:t>loss</a:t>
            </a:r>
            <a:r>
              <a:rPr lang="zh-CN" altLang="en-US" dirty="0"/>
              <a:t>与误差项成正比，从而与梯度成正比？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我们使用新的损失函数：交叉熵损失函数，它应该是什么，才能满足下面的公式？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0F07015-2F03-094A-696A-5D50BFACB8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609" y="3636123"/>
            <a:ext cx="1624493" cy="44396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E999AB4-2872-0269-EBA8-B7C232548942}"/>
              </a:ext>
            </a:extLst>
          </p:cNvPr>
          <p:cNvSpPr txBox="1"/>
          <p:nvPr/>
        </p:nvSpPr>
        <p:spPr>
          <a:xfrm>
            <a:off x="8849593" y="4633497"/>
            <a:ext cx="26725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成正比关系，即：</a:t>
            </a:r>
            <a:endParaRPr kumimoji="1" lang="en-US" altLang="zh-CN" dirty="0"/>
          </a:p>
          <a:p>
            <a:r>
              <a:rPr kumimoji="1" lang="en-US" altLang="zh-CN" dirty="0"/>
              <a:t>loss</a:t>
            </a:r>
            <a:r>
              <a:rPr kumimoji="1" lang="zh-CN" altLang="en-US" dirty="0"/>
              <a:t>很大时，梯度很大；</a:t>
            </a:r>
            <a:endParaRPr kumimoji="1" lang="en-US" altLang="zh-CN" dirty="0"/>
          </a:p>
          <a:p>
            <a:r>
              <a:rPr kumimoji="1" lang="en-US" altLang="zh-CN" dirty="0"/>
              <a:t>loss</a:t>
            </a:r>
            <a:r>
              <a:rPr kumimoji="1" lang="zh-CN" altLang="en-US" dirty="0"/>
              <a:t>很小时，梯度很小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9716F04-14FB-57BC-8AAE-9C1C4425F6D2}"/>
              </a:ext>
            </a:extLst>
          </p:cNvPr>
          <p:cNvSpPr txBox="1"/>
          <p:nvPr/>
        </p:nvSpPr>
        <p:spPr>
          <a:xfrm>
            <a:off x="5602069" y="223115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正比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94C5EDB-7DFA-62BC-A534-1F9BB3BA87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071" y="5249484"/>
            <a:ext cx="6018325" cy="108273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BA6CEFB-7438-4FB2-0D3A-65C76CEA2B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197" y="1242296"/>
            <a:ext cx="2818109" cy="149569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62E9D3F-5406-778C-467E-6ED05945AE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069" y="4173718"/>
            <a:ext cx="4445000" cy="787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8415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DOCER_TEMPLATE_OPEN_ONCE_MARK" val="1"/>
  <p:tag name="COMMONDATA" val="eyJoZGlkIjoiMjg3YWU3MzE4Zjc2MGFjY2U2ZGQ0NDQwMWZkNTA3OTg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7542</TotalTime>
  <Words>1287</Words>
  <Application>Microsoft Macintosh PowerPoint</Application>
  <PresentationFormat>宽屏</PresentationFormat>
  <Paragraphs>234</Paragraphs>
  <Slides>34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9" baseType="lpstr">
      <vt:lpstr>微软雅黑</vt:lpstr>
      <vt:lpstr>Arial</vt:lpstr>
      <vt:lpstr>Cambria Math</vt:lpstr>
      <vt:lpstr>Office 主题​​</vt:lpstr>
      <vt:lpstr>Equation.KSEE3</vt:lpstr>
      <vt:lpstr>z</vt:lpstr>
      <vt:lpstr>第六节课： 使用交叉熵损失函数和Softmax激活函数</vt:lpstr>
      <vt:lpstr>内容预览</vt:lpstr>
      <vt:lpstr>回顾相关课程内容</vt:lpstr>
      <vt:lpstr>为什么要学习本课</vt:lpstr>
      <vt:lpstr>主问题：  如何加快单分类的训练速度？</vt:lpstr>
      <vt:lpstr>主问题： 如何加快单分类的训练速度？</vt:lpstr>
      <vt:lpstr>主问题： 如何加快单分类的训练速度？</vt:lpstr>
      <vt:lpstr>主问题： 如何加快单分类的训练速度？</vt:lpstr>
      <vt:lpstr>结学</vt:lpstr>
      <vt:lpstr>任务： 判断性别Demo使用交叉熵损失函数  </vt:lpstr>
      <vt:lpstr>任务：判断性别Demo使用交叉熵损失函数  </vt:lpstr>
      <vt:lpstr>主问题：  如何加快多分类的训练速度？</vt:lpstr>
      <vt:lpstr>主问题： 如何加快多分类的训练速度？</vt:lpstr>
      <vt:lpstr>任务：识别手写数字使用交叉熵损失函数 </vt:lpstr>
      <vt:lpstr>主问题： 如何加快多分类的训练速度？</vt:lpstr>
      <vt:lpstr>主问题： 如何加快多分类的训练速度？</vt:lpstr>
      <vt:lpstr>主问题： 如何加快多分类的训练速度？</vt:lpstr>
      <vt:lpstr>主问题： 如何加快多分类的训练速度？</vt:lpstr>
      <vt:lpstr>PowerPoint 演示文稿</vt:lpstr>
      <vt:lpstr>PowerPoint 演示文稿</vt:lpstr>
      <vt:lpstr>PowerPoint 演示文稿</vt:lpstr>
      <vt:lpstr>结学</vt:lpstr>
      <vt:lpstr>任务： 识别手写数字使用交叉熵损失函数和softmax激活函数</vt:lpstr>
      <vt:lpstr>任务：识别手写数字使用交叉熵损失函数和softmax激活函数</vt:lpstr>
      <vt:lpstr>任务：改进代码</vt:lpstr>
      <vt:lpstr>任务：改进代码</vt:lpstr>
      <vt:lpstr>总结</vt:lpstr>
      <vt:lpstr>总结</vt:lpstr>
      <vt:lpstr>参考资料</vt:lpstr>
      <vt:lpstr>下节课预告</vt:lpstr>
      <vt:lpstr>PowerPoint 演示文稿</vt:lpstr>
      <vt:lpstr>问答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Microsoft Office User</cp:lastModifiedBy>
  <cp:revision>1403</cp:revision>
  <dcterms:created xsi:type="dcterms:W3CDTF">2021-12-21T11:47:00Z</dcterms:created>
  <dcterms:modified xsi:type="dcterms:W3CDTF">2022-11-27T09:02:37Z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2052-11.1.0.12302</vt:lpwstr>
  </property>
  <property fmtid="{D5CDD505-2E9C-101B-9397-08002B2CF9AE}" pid="3" name="ICV">
    <vt:lpwstr>C88F59C883BA4CFAAEB3A05D0135437E</vt:lpwstr>
  </property>
</Properties>
</file>