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0.xml" ContentType="application/vnd.openxmlformats-officedocument.presentationml.tags+xml"/>
  <Override PartName="/ppt/notesSlides/notesSlide1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307" r:id="rId2"/>
    <p:sldId id="308" r:id="rId3"/>
    <p:sldId id="284" r:id="rId4"/>
    <p:sldId id="1092" r:id="rId5"/>
    <p:sldId id="1044" r:id="rId6"/>
    <p:sldId id="1004" r:id="rId7"/>
    <p:sldId id="1001" r:id="rId8"/>
    <p:sldId id="1072" r:id="rId9"/>
    <p:sldId id="1066" r:id="rId10"/>
    <p:sldId id="1080" r:id="rId11"/>
    <p:sldId id="1081" r:id="rId12"/>
    <p:sldId id="1074" r:id="rId13"/>
    <p:sldId id="1067" r:id="rId14"/>
    <p:sldId id="1075" r:id="rId15"/>
    <p:sldId id="1068" r:id="rId16"/>
    <p:sldId id="1076" r:id="rId17"/>
    <p:sldId id="1069" r:id="rId18"/>
    <p:sldId id="1078" r:id="rId19"/>
    <p:sldId id="1083" r:id="rId20"/>
    <p:sldId id="1085" r:id="rId21"/>
    <p:sldId id="1086" r:id="rId22"/>
    <p:sldId id="1089" r:id="rId23"/>
    <p:sldId id="1088" r:id="rId24"/>
    <p:sldId id="1071" r:id="rId25"/>
    <p:sldId id="1077" r:id="rId26"/>
    <p:sldId id="1070" r:id="rId27"/>
    <p:sldId id="1079" r:id="rId28"/>
    <p:sldId id="1090" r:id="rId29"/>
    <p:sldId id="1087" r:id="rId30"/>
    <p:sldId id="1091" r:id="rId31"/>
    <p:sldId id="537" r:id="rId32"/>
    <p:sldId id="536" r:id="rId33"/>
    <p:sldId id="1014" r:id="rId34"/>
    <p:sldId id="1013" r:id="rId35"/>
    <p:sldId id="997" r:id="rId36"/>
    <p:sldId id="998" r:id="rId37"/>
    <p:sldId id="653" r:id="rId38"/>
  </p:sldIdLst>
  <p:sldSz cx="12192000" cy="6858000"/>
  <p:notesSz cx="6858000" cy="9144000"/>
  <p:custDataLst>
    <p:tags r:id="rId4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25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92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2022/11/20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9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0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8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327150" y="474980"/>
            <a:ext cx="68719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latin typeface="+mj-ea"/>
                <a:ea typeface="+mj-ea"/>
                <a:cs typeface="+mj-ea"/>
              </a:rPr>
              <a:t>请扫下面二维码加入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群报名：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2022/11/20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2022/11/20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2022/11/20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2022/11/20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2022/11/20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zala/mnist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1.xml"/><Relationship Id="rId4" Type="http://schemas.openxmlformats.org/officeDocument/2006/relationships/image" Target="../media/image13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zhuanlan.zhihu.com/p/57108650" TargetMode="External"/><Relationship Id="rId3" Type="http://schemas.openxmlformats.org/officeDocument/2006/relationships/hyperlink" Target="https://cloud.tencent.com/developer/article/1056167?from=10680" TargetMode="External"/><Relationship Id="rId7" Type="http://schemas.openxmlformats.org/officeDocument/2006/relationships/hyperlink" Target="https://blog.csdn.net/qq_19672707/article/details/88864207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2.xml"/><Relationship Id="rId6" Type="http://schemas.openxmlformats.org/officeDocument/2006/relationships/hyperlink" Target="https://zhuanlan.zhihu.com/p/72038532" TargetMode="External"/><Relationship Id="rId5" Type="http://schemas.openxmlformats.org/officeDocument/2006/relationships/hyperlink" Target="https://blog.csdn.net/NIGHT_SILENT/article/details/80795640" TargetMode="External"/><Relationship Id="rId10" Type="http://schemas.openxmlformats.org/officeDocument/2006/relationships/image" Target="../media/image13.wmf"/><Relationship Id="rId4" Type="http://schemas.openxmlformats.org/officeDocument/2006/relationships/hyperlink" Target="https://www.cnblogs.com/hider/p/15781829.html" TargetMode="External"/><Relationship Id="rId9" Type="http://schemas.openxmlformats.org/officeDocument/2006/relationships/oleObject" Target="../embeddings/oleObject1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0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0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lstStyle/>
          <a:p>
            <a:r>
              <a:rPr lang="en-US" altLang="zh-CN"/>
              <a:t>z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2563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输出是什么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需要的输出数据是什么？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如何设计输出层的输出数据？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如何确定输出的是哪个数字？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562B282-1E64-B2DF-6261-D83AC9468682}"/>
              </a:ext>
            </a:extLst>
          </p:cNvPr>
          <p:cNvSpPr txBox="1"/>
          <p:nvPr/>
        </p:nvSpPr>
        <p:spPr>
          <a:xfrm>
            <a:off x="6096000" y="1778635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一个数字：</a:t>
            </a:r>
            <a:r>
              <a:rPr kumimoji="1" lang="en-US" altLang="zh-CN" dirty="0"/>
              <a:t>0-9</a:t>
            </a:r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066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en-US" dirty="0" err="1">
                <a:sym typeface="+mn-ea"/>
              </a:rPr>
              <a:t>网络结构是什么</a:t>
            </a:r>
            <a:r>
              <a:rPr lang="zh-CN" altLang="en-US" dirty="0"/>
              <a:t>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1786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网络结构是什么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已知每个数字图片的像素数量为</a:t>
            </a:r>
            <a:r>
              <a:rPr lang="en-US" altLang="zh-CN" dirty="0"/>
              <a:t>28*28=784</a:t>
            </a:r>
            <a:r>
              <a:rPr lang="zh-CN" altLang="en-US" dirty="0"/>
              <a:t>，那么输入层节点数（神经元的个数）是多少？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输出层节点数是多少？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我们使用</a:t>
            </a:r>
            <a:r>
              <a:rPr lang="en-US" altLang="zh-CN" dirty="0"/>
              <a:t>1</a:t>
            </a:r>
            <a:r>
              <a:rPr lang="zh-CN" altLang="en-US" dirty="0"/>
              <a:t>层隐藏层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隐藏层节点数是多少？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B9D2D8B-1DD7-DEEA-B4FB-C1AA60AFF9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801" y="3050373"/>
            <a:ext cx="2654509" cy="29556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0513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en-US" dirty="0">
                <a:sym typeface="+mn-ea"/>
              </a:rPr>
              <a:t>	</a:t>
            </a:r>
            <a:br>
              <a:rPr lang="en-US" dirty="0">
                <a:sym typeface="+mn-ea"/>
              </a:rPr>
            </a:br>
            <a:r>
              <a:rPr lang="en-US" dirty="0" err="1">
                <a:sym typeface="+mn-ea"/>
              </a:rPr>
              <a:t>如何判断训练是否收敛</a:t>
            </a:r>
            <a:r>
              <a:rPr lang="zh-CN" altLang="en-US" dirty="0"/>
              <a:t>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9111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如何判断训练是否收敛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我们之前是如何判断的？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现在还行得通吗？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损失函数需要改变吗？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如何改变？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除了判断误差的方法，还有其它的方法来判断是否收敛吗？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A600057-D2C2-83AA-1092-E4DC0154B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877" y="1778635"/>
            <a:ext cx="3913798" cy="135245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94F428E-9CDF-8FAE-820C-5E6EF2FBCF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877" y="3369472"/>
            <a:ext cx="4449368" cy="135245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1894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</a:t>
            </a:r>
            <a:r>
              <a:rPr dirty="0">
                <a:sym typeface="+mn-ea"/>
              </a:rPr>
              <a:t>：</a:t>
            </a:r>
            <a:r>
              <a:rPr lang="en-US" dirty="0" err="1">
                <a:sym typeface="+mn-ea"/>
              </a:rPr>
              <a:t>实现</a:t>
            </a:r>
            <a:r>
              <a:rPr lang="zh-CN" altLang="en-US" dirty="0">
                <a:sym typeface="+mn-ea"/>
              </a:rPr>
              <a:t>训练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4209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任务：实现训练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什么是训练集，什么是测试集？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介绍</a:t>
            </a:r>
            <a:r>
              <a:rPr lang="en-US" altLang="zh-CN" dirty="0">
                <a:hlinkClick r:id="rId3"/>
              </a:rPr>
              <a:t>mnist</a:t>
            </a:r>
            <a:r>
              <a:rPr lang="zh-CN" altLang="en-US" dirty="0">
                <a:hlinkClick r:id="rId3"/>
              </a:rPr>
              <a:t>数据集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请参考</a:t>
            </a:r>
            <a:r>
              <a:rPr lang="en" altLang="zh-CN" dirty="0" err="1"/>
              <a:t>LinearLayerGradientCheck_answer</a:t>
            </a:r>
            <a:r>
              <a:rPr lang="zh-CN" altLang="en-US" dirty="0"/>
              <a:t>，实现训练的代码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请每个同学都运行“训练数据集”的代码，检查训练是否收敛？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1380762-27CD-A3FD-4A4B-F2B0CD19ABF8}"/>
              </a:ext>
            </a:extLst>
          </p:cNvPr>
          <p:cNvSpPr txBox="1"/>
          <p:nvPr/>
        </p:nvSpPr>
        <p:spPr>
          <a:xfrm>
            <a:off x="5833019" y="3870761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没有收敛，正确率一直卡在</a:t>
            </a:r>
            <a:r>
              <a:rPr kumimoji="1" lang="en-US" altLang="zh-CN" dirty="0"/>
              <a:t>10%</a:t>
            </a:r>
            <a:r>
              <a:rPr kumimoji="1" lang="zh-CN" altLang="en-US" dirty="0"/>
              <a:t>上不去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052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</a:t>
            </a:r>
            <a:r>
              <a:rPr dirty="0">
                <a:sym typeface="+mn-ea"/>
              </a:rPr>
              <a:t>：</a:t>
            </a:r>
            <a:r>
              <a:rPr lang="en-US" dirty="0" err="1">
                <a:sym typeface="+mn-ea"/>
              </a:rPr>
              <a:t>如何使训练收敛</a:t>
            </a:r>
            <a:r>
              <a:rPr lang="zh-CN" altLang="en-US" dirty="0">
                <a:sym typeface="+mn-ea"/>
              </a:rPr>
              <a:t>？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2730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</a:t>
            </a:r>
            <a:r>
              <a:rPr lang="zh-CN" altLang="en-US" dirty="0">
                <a:sym typeface="+mn-ea"/>
              </a:rPr>
              <a:t>：	如何使训练收敛？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如何找到未收敛的原因？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打印哪些值？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AA1468A-515D-517C-1468-21D146087852}"/>
              </a:ext>
            </a:extLst>
          </p:cNvPr>
          <p:cNvSpPr txBox="1"/>
          <p:nvPr/>
        </p:nvSpPr>
        <p:spPr>
          <a:xfrm>
            <a:off x="6430946" y="1748567"/>
            <a:ext cx="4403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通过打印</a:t>
            </a:r>
            <a:r>
              <a:rPr kumimoji="1" lang="en-US" altLang="zh-CN" dirty="0"/>
              <a:t>(log)</a:t>
            </a:r>
            <a:r>
              <a:rPr kumimoji="1" lang="zh-CN" altLang="en-US" dirty="0"/>
              <a:t>来调试，打印一些重要的值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390A33F-F179-195A-20D9-5DE2779630D5}"/>
              </a:ext>
            </a:extLst>
          </p:cNvPr>
          <p:cNvSpPr txBox="1"/>
          <p:nvPr/>
        </p:nvSpPr>
        <p:spPr>
          <a:xfrm>
            <a:off x="4859096" y="2473380"/>
            <a:ext cx="39332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前向传播的输入输出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后向传播的输入输出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更新后的权重矩阵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625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任务：找到未收敛的原因并修复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请通过打印的方法调试，找到异常的数据？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原因是什么？如何修复？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请实现修复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请每个同学都运行修复后的代码，看下是否收敛？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E9BD0BD-7653-0A88-0432-4DCCF71865B1}"/>
                  </a:ext>
                </a:extLst>
              </p:cNvPr>
              <p:cNvSpPr txBox="1"/>
              <p:nvPr/>
            </p:nvSpPr>
            <p:spPr>
              <a:xfrm>
                <a:off x="1868992" y="4642318"/>
                <a:ext cx="10190935" cy="13574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zh-CN" altLang="en-US" dirty="0"/>
                  <a:t>增大学习率</a:t>
                </a:r>
                <a:endParaRPr kumimoji="1"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zh-CN" altLang="en-US" dirty="0"/>
                  <a:t>避免加权和过大</a:t>
                </a:r>
                <a:endParaRPr kumimoji="1"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zh-CN" altLang="en-US" dirty="0"/>
                  <a:t>因为损失函数变化了，所以在后向传播中计算输出层的误差项时，</a:t>
                </a:r>
                <a:r>
                  <a:rPr kumimoji="1" lang="en-US" altLang="zh-CN" dirty="0">
                    <a:solidFill>
                      <a:schemeClr val="bg2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𝑑𝐸</m:t>
                        </m:r>
                      </m:num>
                      <m:den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1" lang="zh-CN" altLang="en-US" dirty="0"/>
                  <a:t>应该要修改（目前暂时不修改，因为以后会再次修改损失函数）</a:t>
                </a:r>
                <a:endParaRPr kumimoji="1" lang="en-US" altLang="zh-CN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E9BD0BD-7653-0A88-0432-4DCCF7186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992" y="4642318"/>
                <a:ext cx="10190935" cy="1357423"/>
              </a:xfrm>
              <a:prstGeom prst="rect">
                <a:avLst/>
              </a:prstGeom>
              <a:blipFill>
                <a:blip r:embed="rId3"/>
                <a:stretch>
                  <a:fillRect l="-374" t="-1852"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80994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lstStyle/>
          <a:p>
            <a:r>
              <a:rPr lang="zh-CN" altLang="en-US" dirty="0"/>
              <a:t>第五节课：</a:t>
            </a:r>
            <a:br>
              <a:rPr lang="en-US" altLang="zh-CN" dirty="0"/>
            </a:br>
            <a:r>
              <a:rPr lang="zh-CN" altLang="en-US" dirty="0"/>
              <a:t>用全连接层识别手写数字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任务：重构调试代码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请增加异常检查的代码，自动化检查异常数据？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请每个同学都运行代码，看下是否通过了自动化检查？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请每个同学都调整下学习率，看下结果？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348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结学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未收敛的原因的原因是什么？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如何修复？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如何自动化地检查？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73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任务：恢复梯度检查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0231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任务：恢复梯度检查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恢复梯度检查后的代码是什么？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请每个同学都运行代码，看下是否通过了梯度检查？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69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</a:t>
            </a:r>
            <a:r>
              <a:rPr dirty="0">
                <a:sym typeface="+mn-ea"/>
              </a:rPr>
              <a:t>：</a:t>
            </a:r>
            <a:r>
              <a:rPr lang="en-US" dirty="0" err="1">
                <a:sym typeface="+mn-ea"/>
              </a:rPr>
              <a:t>实现推理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40984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任务：实现推理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请实现“使用</a:t>
            </a:r>
            <a:r>
              <a:rPr lang="en-US" altLang="zh-CN" dirty="0" err="1"/>
              <a:t>mnist</a:t>
            </a:r>
            <a:r>
              <a:rPr lang="zh-CN" altLang="en-US" dirty="0"/>
              <a:t>的测试集推理一个样本”的代码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请实现“使用</a:t>
            </a:r>
            <a:r>
              <a:rPr lang="en-US" altLang="zh-CN" dirty="0" err="1"/>
              <a:t>mnist</a:t>
            </a:r>
            <a:r>
              <a:rPr lang="zh-CN" altLang="en-US" dirty="0"/>
              <a:t>的测试集推理多个样本，并给出正确率”的代码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请每个同学都运行代码，查看推理正确率是否接近</a:t>
            </a:r>
            <a:r>
              <a:rPr lang="en-US" altLang="zh-CN" dirty="0"/>
              <a:t>100%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153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主问题：如何解决过拟合？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1867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主问题：如何解决过拟合？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现在在训练和推理时，正确率分别是什么情况？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这被称为过拟合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请根据该图，说下三种拟合情况？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为什么会出现过拟合？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ECEA58C-4F97-0D9F-015D-DF391BABE426}"/>
              </a:ext>
            </a:extLst>
          </p:cNvPr>
          <p:cNvSpPr txBox="1"/>
          <p:nvPr/>
        </p:nvSpPr>
        <p:spPr>
          <a:xfrm>
            <a:off x="1161870" y="5002531"/>
            <a:ext cx="2576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训练集样本太少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1A9D5CF-4E71-FEE7-D82F-73DBBF84F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441" y="3429000"/>
            <a:ext cx="7070689" cy="2317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3405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主问题：如何解决过拟合？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如何解决现在遇到的过拟合的问题？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如果想要使每次训练的样本个数较小（训练时间更快），但又能达到更大训练样本个数的效果，该如何做？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Shuffle</a:t>
            </a:r>
            <a:r>
              <a:rPr lang="zh-CN" altLang="en-US" dirty="0"/>
              <a:t>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</a:t>
            </a:r>
            <a:r>
              <a:rPr lang="en-US" altLang="zh-CN" dirty="0"/>
              <a:t>Shuffle</a:t>
            </a:r>
            <a:r>
              <a:rPr lang="zh-CN" altLang="en-US" dirty="0"/>
              <a:t>能避免过拟合？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AA9B263-38AB-9B0F-CF95-CE8AF4847553}"/>
              </a:ext>
            </a:extLst>
          </p:cNvPr>
          <p:cNvSpPr txBox="1"/>
          <p:nvPr/>
        </p:nvSpPr>
        <p:spPr>
          <a:xfrm>
            <a:off x="669882" y="4607832"/>
            <a:ext cx="5661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固定的数据集顺序意味着固定的训练样本，也就意味着权值更新的方向是固定的，而无顺序的数据集，意味着更新方向是随机的，更容易到最优点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96753B7-ADA6-C527-41C2-0493E99085A7}"/>
              </a:ext>
            </a:extLst>
          </p:cNvPr>
          <p:cNvSpPr txBox="1"/>
          <p:nvPr/>
        </p:nvSpPr>
        <p:spPr>
          <a:xfrm>
            <a:off x="5385917" y="1832118"/>
            <a:ext cx="6933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增加训练样本个数</a:t>
            </a:r>
            <a:endParaRPr kumimoji="1" lang="en-US" altLang="zh-C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BC852B-1B24-FCF8-74B1-6BA539EE2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284" y="3290774"/>
            <a:ext cx="5449556" cy="2732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BD5A7D9-F453-758A-90CC-E8A40F08DBB0}"/>
              </a:ext>
            </a:extLst>
          </p:cNvPr>
          <p:cNvSpPr txBox="1"/>
          <p:nvPr/>
        </p:nvSpPr>
        <p:spPr>
          <a:xfrm>
            <a:off x="4373604" y="2747920"/>
            <a:ext cx="253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训练数据集</a:t>
            </a:r>
            <a:r>
              <a:rPr kumimoji="1" lang="en-US" altLang="zh-CN" dirty="0"/>
              <a:t>shuffle</a:t>
            </a:r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345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任务：解决过拟合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请实现所有解决方案的代码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请每个同学分别运行每个解决方案的代码，看下</a:t>
            </a:r>
            <a:r>
              <a:rPr lang="zh-CN" altLang="en-US" dirty="0"/>
              <a:t>是否都提高了推理正确率？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请每个同学观察实现第二个接近方案（</a:t>
            </a:r>
            <a:r>
              <a:rPr lang="en-US" altLang="zh-CN" dirty="0"/>
              <a:t>shuffle</a:t>
            </a:r>
            <a:r>
              <a:rPr lang="zh-CN" altLang="en-US" dirty="0"/>
              <a:t>）前和实现后的正确率的变化趋势，说明为什么这样变化？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请每个同学运行包含两个解决方案的代码，看下</a:t>
            </a:r>
            <a:r>
              <a:rPr lang="zh-CN" altLang="en-US" dirty="0"/>
              <a:t>是否提高了推理正确率？</a:t>
            </a:r>
            <a:br>
              <a:rPr lang="en-US" altLang="zh-CN" dirty="0"/>
            </a:b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749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为什么要学习本课？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回顾相关课程内容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主问题：输入是什么？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主问题：输出是什么？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主问题：网络结构是什么？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主问题：如何判断训练是否收敛？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任务：实现训练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主问题：如何使训练收敛？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任务：恢复梯度检查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内容预览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结学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什么现象属于过拟合？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如何解决过拟合？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685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请总结本节课的内容</a:t>
            </a:r>
            <a:r>
              <a:rPr lang="zh-CN" altLang="en-US" dirty="0"/>
              <a:t>？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请回答所有主问题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dirty="0">
              <a:solidFill>
                <a:schemeClr val="bg2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368300" progId="Equation.KSEE3">
                  <p:embed/>
                </p:oleObj>
              </mc:Choice>
              <mc:Fallback>
                <p:oleObj r:id="rId3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  <a:hlinkClick r:id="rId3"/>
              </a:rPr>
              <a:t>零基础入门深度学习 </a:t>
            </a:r>
            <a:r>
              <a:rPr lang="en-US" altLang="zh-CN" dirty="0">
                <a:sym typeface="+mn-ea"/>
                <a:hlinkClick r:id="rId3"/>
              </a:rPr>
              <a:t>| </a:t>
            </a:r>
            <a:r>
              <a:rPr lang="zh-CN" altLang="en-US" dirty="0">
                <a:sym typeface="+mn-ea"/>
                <a:hlinkClick r:id="rId3"/>
              </a:rPr>
              <a:t>第三章：神经网络和反向传播算法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  <a:hlinkClick r:id="rId4"/>
              </a:rPr>
              <a:t>机器学习笔记：训练集、验证集和测试集区别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  <a:hlinkClick r:id="rId5"/>
              </a:rPr>
              <a:t>过拟合（定义、出现的原因</a:t>
            </a:r>
            <a:r>
              <a:rPr lang="en-US" altLang="zh-CN" dirty="0">
                <a:sym typeface="+mn-ea"/>
                <a:hlinkClick r:id="rId5"/>
              </a:rPr>
              <a:t>4</a:t>
            </a:r>
            <a:r>
              <a:rPr lang="zh-CN" altLang="en-US" dirty="0">
                <a:sym typeface="+mn-ea"/>
                <a:hlinkClick r:id="rId5"/>
              </a:rPr>
              <a:t>种、解决方案</a:t>
            </a:r>
            <a:r>
              <a:rPr lang="en-US" altLang="zh-CN" dirty="0">
                <a:sym typeface="+mn-ea"/>
                <a:hlinkClick r:id="rId5"/>
              </a:rPr>
              <a:t>7</a:t>
            </a:r>
            <a:r>
              <a:rPr lang="zh-CN" altLang="en-US" dirty="0">
                <a:sym typeface="+mn-ea"/>
                <a:hlinkClick r:id="rId5"/>
              </a:rPr>
              <a:t>种）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  <a:hlinkClick r:id="rId6"/>
              </a:rPr>
              <a:t>欠拟合、过拟合及如何防止过拟合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  <a:hlinkClick r:id="rId7"/>
              </a:rPr>
              <a:t>机器学习，深度学习模型训练阶段的</a:t>
            </a:r>
            <a:r>
              <a:rPr lang="en-US" altLang="zh-CN" dirty="0">
                <a:sym typeface="+mn-ea"/>
                <a:hlinkClick r:id="rId7"/>
              </a:rPr>
              <a:t>Shuffle</a:t>
            </a:r>
            <a:r>
              <a:rPr lang="zh-CN" altLang="en-US" dirty="0">
                <a:sym typeface="+mn-ea"/>
                <a:hlinkClick r:id="rId7"/>
              </a:rPr>
              <a:t>重要么？为什么？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  <a:hlinkClick r:id="rId8"/>
              </a:rPr>
              <a:t>数据集</a:t>
            </a:r>
            <a:r>
              <a:rPr lang="en" dirty="0">
                <a:sym typeface="+mn-ea"/>
                <a:hlinkClick r:id="rId8"/>
              </a:rPr>
              <a:t>shuffle</a:t>
            </a:r>
            <a:r>
              <a:rPr lang="zh-CN" altLang="en-US" dirty="0">
                <a:sym typeface="+mn-ea"/>
                <a:hlinkClick r:id="rId8"/>
              </a:rPr>
              <a:t>的重要性</a:t>
            </a: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914400" imgH="368300" progId="Equation.KSEE3">
                  <p:embed/>
                </p:oleObj>
              </mc:Choice>
              <mc:Fallback>
                <p:oleObj r:id="rId9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5179946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使用交叉熵损失函数和</a:t>
            </a:r>
            <a:r>
              <a:rPr lang="en" dirty="0" err="1">
                <a:sym typeface="+mn-ea"/>
              </a:rPr>
              <a:t>Softmax</a:t>
            </a:r>
            <a:r>
              <a:rPr lang="zh-CN" altLang="en-US" dirty="0">
                <a:sym typeface="+mn-ea"/>
              </a:rPr>
              <a:t>激活函数</a:t>
            </a: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下节课预告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70505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问答</a:t>
            </a:r>
          </a:p>
        </p:txBody>
      </p: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任务：实现推理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主问题：如何解决过拟合？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内容预览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3955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如何用全连接层识别下面的手写数字？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为什么要学习本课</a:t>
            </a:r>
            <a:endParaRPr dirty="0">
              <a:sym typeface="+mn-ea"/>
            </a:endParaRPr>
          </a:p>
        </p:txBody>
      </p:sp>
      <p:pic>
        <p:nvPicPr>
          <p:cNvPr id="1028" name="Picture 4" descr="BP神经网络实现手写数字识别- 知乎">
            <a:extLst>
              <a:ext uri="{FF2B5EF4-FFF2-40B4-BE49-F238E27FC236}">
                <a16:creationId xmlns:a16="http://schemas.microsoft.com/office/drawing/2014/main" id="{454DE156-76A4-95F3-7829-CC21A821C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579" y="2139224"/>
            <a:ext cx="3771900" cy="215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16671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第三节课：全连接层的前向和后向传播推导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全连接层的网络结构是什么？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如何实现前向传播？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如何实现后向传播？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如何实现训练？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如何使用全连接层实现“判断性别</a:t>
            </a:r>
            <a:r>
              <a:rPr lang="en" altLang="zh-CN" dirty="0"/>
              <a:t>Demo”</a:t>
            </a:r>
            <a:r>
              <a:rPr lang="zh-CN" altLang="en-US" dirty="0"/>
              <a:t>？</a:t>
            </a:r>
            <a:endParaRPr lang="en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回顾相关课程内容</a:t>
            </a:r>
            <a:endParaRPr dirty="0">
              <a:sym typeface="+mn-ea"/>
            </a:endParaRP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89D5B728-8F66-DBF2-E7E5-BB4D14D08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5106" y="1451229"/>
            <a:ext cx="3582349" cy="2451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3423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主问题：输入是什么</a:t>
            </a:r>
            <a:r>
              <a:rPr lang="zh-CN" altLang="en-US" dirty="0"/>
              <a:t>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2956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输入是什么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输入层的输入数据是什么？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如何处理输入数据？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把整个手写数字图片作为输入数据会有什么问题？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如何解决该问题？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2" name="Picture 2" descr="AI实战】训练第一个AI模型：MNIST手写数字识别模型_雪饼ai的博客-CSDN博客">
            <a:extLst>
              <a:ext uri="{FF2B5EF4-FFF2-40B4-BE49-F238E27FC236}">
                <a16:creationId xmlns:a16="http://schemas.microsoft.com/office/drawing/2014/main" id="{B33C7149-5C4D-5EFF-DA4B-ABF5E146C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854" y="4235945"/>
            <a:ext cx="4578706" cy="209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BP神经网络实现手写数字识别- 知乎">
            <a:extLst>
              <a:ext uri="{FF2B5EF4-FFF2-40B4-BE49-F238E27FC236}">
                <a16:creationId xmlns:a16="http://schemas.microsoft.com/office/drawing/2014/main" id="{0C343487-7965-3EC6-B52F-F907679E1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450" y="2958904"/>
            <a:ext cx="2372816" cy="1358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C0677BA-B68B-5C3D-E915-E599389963F6}"/>
              </a:ext>
            </a:extLst>
          </p:cNvPr>
          <p:cNvSpPr txBox="1"/>
          <p:nvPr/>
        </p:nvSpPr>
        <p:spPr>
          <a:xfrm>
            <a:off x="4618672" y="371789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拆分成每个数字一张图片：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1ABAD12-684C-BDC9-DBEF-836F4B8EEB91}"/>
              </a:ext>
            </a:extLst>
          </p:cNvPr>
          <p:cNvSpPr txBox="1"/>
          <p:nvPr/>
        </p:nvSpPr>
        <p:spPr>
          <a:xfrm>
            <a:off x="4276296" y="1718422"/>
            <a:ext cx="73981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输出不确定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单个样本的像素太多，造成输入层神经元过多，训练不容易收敛；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变化太多了（每个数字一变，整个样本就变了），训练不容易收敛；</a:t>
            </a:r>
            <a:endParaRPr kumimoji="1"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402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en-US" dirty="0" err="1">
                <a:sym typeface="+mn-ea"/>
              </a:rPr>
              <a:t>输出是什么</a:t>
            </a:r>
            <a:r>
              <a:rPr lang="zh-CN" altLang="en-US" dirty="0"/>
              <a:t>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10603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  <p:tag name="COMMONDATA" val="eyJoZGlkIjoiMjg3YWU3MzE4Zjc2MGFjY2U2ZGQ0NDQwMWZkNTA3OTg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4696</TotalTime>
  <Words>1231</Words>
  <Application>Microsoft Macintosh PowerPoint</Application>
  <PresentationFormat>宽屏</PresentationFormat>
  <Paragraphs>274</Paragraphs>
  <Slides>37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3" baseType="lpstr">
      <vt:lpstr>-apple-system</vt:lpstr>
      <vt:lpstr>微软雅黑</vt:lpstr>
      <vt:lpstr>Arial</vt:lpstr>
      <vt:lpstr>Cambria Math</vt:lpstr>
      <vt:lpstr>Office 主题​​</vt:lpstr>
      <vt:lpstr>Equation.KSEE3</vt:lpstr>
      <vt:lpstr>z</vt:lpstr>
      <vt:lpstr>第五节课： 用全连接层识别手写数字</vt:lpstr>
      <vt:lpstr>内容预览</vt:lpstr>
      <vt:lpstr>内容预览</vt:lpstr>
      <vt:lpstr>为什么要学习本课</vt:lpstr>
      <vt:lpstr>回顾相关课程内容</vt:lpstr>
      <vt:lpstr>主问题：输入是什么？</vt:lpstr>
      <vt:lpstr>主问题： 输入是什么？</vt:lpstr>
      <vt:lpstr>主问题：输出是什么？</vt:lpstr>
      <vt:lpstr>主问题： 输出是什么？</vt:lpstr>
      <vt:lpstr>主问题：网络结构是什么？</vt:lpstr>
      <vt:lpstr>主问题： 网络结构是什么？</vt:lpstr>
      <vt:lpstr>主问题：  如何判断训练是否收敛？</vt:lpstr>
      <vt:lpstr>主问题： 如何判断训练是否收敛？</vt:lpstr>
      <vt:lpstr>任务：实现训练</vt:lpstr>
      <vt:lpstr>任务：实现训练</vt:lpstr>
      <vt:lpstr>主问题：如何使训练收敛？</vt:lpstr>
      <vt:lpstr>主问题： 如何使训练收敛？</vt:lpstr>
      <vt:lpstr>任务：找到未收敛的原因并修复</vt:lpstr>
      <vt:lpstr>任务：重构调试代码</vt:lpstr>
      <vt:lpstr>结学</vt:lpstr>
      <vt:lpstr>任务：恢复梯度检查</vt:lpstr>
      <vt:lpstr>任务：恢复梯度检查</vt:lpstr>
      <vt:lpstr>任务：实现推理</vt:lpstr>
      <vt:lpstr>任务：实现推理</vt:lpstr>
      <vt:lpstr>主问题：如何解决过拟合？</vt:lpstr>
      <vt:lpstr>主问题：如何解决过拟合？</vt:lpstr>
      <vt:lpstr>主问题：如何解决过拟合？</vt:lpstr>
      <vt:lpstr>任务：解决过拟合</vt:lpstr>
      <vt:lpstr>结学</vt:lpstr>
      <vt:lpstr>总结</vt:lpstr>
      <vt:lpstr>总结</vt:lpstr>
      <vt:lpstr>参考资料</vt:lpstr>
      <vt:lpstr>下节课预告</vt:lpstr>
      <vt:lpstr>PowerPoint 演示文稿</vt:lpstr>
      <vt:lpstr>问答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Microsoft Office User</cp:lastModifiedBy>
  <cp:revision>1399</cp:revision>
  <dcterms:created xsi:type="dcterms:W3CDTF">2021-12-21T11:47:00Z</dcterms:created>
  <dcterms:modified xsi:type="dcterms:W3CDTF">2022-11-19T22:43:40Z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2052-11.1.0.12302</vt:lpwstr>
  </property>
  <property fmtid="{D5CDD505-2E9C-101B-9397-08002B2CF9AE}" pid="3" name="ICV">
    <vt:lpwstr>C88F59C883BA4CFAAEB3A05D0135437E</vt:lpwstr>
  </property>
</Properties>
</file>