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07" r:id="rId2"/>
    <p:sldId id="308" r:id="rId3"/>
    <p:sldId id="284" r:id="rId4"/>
    <p:sldId id="1123" r:id="rId5"/>
    <p:sldId id="1124" r:id="rId6"/>
    <p:sldId id="1104" r:id="rId7"/>
    <p:sldId id="1095" r:id="rId8"/>
    <p:sldId id="1125" r:id="rId9"/>
    <p:sldId id="1134" r:id="rId10"/>
    <p:sldId id="1126" r:id="rId11"/>
    <p:sldId id="1136" r:id="rId12"/>
    <p:sldId id="1137" r:id="rId13"/>
    <p:sldId id="1138" r:id="rId14"/>
    <p:sldId id="1139" r:id="rId15"/>
    <p:sldId id="1127" r:id="rId16"/>
    <p:sldId id="1146" r:id="rId17"/>
    <p:sldId id="1147" r:id="rId18"/>
    <p:sldId id="1144" r:id="rId19"/>
    <p:sldId id="1091" r:id="rId20"/>
    <p:sldId id="1135" r:id="rId21"/>
    <p:sldId id="1149" r:id="rId22"/>
    <p:sldId id="1140" r:id="rId23"/>
    <p:sldId id="1150" r:id="rId24"/>
    <p:sldId id="1141" r:id="rId25"/>
    <p:sldId id="1142" r:id="rId26"/>
    <p:sldId id="1151" r:id="rId27"/>
    <p:sldId id="1143" r:id="rId28"/>
    <p:sldId id="1145" r:id="rId29"/>
    <p:sldId id="1152" r:id="rId30"/>
    <p:sldId id="537" r:id="rId31"/>
    <p:sldId id="536" r:id="rId32"/>
    <p:sldId id="1014" r:id="rId33"/>
    <p:sldId id="1148" r:id="rId34"/>
    <p:sldId id="1013" r:id="rId35"/>
    <p:sldId id="997" r:id="rId36"/>
    <p:sldId id="998" r:id="rId37"/>
    <p:sldId id="653" r:id="rId38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2022/12/28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Relationship Id="rId4" Type="http://schemas.openxmlformats.org/officeDocument/2006/relationships/image" Target="../media/image3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article/1056266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zhuanlan.zhihu.com/p/61898234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189823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我们先来考虑步长为</a:t>
            </a:r>
            <a:r>
              <a:rPr lang="en-US" altLang="zh-CN" dirty="0"/>
              <a:t>1</a:t>
            </a:r>
            <a:r>
              <a:rPr lang="zh-CN" altLang="en-US" dirty="0"/>
              <a:t>、输入的深度为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" altLang="zh-CN" dirty="0"/>
              <a:t>filter</a:t>
            </a:r>
            <a:r>
              <a:rPr lang="zh-CN" altLang="en-US" dirty="0"/>
              <a:t>个数为</a:t>
            </a:r>
            <a:r>
              <a:rPr lang="en-US" altLang="zh-CN" dirty="0"/>
              <a:t>1</a:t>
            </a:r>
            <a:r>
              <a:rPr lang="zh-CN" altLang="en-US" dirty="0"/>
              <a:t>的最简单的情况。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假设输入的大小为</a:t>
            </a:r>
            <a:r>
              <a:rPr lang="en-US" altLang="zh-CN" dirty="0"/>
              <a:t>3*3</a:t>
            </a:r>
            <a:r>
              <a:rPr lang="zh-CN" altLang="en-US" dirty="0"/>
              <a:t>，</a:t>
            </a:r>
            <a:r>
              <a:rPr lang="en" altLang="zh-CN" dirty="0"/>
              <a:t>filter</a:t>
            </a:r>
            <a:r>
              <a:rPr lang="zh-CN" altLang="en-US" dirty="0"/>
              <a:t>大小为</a:t>
            </a:r>
            <a:r>
              <a:rPr lang="en-US" altLang="zh-CN" dirty="0"/>
              <a:t>2*2</a:t>
            </a:r>
            <a:r>
              <a:rPr lang="zh-CN" altLang="en-US" dirty="0"/>
              <a:t>，按步长为</a:t>
            </a:r>
            <a:r>
              <a:rPr lang="en-US" altLang="zh-CN" dirty="0"/>
              <a:t>1</a:t>
            </a:r>
            <a:r>
              <a:rPr lang="zh-CN" altLang="en-US" dirty="0"/>
              <a:t>卷积，我们将得到</a:t>
            </a:r>
            <a:r>
              <a:rPr lang="en-US" altLang="zh-CN" dirty="0"/>
              <a:t>2*2</a:t>
            </a:r>
            <a:r>
              <a:rPr lang="zh-CN" altLang="en-US" dirty="0"/>
              <a:t>的</a:t>
            </a:r>
            <a:r>
              <a:rPr lang="en" altLang="zh-CN" dirty="0"/>
              <a:t>feature map</a:t>
            </a:r>
            <a:r>
              <a:rPr lang="zh-CN" altLang="en" dirty="0"/>
              <a:t>。</a:t>
            </a:r>
            <a:r>
              <a:rPr lang="zh-CN" altLang="en-US" dirty="0"/>
              <a:t>如下图所示：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其中</a:t>
            </a:r>
            <a:r>
              <a:rPr lang="en-US" altLang="zh-CN" dirty="0"/>
              <a:t>layer l-1</a:t>
            </a:r>
            <a:r>
              <a:rPr lang="zh-CN" altLang="en-US" dirty="0"/>
              <a:t>为当前层（卷积层），</a:t>
            </a:r>
            <a:r>
              <a:rPr lang="en-US" altLang="zh-CN" dirty="0"/>
              <a:t>layer l</a:t>
            </a:r>
            <a:r>
              <a:rPr lang="zh-CN" altLang="en-US" dirty="0"/>
              <a:t>为下一层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在这里，我们假设第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l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中的每个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JXc-TeX-math-I"/>
                <a:ea typeface="PingFang SC" panose="020B0400000000000000" pitchFamily="34" charset="-122"/>
              </a:rPr>
              <a:t>误差项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都已经算好，我们要做的是计算第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l-1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层每个神经元的误差项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它的计算公式是什么：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420BC5-39FB-1564-AC05-ED7B7BF96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82" y="2769152"/>
            <a:ext cx="4049485" cy="217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4833F11-7211-0903-CF7F-5A42C1525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130" y="5788662"/>
            <a:ext cx="2556870" cy="6948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21CD803-EB9D-635B-139B-B5F5A422B3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19" y="2847925"/>
            <a:ext cx="4179356" cy="22767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821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如何求</a:t>
            </a:r>
            <a:r>
              <a:rPr lang="en-US" altLang="zh-CN" dirty="0"/>
              <a:t>   .     </a:t>
            </a:r>
            <a:r>
              <a:rPr lang="zh-CN" altLang="en-US" dirty="0"/>
              <a:t>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noProof="1">
                <a:solidFill>
                  <a:schemeClr val="tx1"/>
                </a:solidFill>
                <a:sym typeface="+mn-ea"/>
              </a:rPr>
              <a:t>我们先来看几个特例，然后从中总结出一般性的规律：</a:t>
            </a:r>
            <a:endParaRPr lang="en-US" altLang="zh-CN" sz="1600" noProof="1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400" noProof="1">
                <a:solidFill>
                  <a:schemeClr val="tx1"/>
                </a:solidFill>
                <a:sym typeface="+mn-ea"/>
              </a:rPr>
              <a:t>计算</a:t>
            </a:r>
            <a:r>
              <a:rPr lang="en-US" altLang="zh-CN" sz="1400" noProof="1">
                <a:solidFill>
                  <a:schemeClr val="tx1"/>
                </a:solidFill>
                <a:sym typeface="+mn-ea"/>
              </a:rPr>
              <a:t>      </a:t>
            </a:r>
            <a:r>
              <a:rPr lang="zh-CN" altLang="en-US" sz="1400" noProof="1">
                <a:solidFill>
                  <a:schemeClr val="tx1"/>
                </a:solidFill>
                <a:sym typeface="+mn-ea"/>
              </a:rPr>
              <a:t>？</a:t>
            </a:r>
            <a:endParaRPr lang="en-US" altLang="zh-CN" sz="1400" noProof="1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400" noProof="1">
                <a:solidFill>
                  <a:schemeClr val="tx1"/>
                </a:solidFill>
                <a:sym typeface="+mn-ea"/>
              </a:rPr>
              <a:t>计算</a:t>
            </a:r>
            <a:r>
              <a:rPr lang="en-US" altLang="zh-CN" sz="1400" noProof="1">
                <a:solidFill>
                  <a:schemeClr val="tx1"/>
                </a:solidFill>
                <a:sym typeface="+mn-ea"/>
              </a:rPr>
              <a:t>      </a:t>
            </a:r>
            <a:r>
              <a:rPr lang="zh-CN" altLang="en-US" sz="1400" noProof="1">
                <a:solidFill>
                  <a:schemeClr val="tx1"/>
                </a:solidFill>
                <a:sym typeface="+mn-ea"/>
              </a:rPr>
              <a:t>？</a:t>
            </a:r>
            <a:endParaRPr lang="en-US" altLang="zh-CN" sz="1400" noProof="1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400" noProof="1">
                <a:solidFill>
                  <a:schemeClr val="tx1"/>
                </a:solidFill>
                <a:sym typeface="+mn-ea"/>
              </a:rPr>
              <a:t>请总结出规律？</a:t>
            </a:r>
            <a:endParaRPr lang="en-US" altLang="zh-CN" sz="1400" noProof="1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noProof="1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AB18EA-C3A1-B0AF-3AE2-0522B3C4C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95" y="1687286"/>
            <a:ext cx="584200" cy="6096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0E37288-0F9D-1B70-CF5E-A4964B597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634" y="1380899"/>
            <a:ext cx="4049485" cy="217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FC661EE-6FB2-E1E8-A310-B7C38E881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642" y="2576340"/>
            <a:ext cx="413239" cy="4942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D21F282-E772-41FC-8E76-BA27BB68DB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48" y="3726449"/>
            <a:ext cx="5141416" cy="106079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34DFFE0-7E12-D3C6-E14E-5F98A28395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435" y="3056904"/>
            <a:ext cx="478060" cy="49426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B734C6E-ACE0-FE13-450E-7702E3EBA4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543" y="3860378"/>
            <a:ext cx="3960516" cy="17720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605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86FF616-B367-BA53-6C4F-61468E052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41" y="2540346"/>
            <a:ext cx="4753986" cy="243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CD45E2-96FE-45AB-0309-BC95AB2AB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41" y="1612299"/>
            <a:ext cx="7772400" cy="92804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06EBA7B-9B27-339F-BCE5-CD23C3566246}"/>
              </a:ext>
            </a:extLst>
          </p:cNvPr>
          <p:cNvSpPr txBox="1"/>
          <p:nvPr/>
        </p:nvSpPr>
        <p:spPr>
          <a:xfrm>
            <a:off x="1040841" y="52811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计算公式是什么？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E244B5A-1078-A5F0-DA6F-A1A753FD1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5281183"/>
            <a:ext cx="4445000" cy="76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308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因此，我们得到了最终的公式：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D63F00-CC03-DF79-03CB-CEE54C998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985" y="1607875"/>
            <a:ext cx="1024872" cy="6704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2EE00F-8433-2F4E-6C7D-1601CDB1A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339" y="1607875"/>
            <a:ext cx="2628900" cy="1333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89FD0F-A904-4B3F-2D9A-762F3F9CC4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706" y="3087931"/>
            <a:ext cx="6223000" cy="2959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997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下面我们来推导步长为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的情况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我们来看看步长为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与步长为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的差别：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如何处理步长为</a:t>
            </a:r>
            <a:r>
              <a:rPr lang="en-US" altLang="zh-CN" dirty="0"/>
              <a:t>2</a:t>
            </a:r>
            <a:r>
              <a:rPr lang="zh-CN" altLang="en-US" dirty="0"/>
              <a:t>的情况？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如何将其统一为步长为</a:t>
            </a:r>
            <a:r>
              <a:rPr lang="en-US" altLang="zh-CN" dirty="0"/>
              <a:t>1</a:t>
            </a:r>
            <a:r>
              <a:rPr lang="zh-CN" altLang="en-US" dirty="0"/>
              <a:t>的情况？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0788E19-DE27-3464-0320-03571338F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695" y="1289550"/>
            <a:ext cx="3986597" cy="437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C296B29-A597-C5FD-5D83-E52CE45AF8BF}"/>
                  </a:ext>
                </a:extLst>
              </p:cNvPr>
              <p:cNvSpPr txBox="1"/>
              <p:nvPr/>
            </p:nvSpPr>
            <p:spPr>
              <a:xfrm>
                <a:off x="822325" y="4617612"/>
                <a:ext cx="5801256" cy="1205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我们可以看出，因为步长为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2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，得到的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feature map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跳过了步长为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时相应的部分。因此，当我们反向计算误差项时，我们可以对步长为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S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相应的位置进行补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0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，将其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『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还原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』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成步长为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时的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𝑙</m:t>
                        </m:r>
                      </m:sup>
                    </m:sSup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C296B29-A597-C5FD-5D83-E52CE45AF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25" y="4617612"/>
                <a:ext cx="5801256" cy="1205266"/>
              </a:xfrm>
              <a:prstGeom prst="rect">
                <a:avLst/>
              </a:prstGeom>
              <a:blipFill>
                <a:blip r:embed="rId4"/>
                <a:stretch>
                  <a:fillRect l="-873" t="-2083" r="-218" b="-7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77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下面我们来推导深度为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个数为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的情况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如果把每个深度看成一个结点，把互相关操作变成乘上权重，则深度为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Filter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个数为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的情况如下图所示：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</a:t>
            </a:r>
            <a:r>
              <a:rPr lang="en-US" altLang="zh-CN" dirty="0"/>
              <a:t>l-1</a:t>
            </a:r>
            <a:r>
              <a:rPr lang="zh-CN" altLang="en-US" dirty="0"/>
              <a:t>层的</a:t>
            </a:r>
            <a:r>
              <a:rPr lang="en-US" altLang="zh-CN" dirty="0"/>
              <a:t>d1</a:t>
            </a:r>
            <a:r>
              <a:rPr lang="zh-CN" altLang="en-US" dirty="0"/>
              <a:t>影响了第</a:t>
            </a:r>
            <a:r>
              <a:rPr lang="en-US" altLang="zh-CN" dirty="0"/>
              <a:t>l</a:t>
            </a:r>
            <a:r>
              <a:rPr lang="zh-CN" altLang="en-US" dirty="0"/>
              <a:t>层的哪几个结点？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所以第</a:t>
            </a:r>
            <a:r>
              <a:rPr lang="en-US" altLang="zh-CN" dirty="0"/>
              <a:t>l-1</a:t>
            </a:r>
            <a:r>
              <a:rPr lang="zh-CN" altLang="en-US" dirty="0"/>
              <a:t>层的</a:t>
            </a:r>
            <a:r>
              <a:rPr lang="en-US" altLang="zh-CN" dirty="0"/>
              <a:t>d1</a:t>
            </a:r>
            <a:r>
              <a:rPr lang="zh-CN" altLang="en-US" dirty="0"/>
              <a:t>的误差项应该等于什么？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74EFD2-53B6-4742-AB24-C5CF178E2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887" y="2820802"/>
            <a:ext cx="2039814" cy="24692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4ABBBB-1AD5-760C-5C95-F0AA5EE62747}"/>
              </a:ext>
            </a:extLst>
          </p:cNvPr>
          <p:cNvSpPr txBox="1"/>
          <p:nvPr/>
        </p:nvSpPr>
        <p:spPr>
          <a:xfrm>
            <a:off x="822325" y="3904702"/>
            <a:ext cx="6968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= </a:t>
            </a:r>
            <a:r>
              <a:rPr kumimoji="1" lang="zh-CN" altLang="en-US" dirty="0"/>
              <a:t>第</a:t>
            </a:r>
            <a:r>
              <a:rPr kumimoji="1" lang="en-US" altLang="zh-CN" dirty="0"/>
              <a:t>l</a:t>
            </a:r>
            <a:r>
              <a:rPr kumimoji="1" lang="zh-CN" altLang="en-US" dirty="0"/>
              <a:t>层的</a:t>
            </a:r>
            <a:r>
              <a:rPr kumimoji="1" lang="en-US" altLang="zh-CN" dirty="0"/>
              <a:t>d1</a:t>
            </a:r>
            <a:r>
              <a:rPr kumimoji="1" lang="zh-CN" altLang="en-US" dirty="0"/>
              <a:t>的误差项与第一个</a:t>
            </a:r>
            <a:r>
              <a:rPr kumimoji="1" lang="en-US" altLang="zh-CN" dirty="0"/>
              <a:t>Filter</a:t>
            </a:r>
            <a:r>
              <a:rPr kumimoji="1" lang="zh-CN" altLang="en-US" dirty="0"/>
              <a:t>反向计算出的第</a:t>
            </a:r>
            <a:r>
              <a:rPr kumimoji="1" lang="en-US" altLang="zh-CN" dirty="0"/>
              <a:t>l-1</a:t>
            </a:r>
            <a:r>
              <a:rPr kumimoji="1" lang="zh-CN" altLang="en-US" dirty="0"/>
              <a:t>层的误差项</a:t>
            </a:r>
            <a:r>
              <a:rPr kumimoji="1" lang="en-US" altLang="zh-CN" dirty="0"/>
              <a:t> + </a:t>
            </a:r>
          </a:p>
          <a:p>
            <a:r>
              <a:rPr kumimoji="1" lang="zh-CN" altLang="en-US" dirty="0"/>
              <a:t>第</a:t>
            </a:r>
            <a:r>
              <a:rPr kumimoji="1" lang="en-US" altLang="zh-CN" dirty="0"/>
              <a:t>l</a:t>
            </a:r>
            <a:r>
              <a:rPr kumimoji="1" lang="zh-CN" altLang="en-US" dirty="0"/>
              <a:t>层的</a:t>
            </a:r>
            <a:r>
              <a:rPr kumimoji="1" lang="en-US" altLang="zh-CN" dirty="0"/>
              <a:t>d2</a:t>
            </a:r>
            <a:r>
              <a:rPr kumimoji="1" lang="zh-CN" altLang="en-US" dirty="0"/>
              <a:t>的误差项与第二个</a:t>
            </a:r>
            <a:r>
              <a:rPr kumimoji="1" lang="en-US" altLang="zh-CN" dirty="0"/>
              <a:t>Filter</a:t>
            </a:r>
            <a:r>
              <a:rPr kumimoji="1" lang="zh-CN" altLang="en-US" dirty="0"/>
              <a:t>反向计算出的第</a:t>
            </a:r>
            <a:r>
              <a:rPr kumimoji="1" lang="en-US" altLang="zh-CN" dirty="0"/>
              <a:t>l-1</a:t>
            </a:r>
            <a:r>
              <a:rPr kumimoji="1" lang="zh-CN" altLang="en-US" dirty="0"/>
              <a:t>层的误差项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23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因此，可以将误差项计算公式改为什么？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BA8192-9E62-8E20-1134-1760A520A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9550"/>
            <a:ext cx="6223000" cy="2959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919EF2-C506-04B6-DAA8-C07290AF0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595" y="3455605"/>
            <a:ext cx="2039814" cy="24692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95366E-C211-878E-6C29-9080E8B012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034" y="4342779"/>
            <a:ext cx="6155491" cy="22059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519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如何反向计算误差项？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166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反向计算误差项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3505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反向计算误差项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请实现反向计算误差项？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83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第十节课：</a:t>
            </a:r>
            <a:br>
              <a:rPr lang="en-US" altLang="zh-CN"/>
            </a:br>
            <a:r>
              <a:rPr lang="zh-CN" altLang="en-US"/>
              <a:t>卷</a:t>
            </a:r>
            <a:r>
              <a:rPr lang="zh-CN" altLang="en-US" dirty="0"/>
              <a:t>积层的后向传播推导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</a:t>
            </a:r>
            <a:br>
              <a:rPr lang="en-US" altLang="zh-CN" dirty="0"/>
            </a:br>
            <a:r>
              <a:rPr lang="zh-CN" altLang="en-US" dirty="0"/>
              <a:t>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7605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我们要在得到本层的误差项的情况下，计算本层的</a:t>
            </a:r>
            <a:r>
              <a:rPr lang="en" altLang="zh-CN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F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的权重的梯度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8855A7-E16E-C610-3146-E59ED9C89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9" y="2209800"/>
            <a:ext cx="3608475" cy="194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CE0C760-2D22-FD4F-1E86-4B7A2BC84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65" y="4172180"/>
            <a:ext cx="7878958" cy="20442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127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占位符 1">
                <a:extLst>
                  <a:ext uri="{FF2B5EF4-FFF2-40B4-BE49-F238E27FC236}">
                    <a16:creationId xmlns:a16="http://schemas.microsoft.com/office/drawing/2014/main" id="{BA88068A-4FDC-6963-46A5-ADEC46CDA1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325" y="1778635"/>
                <a:ext cx="10852150" cy="4553585"/>
              </a:xfrm>
            </p:spPr>
            <p:txBody>
              <a:bodyPr lIns="101600" tIns="38100" rIns="76200" bIns="3810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kumimoji="0" lang="zh-CN" altLang="en-US" sz="1600" b="0" i="0" u="none" strike="noStrike" kern="1200" cap="none" spc="150" normalizeH="0" baseline="0" noProof="1">
                    <a:solidFill>
                      <a:schemeClr val="tx1"/>
                    </a:solidFill>
                    <a:uFillTx/>
                    <a:latin typeface="+mn-lt"/>
                    <a:ea typeface="+mn-ea"/>
                    <a:cs typeface="+mn-cs"/>
                    <a:sym typeface="+mn-ea"/>
                  </a:defRPr>
                </a:lvl1pPr>
                <a:lvl2pPr marL="45720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tabLst>
                    <a:tab pos="1609725" algn="l"/>
                  </a:tabLst>
                  <a:defRPr sz="2000" u="none" strike="noStrike" kern="1200" cap="none" spc="150" normalizeH="0" baseline="0">
                    <a:solidFill>
                      <a:schemeClr val="tx1">
                        <a:tint val="7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800" u="none" strike="noStrike" kern="1200" cap="none" spc="150" normalizeH="0" baseline="0">
                    <a:solidFill>
                      <a:schemeClr val="tx1">
                        <a:tint val="7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tint val="7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tint val="7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对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哪几个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有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影响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？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自学、互学、展学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6" name="文本占位符 1">
                <a:extLst>
                  <a:ext uri="{FF2B5EF4-FFF2-40B4-BE49-F238E27FC236}">
                    <a16:creationId xmlns:a16="http://schemas.microsoft.com/office/drawing/2014/main" id="{BA88068A-4FDC-6963-46A5-ADEC46CDA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25" y="1778635"/>
                <a:ext cx="10852150" cy="45535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B7AE44FF-9887-BAAD-8AE4-5CA090699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940" y="1483807"/>
            <a:ext cx="3608475" cy="194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AC0051-C5EC-7D3D-5E70-7280F7739B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" y="3086011"/>
            <a:ext cx="4898991" cy="17086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BFF3AF-7137-69B6-4254-A9D84D507F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314" y="4003126"/>
            <a:ext cx="5753101" cy="22133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73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占位符 1">
                <a:extLst>
                  <a:ext uri="{FF2B5EF4-FFF2-40B4-BE49-F238E27FC236}">
                    <a16:creationId xmlns:a16="http://schemas.microsoft.com/office/drawing/2014/main" id="{BA88068A-4FDC-6963-46A5-ADEC46CDA1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325" y="1778635"/>
                <a:ext cx="10852150" cy="4553585"/>
              </a:xfrm>
            </p:spPr>
            <p:txBody>
              <a:bodyPr lIns="101600" tIns="38100" rIns="76200" bIns="3810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kumimoji="0" lang="zh-CN" altLang="en-US" sz="1600" b="0" i="0" u="none" strike="noStrike" kern="1200" cap="none" spc="150" normalizeH="0" baseline="0" noProof="1">
                    <a:solidFill>
                      <a:schemeClr val="tx1"/>
                    </a:solidFill>
                    <a:uFillTx/>
                    <a:latin typeface="+mn-lt"/>
                    <a:ea typeface="+mn-ea"/>
                    <a:cs typeface="+mn-cs"/>
                    <a:sym typeface="+mn-ea"/>
                  </a:defRPr>
                </a:lvl1pPr>
                <a:lvl2pPr marL="45720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tabLst>
                    <a:tab pos="1609725" algn="l"/>
                  </a:tabLst>
                  <a:defRPr sz="2000" u="none" strike="noStrike" kern="1200" cap="none" spc="150" normalizeH="0" baseline="0">
                    <a:solidFill>
                      <a:schemeClr val="tx1">
                        <a:tint val="7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800" u="none" strike="noStrike" kern="1200" cap="none" spc="150" normalizeH="0" baseline="0">
                    <a:solidFill>
                      <a:schemeClr val="tx1">
                        <a:tint val="7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tint val="7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tint val="7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实际上，每个权重项导数的计算都是类似的，我们不一一举例了</a:t>
                </a:r>
                <a:endParaRPr lang="en-US" altLang="zh-CN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现在，是我们再次发挥想象力的时候，我们发现计算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d</m:t>
                        </m:r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𝐸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的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规律是什么</a:t>
                </a:r>
                <a:r>
                  <a:rPr lang="en-US" altLang="zh-CN" b="0" i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?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自学、互学、展学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>
          <p:sp>
            <p:nvSpPr>
              <p:cNvPr id="6" name="文本占位符 1">
                <a:extLst>
                  <a:ext uri="{FF2B5EF4-FFF2-40B4-BE49-F238E27FC236}">
                    <a16:creationId xmlns:a16="http://schemas.microsoft.com/office/drawing/2014/main" id="{BA88068A-4FDC-6963-46A5-ADEC46CDA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25" y="1778635"/>
                <a:ext cx="10852150" cy="45535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B7AE44FF-9887-BAAD-8AE4-5CA090699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356" y="1256388"/>
            <a:ext cx="3608475" cy="194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D8C9BB-D485-A45B-34BB-69A66CDB14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88" y="1378585"/>
            <a:ext cx="5041900" cy="8001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992C145B-4EAE-0EBE-BED0-64A728132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923" y="4052988"/>
            <a:ext cx="5155920" cy="264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AA0D6A0-4077-7AA4-DA22-276161A1C0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81" y="3427928"/>
            <a:ext cx="3086100" cy="8763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A5E139E-F2FA-DE38-6F30-DA47B1FD3A6F}"/>
              </a:ext>
            </a:extLst>
          </p:cNvPr>
          <p:cNvSpPr txBox="1"/>
          <p:nvPr/>
        </p:nvSpPr>
        <p:spPr>
          <a:xfrm>
            <a:off x="4006894" y="3623257"/>
            <a:ext cx="750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也就是用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误差项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作为卷积核，在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input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上进行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互相关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操作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如下图所示：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749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8C500B-28CE-1E02-7B14-502B23501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17" y="1489528"/>
            <a:ext cx="2565400" cy="850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AF63D6-C93E-3463-E997-3956C99A1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30" y="2465945"/>
            <a:ext cx="7772400" cy="25405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587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如何处理步长为</a:t>
            </a:r>
            <a:r>
              <a:rPr lang="en-US" altLang="zh-CN" dirty="0"/>
              <a:t>2</a:t>
            </a:r>
            <a:r>
              <a:rPr lang="zh-CN" altLang="en-US" dirty="0"/>
              <a:t>的情况？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B21F4E6-E1CC-6064-C54D-42BB7BB1C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695" y="1289550"/>
            <a:ext cx="3986597" cy="437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9AD8D5F-2042-5B5E-4FFC-F36AEE0FE151}"/>
                  </a:ext>
                </a:extLst>
              </p:cNvPr>
              <p:cNvSpPr txBox="1"/>
              <p:nvPr/>
            </p:nvSpPr>
            <p:spPr>
              <a:xfrm>
                <a:off x="1004835" y="4055427"/>
                <a:ext cx="5870518" cy="65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对于步长为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S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的卷积层，处理方法与传递误差项时一样：</a:t>
                </a:r>
                <a:b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</a:b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通过对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𝛿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补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0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，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将</a:t>
                </a:r>
                <a:r>
                  <a:rPr lang="zh-CN" altLang="e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其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『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还原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』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成步长为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的情况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9AD8D5F-2042-5B5E-4FFC-F36AEE0FE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35" y="4055427"/>
                <a:ext cx="5870518" cy="651269"/>
              </a:xfrm>
              <a:prstGeom prst="rect">
                <a:avLst/>
              </a:prstGeom>
              <a:blipFill>
                <a:blip r:embed="rId4"/>
                <a:stretch>
                  <a:fillRect l="-1080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3287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对于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个数为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和每个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的深度为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的情况，因为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每个都对应输出图像的对应深度的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Feature map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和输入图像的对应深度的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Feature map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，每一个二维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Filter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只涉及到一次二维卷积运算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所以只需分别计算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N×D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次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每个二维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Filter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的导数，再将其组合成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维张量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即可求得整个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Filter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的导数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851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97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5828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918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主问题：如何推导卷积层的后向传播？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主问题：如何反向计算误差项？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任务：实现反向计算误差项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	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请回答开始的问题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零基础入门深度学习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|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第四章：卷积神经网络</a:t>
            </a:r>
            <a:endParaRPr lang="en-US" altLang="zh-CN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卷积神经网络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(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CNN)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反向传播算法推导</a:t>
            </a:r>
            <a:endParaRPr lang="zh-CN" altLang="en-US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14400" imgH="368300" progId="Equation.KSEE3">
                  <p:embed/>
                </p:oleObj>
              </mc:Choice>
              <mc:Fallback>
                <p:oleObj r:id="rId5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卷积神经网络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(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CNN)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反向传播算法推导</a:t>
            </a:r>
            <a:br>
              <a:rPr lang="en-US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</a:b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有详细的数学推导</a:t>
            </a:r>
            <a:r>
              <a:rPr lang="en-US" altLang="zh-CN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比如本课程中通过找规律得到的公式，在该文中有数学推导</a:t>
            </a:r>
            <a:r>
              <a:rPr lang="en-US" altLang="zh-CN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endParaRPr lang="zh-CN" altLang="en-US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扩展阅读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368300" progId="Equation.KSEE3">
                  <p:embed/>
                </p:oleObj>
              </mc:Choice>
              <mc:Fallback>
                <p:oleObj r:id="rId4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44928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最大池化</a:t>
            </a:r>
            <a:r>
              <a:rPr lang="zh-CN" altLang="en-US">
                <a:sym typeface="+mn-ea"/>
              </a:rPr>
              <a:t>层</a:t>
            </a:r>
            <a:r>
              <a:rPr lang="zh-CN" altLang="en-US" dirty="0">
                <a:sym typeface="+mn-ea"/>
              </a:rPr>
              <a:t>的后向传播推导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卷积神经网络的局部连接和权重共享是指什么？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卷积层的前向传播是如何计算的？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B9F04C78-DBB5-6901-E554-CEDD3D67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251" y="1168297"/>
            <a:ext cx="5155659" cy="452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图1">
            <a:extLst>
              <a:ext uri="{FF2B5EF4-FFF2-40B4-BE49-F238E27FC236}">
                <a16:creationId xmlns:a16="http://schemas.microsoft.com/office/drawing/2014/main" id="{1057FD38-BEB4-B8EB-296F-DB2800832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77" y="3622530"/>
            <a:ext cx="6096000" cy="172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540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全连接层的后向传播算法是什么？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误差项的计算公式是什么？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全连接层的后向传播是如何推导？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5A8608-17B5-5BF1-C0BA-0610A4F4D96E}"/>
              </a:ext>
            </a:extLst>
          </p:cNvPr>
          <p:cNvSpPr txBox="1"/>
          <p:nvPr/>
        </p:nvSpPr>
        <p:spPr>
          <a:xfrm>
            <a:off x="841620" y="4015133"/>
            <a:ext cx="4827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先计算输出层的误差项，然后反向依次计算每层的误差项直到与输入层相连的层，最后根据每层的误差项和输入得到每层的梯度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52D52C-C142-FBEE-022E-4918F7F50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159" y="5106805"/>
            <a:ext cx="2400300" cy="1409700"/>
          </a:xfrm>
          <a:prstGeom prst="rect">
            <a:avLst/>
          </a:prstGeom>
        </p:spPr>
      </p:pic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8518BFEA-07E1-9946-D29B-DFAAEBF6A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587" y="1432545"/>
            <a:ext cx="5179227" cy="334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869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如何推导卷积层的后向传播？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458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</a:t>
            </a:r>
            <a:br>
              <a:rPr lang="en-US" altLang="zh-CN" dirty="0"/>
            </a:br>
            <a:r>
              <a:rPr lang="zh-CN" altLang="en-US" dirty="0"/>
              <a:t>如何推导卷积层的后向传播？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520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主问题：如何推导卷积层的后向传播？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卷积层的后向传播算法有哪些步骤？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与全连接层中隐藏层的后向传播算法的步骤一样吗？有什么区别？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下面分别讨论这两个步骤的实现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01ADDE-2AE1-907B-6217-2234B1E945E9}"/>
              </a:ext>
            </a:extLst>
          </p:cNvPr>
          <p:cNvSpPr txBox="1"/>
          <p:nvPr/>
        </p:nvSpPr>
        <p:spPr>
          <a:xfrm>
            <a:off x="4568708" y="3556392"/>
            <a:ext cx="630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已知下一层计算的误差项，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反向依次计算这一层的误差项</a:t>
            </a:r>
            <a:endParaRPr lang="en-US" altLang="zh-CN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计算这一层中每个权重值的梯度</a:t>
            </a:r>
            <a:endParaRPr kumimoji="1" lang="en-US" altLang="zh-CN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1191EB-1831-2591-3A2E-A6D7EBC8B7FE}"/>
              </a:ext>
            </a:extLst>
          </p:cNvPr>
          <p:cNvSpPr txBox="1"/>
          <p:nvPr/>
        </p:nvSpPr>
        <p:spPr>
          <a:xfrm>
            <a:off x="1788606" y="4805806"/>
            <a:ext cx="7898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步骤跟隐藏层是一样的，但是每个步骤的计算方法都不一样，这是因为：</a:t>
            </a:r>
            <a:br>
              <a:rPr lang="en-US" altLang="zh-CN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</a:b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“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局部连接”使得第</a:t>
            </a: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一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步误差项的计算方法不一样；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“权值共享”则使得第二步变为计算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中的每个权重值的梯度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；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86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00077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10063</TotalTime>
  <Words>1402</Words>
  <Application>Microsoft Macintosh PowerPoint</Application>
  <PresentationFormat>宽屏</PresentationFormat>
  <Paragraphs>288</Paragraphs>
  <Slides>37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-apple-system</vt:lpstr>
      <vt:lpstr>微软雅黑</vt:lpstr>
      <vt:lpstr>MJXc-TeX-math-I</vt:lpstr>
      <vt:lpstr>PingFang SC</vt:lpstr>
      <vt:lpstr>Arial</vt:lpstr>
      <vt:lpstr>Cambria Math</vt:lpstr>
      <vt:lpstr>verdana</vt:lpstr>
      <vt:lpstr>Office 主题​​</vt:lpstr>
      <vt:lpstr>Equation.KSEE3</vt:lpstr>
      <vt:lpstr>z</vt:lpstr>
      <vt:lpstr>第十节课： 卷积层的后向传播推导</vt:lpstr>
      <vt:lpstr>内容预览</vt:lpstr>
      <vt:lpstr>回顾相关课程内容</vt:lpstr>
      <vt:lpstr>回顾相关课程内容</vt:lpstr>
      <vt:lpstr>为什么要学习本课</vt:lpstr>
      <vt:lpstr>主问题： 如何推导卷积层的后向传播？</vt:lpstr>
      <vt:lpstr>主问题：如何推导卷积层的后向传播？</vt:lpstr>
      <vt:lpstr>主问题：如何反向计算误差项？</vt:lpstr>
      <vt:lpstr>主问题：如何反向计算误差项？</vt:lpstr>
      <vt:lpstr>主问题：如何反向计算误差项？</vt:lpstr>
      <vt:lpstr>主问题：如何反向计算误差项？</vt:lpstr>
      <vt:lpstr>主问题：如何反向计算误差项？</vt:lpstr>
      <vt:lpstr>主问题：如何反向计算误差项？</vt:lpstr>
      <vt:lpstr>主问题：如何反向计算误差项？</vt:lpstr>
      <vt:lpstr>主问题：如何反向计算误差项？</vt:lpstr>
      <vt:lpstr>结学</vt:lpstr>
      <vt:lpstr>任务：实现反向计算误差项</vt:lpstr>
      <vt:lpstr>任务：实现反向计算误差项</vt:lpstr>
      <vt:lpstr>主问题： 如何计算Filter每个权重值的梯度？</vt:lpstr>
      <vt:lpstr>主问题：如何计算Filter每个权重值的梯度？</vt:lpstr>
      <vt:lpstr>主问题：如何计算Filter每个权重值的梯度？</vt:lpstr>
      <vt:lpstr>主问题：如何计算Filter每个权重值的梯度？</vt:lpstr>
      <vt:lpstr>主问题：如何计算Filter每个权重值的梯度？</vt:lpstr>
      <vt:lpstr>主问题：如何计算Filter每个权重值的梯度？</vt:lpstr>
      <vt:lpstr>主问题：如何计算Filter每个权重值的梯度？</vt:lpstr>
      <vt:lpstr>结学</vt:lpstr>
      <vt:lpstr>任务：实现计算Filter每个权重值的梯度</vt:lpstr>
      <vt:lpstr>任务：实现计算Filter每个权重值的梯度</vt:lpstr>
      <vt:lpstr>总结</vt:lpstr>
      <vt:lpstr>总结</vt:lpstr>
      <vt:lpstr>参考资料</vt:lpstr>
      <vt:lpstr>扩展阅读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1577</cp:revision>
  <dcterms:created xsi:type="dcterms:W3CDTF">2021-12-21T11:47:00Z</dcterms:created>
  <dcterms:modified xsi:type="dcterms:W3CDTF">2022-12-28T00:16:55Z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