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7" r:id="rId2"/>
    <p:sldId id="308" r:id="rId3"/>
    <p:sldId id="284" r:id="rId4"/>
    <p:sldId id="1123" r:id="rId5"/>
    <p:sldId id="1124" r:id="rId6"/>
    <p:sldId id="1104" r:id="rId7"/>
    <p:sldId id="1095" r:id="rId8"/>
    <p:sldId id="1125" r:id="rId9"/>
    <p:sldId id="1134" r:id="rId10"/>
    <p:sldId id="1126" r:id="rId11"/>
    <p:sldId id="1136" r:id="rId12"/>
    <p:sldId id="1137" r:id="rId13"/>
    <p:sldId id="1138" r:id="rId14"/>
    <p:sldId id="1139" r:id="rId15"/>
    <p:sldId id="1127" r:id="rId16"/>
    <p:sldId id="1146" r:id="rId17"/>
    <p:sldId id="1147" r:id="rId18"/>
    <p:sldId id="1144" r:id="rId19"/>
    <p:sldId id="1091" r:id="rId20"/>
    <p:sldId id="1135" r:id="rId21"/>
    <p:sldId id="1128" r:id="rId22"/>
    <p:sldId id="1140" r:id="rId23"/>
    <p:sldId id="1141" r:id="rId24"/>
    <p:sldId id="1142" r:id="rId25"/>
    <p:sldId id="1143" r:id="rId26"/>
    <p:sldId id="1145" r:id="rId27"/>
    <p:sldId id="537" r:id="rId28"/>
    <p:sldId id="536" r:id="rId29"/>
    <p:sldId id="1014" r:id="rId30"/>
    <p:sldId id="1148" r:id="rId31"/>
    <p:sldId id="1013" r:id="rId32"/>
    <p:sldId id="997" r:id="rId33"/>
    <p:sldId id="998" r:id="rId34"/>
    <p:sldId id="653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618982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189823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我们先来考虑步长为</a:t>
            </a:r>
            <a:r>
              <a:rPr lang="en-US" altLang="zh-CN" dirty="0"/>
              <a:t>1</a:t>
            </a:r>
            <a:r>
              <a:rPr lang="zh-CN" altLang="en-US" dirty="0"/>
              <a:t>、输入的深度为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" altLang="zh-CN" dirty="0"/>
              <a:t>filter</a:t>
            </a:r>
            <a:r>
              <a:rPr lang="zh-CN" altLang="en-US" dirty="0"/>
              <a:t>个数为</a:t>
            </a:r>
            <a:r>
              <a:rPr lang="en-US" altLang="zh-CN" dirty="0"/>
              <a:t>1</a:t>
            </a:r>
            <a:r>
              <a:rPr lang="zh-CN" altLang="en-US" dirty="0"/>
              <a:t>的最简单的情况。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假设输入的大小为</a:t>
            </a:r>
            <a:r>
              <a:rPr lang="en-US" altLang="zh-CN" dirty="0"/>
              <a:t>3*3</a:t>
            </a:r>
            <a:r>
              <a:rPr lang="zh-CN" altLang="en-US" dirty="0"/>
              <a:t>，</a:t>
            </a:r>
            <a:r>
              <a:rPr lang="en" altLang="zh-CN" dirty="0"/>
              <a:t>filter</a:t>
            </a:r>
            <a:r>
              <a:rPr lang="zh-CN" altLang="en-US" dirty="0"/>
              <a:t>大小为</a:t>
            </a:r>
            <a:r>
              <a:rPr lang="en-US" altLang="zh-CN" dirty="0"/>
              <a:t>2*2</a:t>
            </a:r>
            <a:r>
              <a:rPr lang="zh-CN" altLang="en-US" dirty="0"/>
              <a:t>，按步长为</a:t>
            </a:r>
            <a:r>
              <a:rPr lang="en-US" altLang="zh-CN" dirty="0"/>
              <a:t>1</a:t>
            </a:r>
            <a:r>
              <a:rPr lang="zh-CN" altLang="en-US" dirty="0"/>
              <a:t>卷积，我们将得到</a:t>
            </a:r>
            <a:r>
              <a:rPr lang="en-US" altLang="zh-CN" dirty="0"/>
              <a:t>2*2</a:t>
            </a:r>
            <a:r>
              <a:rPr lang="zh-CN" altLang="en-US" dirty="0"/>
              <a:t>的</a:t>
            </a:r>
            <a:r>
              <a:rPr lang="en" altLang="zh-CN" dirty="0"/>
              <a:t>feature map</a:t>
            </a:r>
            <a:r>
              <a:rPr lang="zh-CN" altLang="en" dirty="0"/>
              <a:t>。</a:t>
            </a:r>
            <a:r>
              <a:rPr lang="zh-CN" altLang="en-US" dirty="0"/>
              <a:t>如下图所示：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layer l-1</a:t>
            </a:r>
            <a:r>
              <a:rPr lang="zh-CN" altLang="en-US" dirty="0"/>
              <a:t>为当前层（卷积层），</a:t>
            </a:r>
            <a:r>
              <a:rPr lang="en-US" altLang="zh-CN" dirty="0"/>
              <a:t>layer l</a:t>
            </a:r>
            <a:r>
              <a:rPr lang="zh-CN" altLang="en-US" dirty="0"/>
              <a:t>为下一层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在这里，我们假设第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中的每个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JXc-TeX-math-I"/>
                <a:ea typeface="PingFang SC" panose="020B0400000000000000" pitchFamily="34" charset="-122"/>
              </a:rPr>
              <a:t>误差项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都已经算好，我们要做的是计算第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层每个神经元的误差项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它的计算公式是什么：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20BC5-39FB-1564-AC05-ED7B7BF9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2" y="2769152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833F11-7211-0903-CF7F-5A42C1525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30" y="5788662"/>
            <a:ext cx="2556870" cy="694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1CD803-EB9D-635B-139B-B5F5A422B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19" y="2847925"/>
            <a:ext cx="4179356" cy="2276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2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r>
              <a:rPr lang="en-US" altLang="zh-CN" dirty="0"/>
              <a:t>   .    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chemeClr val="tx1"/>
                </a:solidFill>
                <a:sym typeface="+mn-ea"/>
              </a:rPr>
              <a:t>我们先来看几个特例，然后从中总结出一般性的规律：</a:t>
            </a: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请总结出规律？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AB18EA-C3A1-B0AF-3AE2-0522B3C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5" y="1687286"/>
            <a:ext cx="584200" cy="6096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0E37288-0F9D-1B70-CF5E-A4964B59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4" y="1380899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C661EE-6FB2-E1E8-A310-B7C38E88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42" y="2576340"/>
            <a:ext cx="413239" cy="4942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21F282-E772-41FC-8E76-BA27BB68D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48" y="3726449"/>
            <a:ext cx="5141416" cy="10607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4DFFE0-7E12-D3C6-E14E-5F98A2839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35" y="3056904"/>
            <a:ext cx="478060" cy="4942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734C6E-ACE0-FE13-450E-7702E3EBA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43" y="3860378"/>
            <a:ext cx="3960516" cy="17720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0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6FF616-B367-BA53-6C4F-61468E05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1" y="2540346"/>
            <a:ext cx="4753986" cy="24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CD45E2-96FE-45AB-0309-BC95AB2AB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1" y="1612299"/>
            <a:ext cx="7772400" cy="9280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6EBA7B-9B27-339F-BCE5-CD23C3566246}"/>
              </a:ext>
            </a:extLst>
          </p:cNvPr>
          <p:cNvSpPr txBox="1"/>
          <p:nvPr/>
        </p:nvSpPr>
        <p:spPr>
          <a:xfrm>
            <a:off x="1040841" y="5281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计算公式是什么？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244B5A-1078-A5F0-DA6F-A1A753FD1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5281183"/>
            <a:ext cx="4445000" cy="76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0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因此，我们得到了最终的公式：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63F00-CC03-DF79-03CB-CEE54C99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85" y="1607875"/>
            <a:ext cx="1024872" cy="670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EE00F-8433-2F4E-6C7D-1601CDB1A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39" y="1607875"/>
            <a:ext cx="2628900" cy="133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89FD0F-A904-4B3F-2D9A-762F3F9CC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06" y="3087931"/>
            <a:ext cx="6223000" cy="295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99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我们来看看步长为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与步长为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的差别：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如何处理步长为</a:t>
            </a:r>
            <a:r>
              <a:rPr lang="en-US" altLang="zh-CN" dirty="0"/>
              <a:t>2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如何将其统一为步长为</a:t>
            </a:r>
            <a:r>
              <a:rPr lang="en-US" altLang="zh-CN" dirty="0"/>
              <a:t>1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788E19-DE27-3464-0320-03571338F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95" y="1289550"/>
            <a:ext cx="3986597" cy="4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296B29-A597-C5FD-5D83-E52CE45AF8BF}"/>
              </a:ext>
            </a:extLst>
          </p:cNvPr>
          <p:cNvSpPr txBox="1"/>
          <p:nvPr/>
        </p:nvSpPr>
        <p:spPr>
          <a:xfrm>
            <a:off x="822325" y="4617612"/>
            <a:ext cx="580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我们可以看出，因为步长为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，得到的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跳过了步长为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时相应的部分。因此，当我们反向计算误差项时，我们可以对步长为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sensitivity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相应的位置进行补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，将其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还原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成步长为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sensitivity map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如果把每个深度看成一个结点，把互相关操作变成乘上权重，则深度为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的情况如下图所示：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影响了第</a:t>
            </a:r>
            <a:r>
              <a:rPr lang="en-US" altLang="zh-CN" dirty="0"/>
              <a:t>l</a:t>
            </a:r>
            <a:r>
              <a:rPr lang="zh-CN" altLang="en-US" dirty="0"/>
              <a:t>层的哪几个结点？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的误差项应该等于什么？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74EFD2-53B6-4742-AB24-C5CF178E2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87" y="2820802"/>
            <a:ext cx="2039814" cy="2469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4ABBBB-1AD5-760C-5C95-F0AA5EE62747}"/>
              </a:ext>
            </a:extLst>
          </p:cNvPr>
          <p:cNvSpPr txBox="1"/>
          <p:nvPr/>
        </p:nvSpPr>
        <p:spPr>
          <a:xfrm>
            <a:off x="822325" y="3904702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d1</a:t>
            </a:r>
            <a:r>
              <a:rPr kumimoji="1" lang="zh-CN" altLang="en-US" dirty="0"/>
              <a:t>的误差项与第一个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  <a:r>
              <a:rPr kumimoji="1" lang="en-US" altLang="zh-CN" dirty="0"/>
              <a:t> + </a:t>
            </a:r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d2</a:t>
            </a:r>
            <a:r>
              <a:rPr kumimoji="1" lang="zh-CN" altLang="en-US" dirty="0"/>
              <a:t>的误差项与第二个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2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因此，可以将误差项计算公式改为什么？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BA8192-9E62-8E20-1134-1760A520A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9550"/>
            <a:ext cx="6223000" cy="295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919EF2-C506-04B6-DAA8-C07290AF0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95" y="3455605"/>
            <a:ext cx="2039814" cy="24692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95366E-C211-878E-6C29-9080E8B01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34" y="4342779"/>
            <a:ext cx="6155491" cy="2205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51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0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请实现反向计算误差项？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第十节课：</a:t>
            </a:r>
            <a:br>
              <a:rPr lang="en-US" altLang="zh-CN"/>
            </a:br>
            <a:r>
              <a:rPr lang="zh-CN" altLang="en-US"/>
              <a:t>卷</a:t>
            </a:r>
            <a:r>
              <a:rPr lang="zh-CN" altLang="en-US" dirty="0"/>
              <a:t>积层的后向传播推导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60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81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3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587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87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7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82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反向传播算法推导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主问题：如何推导卷积层的后向传播？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任务：实现反向计算误差项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反向传播算法推导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有详细的数学推导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比如本课程中通过找规律得到的公式，在该文中有数学推导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492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卷积层的后向传播推导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卷积神经网络的局部连接和权重共享是指什么？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卷积层的前向传播是如何计算的？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B9F04C78-DBB5-6901-E554-CEDD3D67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51" y="1168297"/>
            <a:ext cx="5155659" cy="45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图1">
            <a:extLst>
              <a:ext uri="{FF2B5EF4-FFF2-40B4-BE49-F238E27FC236}">
                <a16:creationId xmlns:a16="http://schemas.microsoft.com/office/drawing/2014/main" id="{1057FD38-BEB4-B8EB-296F-DB280083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7" y="3622530"/>
            <a:ext cx="6096000" cy="172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4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全连接层的后向传播是如何推导？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A8608-17B5-5BF1-C0BA-0610A4F4D96E}"/>
              </a:ext>
            </a:extLst>
          </p:cNvPr>
          <p:cNvSpPr txBox="1"/>
          <p:nvPr/>
        </p:nvSpPr>
        <p:spPr>
          <a:xfrm>
            <a:off x="841620" y="4015133"/>
            <a:ext cx="482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先计算输出层的误差项，然后反向依次计算每层的误差项直到与输入层相连的层，最后根据每层的误差项和输入得到每层的梯度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2D52C-C142-FBEE-022E-4918F7F5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59" y="5106805"/>
            <a:ext cx="2400300" cy="1409700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518BFEA-07E1-9946-D29B-DFAAEBF6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7" y="1432545"/>
            <a:ext cx="5179227" cy="33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6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如何推导卷积层的后向传播？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如何推导卷积层的后向传播？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卷积层的后向传播算法有哪些步骤？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与全连接层中隐藏层的后向传播算法的步骤一样吗？有什么区别？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下面分别讨论这两个步骤的实现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01ADDE-2AE1-907B-6217-2234B1E945E9}"/>
              </a:ext>
            </a:extLst>
          </p:cNvPr>
          <p:cNvSpPr txBox="1"/>
          <p:nvPr/>
        </p:nvSpPr>
        <p:spPr>
          <a:xfrm>
            <a:off x="4568708" y="3556392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已知下一层计算的误差项，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反向依次计算这一层的误差项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计算这一层中每个权重值的梯度</a:t>
            </a:r>
            <a:endParaRPr kumimoji="1"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191EB-1831-2591-3A2E-A6D7EBC8B7FE}"/>
              </a:ext>
            </a:extLst>
          </p:cNvPr>
          <p:cNvSpPr txBox="1"/>
          <p:nvPr/>
        </p:nvSpPr>
        <p:spPr>
          <a:xfrm>
            <a:off x="1788606" y="4805806"/>
            <a:ext cx="789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步骤跟隐藏层是一样的，但是每个步骤的计算方法都不一样，这是因为：</a:t>
            </a:r>
            <a:b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局部连接”使得第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步误差项的计算方法不一样；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“权值共享”则使得第二步变为计算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中的每个权重值的梯度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；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007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9327</TotalTime>
  <Words>1123</Words>
  <Application>Microsoft Macintosh PowerPoint</Application>
  <PresentationFormat>宽屏</PresentationFormat>
  <Paragraphs>242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-apple-system</vt:lpstr>
      <vt:lpstr>微软雅黑</vt:lpstr>
      <vt:lpstr>MJXc-TeX-math-I</vt:lpstr>
      <vt:lpstr>PingFang SC</vt:lpstr>
      <vt:lpstr>Arial</vt:lpstr>
      <vt:lpstr>verdana</vt:lpstr>
      <vt:lpstr>Office 主题​​</vt:lpstr>
      <vt:lpstr>Equation.KSEE3</vt:lpstr>
      <vt:lpstr>z</vt:lpstr>
      <vt:lpstr>第十节课： 卷积层的后向传播推导</vt:lpstr>
      <vt:lpstr>内容预览</vt:lpstr>
      <vt:lpstr>回顾相关课程内容</vt:lpstr>
      <vt:lpstr>回顾相关课程内容</vt:lpstr>
      <vt:lpstr>为什么要学习本课</vt:lpstr>
      <vt:lpstr>主问题： 如何推导卷积层的后向传播？</vt:lpstr>
      <vt:lpstr>主问题：如何推导卷积层的后向传播？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结学</vt:lpstr>
      <vt:lpstr>任务：实现反向计算误差项</vt:lpstr>
      <vt:lpstr>任务：实现反向计算误差项</vt:lpstr>
      <vt:lpstr>主问题： 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任务：实现计算Filter每个权重值的梯度</vt:lpstr>
      <vt:lpstr>总结</vt:lpstr>
      <vt:lpstr>总结</vt:lpstr>
      <vt:lpstr>参考资料</vt:lpstr>
      <vt:lpstr>扩展阅读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1558</cp:revision>
  <dcterms:created xsi:type="dcterms:W3CDTF">2021-12-21T11:47:00Z</dcterms:created>
  <dcterms:modified xsi:type="dcterms:W3CDTF">2022-12-26T10:29:23Z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