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72" r:id="rId8"/>
    <p:sldId id="1066" r:id="rId9"/>
    <p:sldId id="1080" r:id="rId10"/>
    <p:sldId id="1081" r:id="rId11"/>
    <p:sldId id="1074" r:id="rId12"/>
    <p:sldId id="1067" r:id="rId13"/>
    <p:sldId id="1075" r:id="rId14"/>
    <p:sldId id="1068" r:id="rId15"/>
    <p:sldId id="1076" r:id="rId16"/>
    <p:sldId id="1069" r:id="rId17"/>
    <p:sldId id="1078" r:id="rId18"/>
    <p:sldId id="1083" r:id="rId19"/>
    <p:sldId id="1084" r:id="rId20"/>
    <p:sldId id="1085" r:id="rId21"/>
    <p:sldId id="1086" r:id="rId22"/>
    <p:sldId id="1071" r:id="rId23"/>
    <p:sldId id="1077" r:id="rId24"/>
    <p:sldId id="1070" r:id="rId25"/>
    <p:sldId id="1079" r:id="rId26"/>
    <p:sldId id="1087" r:id="rId27"/>
    <p:sldId id="537" r:id="rId28"/>
    <p:sldId id="536" r:id="rId29"/>
    <p:sldId id="1014" r:id="rId30"/>
    <p:sldId id="1013" r:id="rId31"/>
    <p:sldId id="997" r:id="rId32"/>
    <p:sldId id="998" r:id="rId33"/>
    <p:sldId id="653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zala/mnis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167?from=10680" TargetMode="Externa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6" Type="http://schemas.openxmlformats.org/officeDocument/2006/relationships/oleObject" Target="../embeddings/oleObject1.bin"/><Relationship Id="rId5" Type="http://schemas.openxmlformats.org/officeDocument/2006/relationships/hyperlink" Target="https://zhuanlan.zhihu.com/p/57108650" TargetMode="External"/><Relationship Id="rId4" Type="http://schemas.openxmlformats.org/officeDocument/2006/relationships/hyperlink" Target="https://www.cnblogs.com/hider/p/15781829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神经网络的结构是什么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78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神经网络的结构是什么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已知每个数字图片的像素数量为</a:t>
            </a:r>
            <a:r>
              <a:rPr lang="en-US" altLang="zh-CN" dirty="0"/>
              <a:t>28*28=784</a:t>
            </a:r>
            <a:r>
              <a:rPr lang="zh-CN" altLang="en-US" dirty="0"/>
              <a:t>，那么输入层节点数（神经元的个数）是多少？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/>
              <a:t>1</a:t>
            </a:r>
            <a:r>
              <a:rPr lang="zh-CN" altLang="en-US" dirty="0"/>
              <a:t>层隐藏层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D2D8B-1DD7-DEEA-B4FB-C1AA60AF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01" y="3050373"/>
            <a:ext cx="2654509" cy="2955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51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r>
              <a:rPr lang="en-US" dirty="0" err="1">
                <a:sym typeface="+mn-ea"/>
              </a:rPr>
              <a:t>如何判断训练是否收敛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11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如何判断训练是否收敛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我们之前是如何判断的？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现在还行得通吗？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损失函数需要改变吗？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除了判断误差的方法，还有其它的方法吗？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600057-D2C2-83AA-1092-E4DC0154B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18" y="2187018"/>
            <a:ext cx="4454857" cy="15394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9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</a:t>
            </a:r>
            <a:r>
              <a:rPr lang="zh-CN" altLang="en-US" dirty="0">
                <a:sym typeface="+mn-ea"/>
              </a:rPr>
              <a:t>训练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20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任务：实现训练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什么是训练集，什么是测试集？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</a:t>
            </a:r>
            <a:r>
              <a:rPr lang="en-US" altLang="zh-CN" dirty="0" err="1">
                <a:hlinkClick r:id="rId3"/>
              </a:rPr>
              <a:t>mnist</a:t>
            </a:r>
            <a:r>
              <a:rPr lang="zh-CN" altLang="en-US" dirty="0">
                <a:hlinkClick r:id="rId3"/>
              </a:rPr>
              <a:t>数据集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请实现训练的代码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使用训练集训练，检查是否收敛？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请每个同学都运行“训练数据集”的代码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380762-27CD-A3FD-4A4B-F2B0CD19ABF8}"/>
              </a:ext>
            </a:extLst>
          </p:cNvPr>
          <p:cNvSpPr txBox="1"/>
          <p:nvPr/>
        </p:nvSpPr>
        <p:spPr>
          <a:xfrm>
            <a:off x="5446206" y="269295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没有收敛，正确率一直卡在</a:t>
            </a:r>
            <a:r>
              <a:rPr kumimoji="1" lang="en-US" altLang="zh-CN" dirty="0"/>
              <a:t>10%</a:t>
            </a:r>
            <a:r>
              <a:rPr kumimoji="1" lang="zh-CN" altLang="en-US" dirty="0"/>
              <a:t>上不去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5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dirty="0">
                <a:sym typeface="+mn-ea"/>
              </a:rPr>
              <a:t>：</a:t>
            </a:r>
            <a:r>
              <a:rPr lang="en-US" dirty="0">
                <a:sym typeface="+mn-ea"/>
              </a:rPr>
              <a:t>	</a:t>
            </a:r>
            <a:r>
              <a:rPr lang="en-US" dirty="0" err="1">
                <a:sym typeface="+mn-ea"/>
              </a:rPr>
              <a:t>如何使训练收敛</a:t>
            </a:r>
            <a:r>
              <a:rPr lang="zh-CN" altLang="en-US" dirty="0">
                <a:sym typeface="+mn-ea"/>
              </a:rPr>
              <a:t>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73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lang="zh-CN" altLang="en-US" dirty="0">
                <a:sym typeface="+mn-ea"/>
              </a:rPr>
              <a:t>：	如何使训练收敛？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如何调试？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应该在哪些地方</a:t>
            </a:r>
            <a:r>
              <a:rPr lang="en-US" altLang="zh-CN" dirty="0"/>
              <a:t>log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A1468A-515D-517C-1468-21D146087852}"/>
              </a:ext>
            </a:extLst>
          </p:cNvPr>
          <p:cNvSpPr txBox="1"/>
          <p:nvPr/>
        </p:nvSpPr>
        <p:spPr>
          <a:xfrm>
            <a:off x="6430946" y="174856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通过打印</a:t>
            </a:r>
            <a:r>
              <a:rPr kumimoji="1" lang="en-US" altLang="zh-CN" dirty="0"/>
              <a:t>(log)</a:t>
            </a:r>
            <a:r>
              <a:rPr kumimoji="1" lang="zh-CN" altLang="en-US" dirty="0"/>
              <a:t>来调试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2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任务：找到未收敛的原因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请通过打印的方法调试，找到原因</a:t>
            </a:r>
            <a:br>
              <a:rPr lang="en-US" altLang="zh-CN" dirty="0"/>
            </a:br>
            <a:r>
              <a:rPr lang="en-US" altLang="zh-CN" dirty="0"/>
              <a:t>TODO </a:t>
            </a:r>
            <a:r>
              <a:rPr lang="zh-CN" altLang="en-US" dirty="0"/>
              <a:t>给出</a:t>
            </a:r>
            <a:r>
              <a:rPr lang="en-US" altLang="zh-CN" dirty="0" err="1"/>
              <a:t>Log.res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9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任务：修复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请实现修复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请每个同学都运行修复后的代码，看下是否收敛？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1A8F72-449C-EAA6-0B76-7706CA88B4A2}"/>
              </a:ext>
            </a:extLst>
          </p:cNvPr>
          <p:cNvSpPr txBox="1"/>
          <p:nvPr/>
        </p:nvSpPr>
        <p:spPr>
          <a:xfrm>
            <a:off x="6692202" y="1889090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增大学习率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避免加权和过大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第五节课：</a:t>
            </a:r>
            <a:br>
              <a:rPr lang="en-US" altLang="zh-CN"/>
            </a:br>
            <a:r>
              <a:rPr lang="zh-CN" altLang="en-US"/>
              <a:t>用</a:t>
            </a:r>
            <a:r>
              <a:rPr lang="zh-CN" altLang="en-US" dirty="0"/>
              <a:t>全连接层识别手写数字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任务：重构调试代码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一个一个去手动检查打印的值太麻烦，如何才能自动化地检查？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请每个同学都运行代码，看下是否通过了自动化检查？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48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未收敛的原因的原因是什么？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实现推理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09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任务：实现推理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的测试集推理一个样本”的代码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请每个同学都运行代码，看下是否推理正确？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的测试集推理多个样本，给出正确率”的代码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请每个同学都运行代码，查看正确率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5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8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如何解决现在遇到的过拟合的问题？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</a:t>
            </a:r>
            <a:r>
              <a:rPr lang="en-US" altLang="zh-CN" dirty="0"/>
              <a:t>Shuffle</a:t>
            </a:r>
            <a:r>
              <a:rPr lang="zh-CN" altLang="en-US" dirty="0"/>
              <a:t>能避免过拟合？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A9B263-38AB-9B0F-CF95-CE8AF4847553}"/>
              </a:ext>
            </a:extLst>
          </p:cNvPr>
          <p:cNvSpPr txBox="1"/>
          <p:nvPr/>
        </p:nvSpPr>
        <p:spPr>
          <a:xfrm>
            <a:off x="4873451" y="3265714"/>
            <a:ext cx="69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固定的数据集顺序意味着固定的训练样本，也就意味着权值更新的方向是固定的，而无顺序的数据集，意味着更新方向是随机的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0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en-US" altLang="zh-CN" dirty="0">
                <a:sym typeface="+mn-ea"/>
              </a:rPr>
              <a:t>Shuffle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</a:t>
            </a:r>
            <a:r>
              <a:rPr lang="en-US" altLang="zh-CN" dirty="0"/>
              <a:t>Shuffle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请每个同学都运行代码，看下是否提高了推理正确率？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/>
              </a:rPr>
              <a:t>零基础入门深度学习 </a:t>
            </a:r>
            <a:r>
              <a:rPr lang="en-US" altLang="zh-CN" dirty="0">
                <a:sym typeface="+mn-ea"/>
                <a:hlinkClick r:id="rId3"/>
              </a:rPr>
              <a:t>| </a:t>
            </a:r>
            <a:r>
              <a:rPr lang="zh-CN" altLang="en-US" dirty="0">
                <a:sym typeface="+mn-ea"/>
                <a:hlinkClick r:id="rId3"/>
              </a:rPr>
              <a:t>第三章：神经网络和反向传播算法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机器学习笔记：训练集、验证集和测试集区别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5"/>
              </a:rPr>
              <a:t>数据集</a:t>
            </a:r>
            <a:r>
              <a:rPr lang="en" dirty="0">
                <a:sym typeface="+mn-ea"/>
                <a:hlinkClick r:id="rId5"/>
              </a:rPr>
              <a:t>shuffle</a:t>
            </a:r>
            <a:r>
              <a:rPr lang="zh-CN" altLang="en-US" dirty="0">
                <a:sym typeface="+mn-ea"/>
                <a:hlinkClick r:id="rId5"/>
              </a:rPr>
              <a:t>的重要性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368300" progId="Equation.KSEE3">
                  <p:embed/>
                </p:oleObj>
              </mc:Choice>
              <mc:Fallback>
                <p:oleObj r:id="rId6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如何用全连接层识别手写数字？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  <p:pic>
        <p:nvPicPr>
          <p:cNvPr id="1028" name="Picture 4" descr="BP神经网络实现手写数字识别- 知乎">
            <a:extLst>
              <a:ext uri="{FF2B5EF4-FFF2-40B4-BE49-F238E27FC236}">
                <a16:creationId xmlns:a16="http://schemas.microsoft.com/office/drawing/2014/main" id="{454DE156-76A4-95F3-7829-CC21A821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91" y="1937518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全连接层的输入是什么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全连接层的输入是什么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输入层的输入数据是什么？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如何处理输入数据？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把整个手写数字图片作为输入数据会有什么问题？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如何解决该问题？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 descr="AI实战】训练第一个AI模型：MNIST手写数字识别模型_雪饼ai的博客-CSDN博客">
            <a:extLst>
              <a:ext uri="{FF2B5EF4-FFF2-40B4-BE49-F238E27FC236}">
                <a16:creationId xmlns:a16="http://schemas.microsoft.com/office/drawing/2014/main" id="{B33C7149-5C4D-5EFF-DA4B-ABF5E146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880" y="3694949"/>
            <a:ext cx="6138479" cy="28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P神经网络实现手写数字识别- 知乎">
            <a:extLst>
              <a:ext uri="{FF2B5EF4-FFF2-40B4-BE49-F238E27FC236}">
                <a16:creationId xmlns:a16="http://schemas.microsoft.com/office/drawing/2014/main" id="{0C343487-7965-3EC6-B52F-F907679E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435" y="1362832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0677BA-B68B-5C3D-E915-E599389963F6}"/>
              </a:ext>
            </a:extLst>
          </p:cNvPr>
          <p:cNvSpPr txBox="1"/>
          <p:nvPr/>
        </p:nvSpPr>
        <p:spPr>
          <a:xfrm>
            <a:off x="5433880" y="327602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拆分成每个数字一张图片：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0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全连接层的输出是什么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06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全连接层的输出是什么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输出层的输出数据是什么？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如何确定输出的是哪个数字？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735</Words>
  <Application>Microsoft Macintosh PowerPoint</Application>
  <PresentationFormat>宽屏</PresentationFormat>
  <Paragraphs>213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-apple-system</vt:lpstr>
      <vt:lpstr>微软雅黑</vt:lpstr>
      <vt:lpstr>Arial</vt:lpstr>
      <vt:lpstr>Office 主题​​</vt:lpstr>
      <vt:lpstr>Equation.KSEE3</vt:lpstr>
      <vt:lpstr>z</vt:lpstr>
      <vt:lpstr>第五节课： 用全连接层识别手写数字</vt:lpstr>
      <vt:lpstr>内容预览</vt:lpstr>
      <vt:lpstr>回顾相关课程内容</vt:lpstr>
      <vt:lpstr>为什么要学习本课</vt:lpstr>
      <vt:lpstr>主问题：  全连接层的输入是什么？</vt:lpstr>
      <vt:lpstr>主问题： 全连接层的输入是什么？</vt:lpstr>
      <vt:lpstr>主问题：  全连接层的输出是什么？</vt:lpstr>
      <vt:lpstr>主问题： 全连接层的输出是什么？</vt:lpstr>
      <vt:lpstr>主问题：  神经网络的结构是什么？</vt:lpstr>
      <vt:lpstr>主问题： 神经网络的结构是什么？</vt:lpstr>
      <vt:lpstr>主问题： 如何判断训练是否收敛？</vt:lpstr>
      <vt:lpstr>主问题： 如何判断训练是否收敛？</vt:lpstr>
      <vt:lpstr>任务：实现训练</vt:lpstr>
      <vt:lpstr>任务：实现训练</vt:lpstr>
      <vt:lpstr>主问题： 如何使训练收敛？</vt:lpstr>
      <vt:lpstr>主问题： 如何使训练收敛？</vt:lpstr>
      <vt:lpstr>任务：找到未收敛的原因</vt:lpstr>
      <vt:lpstr>任务：修复</vt:lpstr>
      <vt:lpstr>任务：重构调试代码</vt:lpstr>
      <vt:lpstr>结学</vt:lpstr>
      <vt:lpstr>任务：实现推理</vt:lpstr>
      <vt:lpstr>任务：实现推理</vt:lpstr>
      <vt:lpstr>主问题：如何解决过拟合？</vt:lpstr>
      <vt:lpstr>主问题：如何解决过拟合？</vt:lpstr>
      <vt:lpstr>任务：实现Shuffle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1368</cp:revision>
  <dcterms:created xsi:type="dcterms:W3CDTF">2021-12-21T11:47:00Z</dcterms:created>
  <dcterms:modified xsi:type="dcterms:W3CDTF">2022-11-07T08:55:12Z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