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0.xml" ContentType="application/vnd.openxmlformats-officedocument.presentationml.tags+xml"/>
  <Override PartName="/ppt/notesSlides/notesSlide1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307" r:id="rId2"/>
    <p:sldId id="308" r:id="rId3"/>
    <p:sldId id="284" r:id="rId4"/>
    <p:sldId id="1004" r:id="rId5"/>
    <p:sldId id="1022" r:id="rId6"/>
    <p:sldId id="1020" r:id="rId7"/>
    <p:sldId id="1021" r:id="rId8"/>
    <p:sldId id="1001" r:id="rId9"/>
    <p:sldId id="1005" r:id="rId10"/>
    <p:sldId id="1002" r:id="rId11"/>
    <p:sldId id="1026" r:id="rId12"/>
    <p:sldId id="1027" r:id="rId13"/>
    <p:sldId id="1016" r:id="rId14"/>
    <p:sldId id="1017" r:id="rId15"/>
    <p:sldId id="1018" r:id="rId16"/>
    <p:sldId id="1015" r:id="rId17"/>
    <p:sldId id="1019" r:id="rId18"/>
    <p:sldId id="1023" r:id="rId19"/>
    <p:sldId id="1024" r:id="rId20"/>
    <p:sldId id="537" r:id="rId21"/>
    <p:sldId id="536" r:id="rId22"/>
    <p:sldId id="1014" r:id="rId23"/>
    <p:sldId id="1013" r:id="rId24"/>
    <p:sldId id="997" r:id="rId25"/>
    <p:sldId id="998" r:id="rId26"/>
    <p:sldId id="653" r:id="rId27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34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92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2022/10/30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9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9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0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4.xml"/><Relationship Id="rId4" Type="http://schemas.openxmlformats.org/officeDocument/2006/relationships/tags" Target="../tags/tag6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8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327150" y="474980"/>
            <a:ext cx="68719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latin typeface="+mj-ea"/>
                <a:ea typeface="+mj-ea"/>
                <a:cs typeface="+mj-ea"/>
              </a:rPr>
              <a:t>请扫下面二维码加入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群报名：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2022/10/30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2022/10/30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2022/10/30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25" y="1296035"/>
            <a:ext cx="1085215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69925" y="1788795"/>
            <a:ext cx="10852150" cy="455231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2022/10/30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2022/10/30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Relationship Id="rId6" Type="http://schemas.openxmlformats.org/officeDocument/2006/relationships/image" Target="../media/image16.png"/><Relationship Id="rId5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Relationship Id="rId4" Type="http://schemas.openxmlformats.org/officeDocument/2006/relationships/image" Target="../media/image20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1.xml"/><Relationship Id="rId4" Type="http://schemas.openxmlformats.org/officeDocument/2006/relationships/image" Target="../media/image20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9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9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8K4y177J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8K4y177J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8K4y177J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8K4y177J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669882" y="2588281"/>
            <a:ext cx="10852237" cy="899167"/>
          </a:xfrm>
        </p:spPr>
        <p:txBody>
          <a:bodyPr/>
          <a:lstStyle/>
          <a:p>
            <a:r>
              <a:rPr lang="en-US" altLang="zh-CN"/>
              <a:t>z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669882" y="3566160"/>
            <a:ext cx="10852237" cy="950984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2563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占位符 1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输出层的梯度下降公式是什么？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如何求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𝑑𝐸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53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/>
                  <a:t>？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如何去掉激活函数</a:t>
                </a:r>
                <a:r>
                  <a:rPr lang="en-US" altLang="zh-CN" dirty="0"/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自学、展学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</p:txBody>
          </p:sp>
        </mc:Choice>
        <mc:Fallback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主问题：如何推导</a:t>
            </a:r>
            <a:r>
              <a:rPr lang="zh-CN" altLang="en-US" dirty="0"/>
              <a:t>全连接层的后向传播？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98C3358-A1EA-9B40-3A0D-C7EB3CC558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687" y="2120427"/>
            <a:ext cx="5775446" cy="159746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D7528D7-7EB6-9F05-05D4-C15DFBCB0D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801" y="1585658"/>
            <a:ext cx="4127500" cy="2667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94BF059-2675-6EC5-3CAF-02E3F86034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053" y="4078832"/>
            <a:ext cx="4478354" cy="22748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51492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149205B-B738-D702-735A-8F5F6C2A7C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813" y="561127"/>
            <a:ext cx="7144378" cy="573574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37312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占位符 1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TODO </a:t>
                </a:r>
                <a:r>
                  <a:rPr lang="zh-CN" altLang="en-US" dirty="0"/>
                  <a:t>隐藏层的梯度下降公式是什么？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如何求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𝑑𝐸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/>
                  <a:t>？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如何去掉激活函数</a:t>
                </a:r>
                <a:r>
                  <a:rPr lang="en-US" altLang="zh-CN" dirty="0"/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自学、展学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</p:txBody>
          </p:sp>
        </mc:Choice>
        <mc:Fallback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主问题：如何推导</a:t>
            </a:r>
            <a:r>
              <a:rPr lang="zh-CN" altLang="en-US" dirty="0"/>
              <a:t>全连接层的后向传播？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155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推导输出层的误差项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主问题：如何推导</a:t>
            </a:r>
            <a:r>
              <a:rPr lang="zh-CN" altLang="en-US" dirty="0"/>
              <a:t>全连接层的后向传播？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354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推导隐藏层的误差项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zh-CN" altLang="en-US" dirty="0"/>
            </a:b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主问题：如何推导</a:t>
            </a:r>
            <a:r>
              <a:rPr lang="zh-CN" altLang="en-US" dirty="0"/>
              <a:t>全连接层的后向传播？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3764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更新梯度下降算法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主问题：如何推导</a:t>
            </a:r>
            <a:r>
              <a:rPr lang="zh-CN" altLang="en-US" dirty="0"/>
              <a:t>全连接层的后向传播？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5200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什么是后向传播算法？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主问题：如何推导</a:t>
            </a:r>
            <a:r>
              <a:rPr lang="zh-CN" altLang="en-US" dirty="0"/>
              <a:t>全连接层的后向传播？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43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请实现</a:t>
            </a:r>
            <a:r>
              <a:rPr lang="zh-CN" altLang="en-US" dirty="0"/>
              <a:t>全连接层的后向传播的代码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使用下图的神经网络结构，运行代码</a:t>
            </a:r>
            <a:endParaRPr lang="zh-CN" altLang="en-US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任务：实现</a:t>
            </a:r>
            <a:r>
              <a:rPr lang="zh-CN" altLang="en-US" dirty="0"/>
              <a:t>全连接层的后向传播</a:t>
            </a:r>
          </a:p>
        </p:txBody>
      </p:sp>
      <p:pic>
        <p:nvPicPr>
          <p:cNvPr id="4" name="Picture 2" descr="image">
            <a:extLst>
              <a:ext uri="{FF2B5EF4-FFF2-40B4-BE49-F238E27FC236}">
                <a16:creationId xmlns:a16="http://schemas.microsoft.com/office/drawing/2014/main" id="{EB00B3E1-BCD8-3114-969D-36078171A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099" y="2054741"/>
            <a:ext cx="4680766" cy="302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7370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任务：使用</a:t>
            </a:r>
            <a:r>
              <a:rPr lang="zh-CN" altLang="en-US" dirty="0"/>
              <a:t>全连接层实现“判断性别</a:t>
            </a:r>
            <a:r>
              <a:rPr lang="en-US" altLang="zh-CN" dirty="0"/>
              <a:t>Demo</a:t>
            </a:r>
            <a:r>
              <a:rPr lang="zh-CN" altLang="en-US" dirty="0"/>
              <a:t>”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2351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请整合</a:t>
            </a:r>
            <a:r>
              <a:rPr lang="zh-CN" altLang="en-US" dirty="0"/>
              <a:t>全连接层的前向、后向传播的代码为</a:t>
            </a:r>
            <a:r>
              <a:rPr lang="en-US" altLang="zh-CN" dirty="0" err="1"/>
              <a:t>LinearLayer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使用全连接层实现“判断性别</a:t>
            </a:r>
            <a:r>
              <a:rPr lang="en-US" altLang="zh-CN" dirty="0"/>
              <a:t>Demo</a:t>
            </a:r>
            <a:r>
              <a:rPr lang="zh-CN" altLang="en-US" dirty="0"/>
              <a:t>”</a:t>
            </a:r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任务：使用</a:t>
            </a:r>
            <a:r>
              <a:rPr lang="zh-CN" altLang="en-US" dirty="0"/>
              <a:t>全连接层实现“判断性别</a:t>
            </a:r>
            <a:r>
              <a:rPr lang="en-US" altLang="zh-CN" dirty="0"/>
              <a:t>Demo</a:t>
            </a:r>
            <a:r>
              <a:rPr lang="zh-CN" altLang="en-US" dirty="0"/>
              <a:t>”</a:t>
            </a:r>
          </a:p>
        </p:txBody>
      </p:sp>
      <p:pic>
        <p:nvPicPr>
          <p:cNvPr id="4" name="Picture 2" descr="image">
            <a:extLst>
              <a:ext uri="{FF2B5EF4-FFF2-40B4-BE49-F238E27FC236}">
                <a16:creationId xmlns:a16="http://schemas.microsoft.com/office/drawing/2014/main" id="{EB00B3E1-BCD8-3114-969D-36078171A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05467"/>
            <a:ext cx="4680766" cy="302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40761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lstStyle/>
          <a:p>
            <a:r>
              <a:rPr lang="zh-CN" altLang="en-US" dirty="0"/>
              <a:t>第三节课：</a:t>
            </a:r>
            <a:br>
              <a:rPr lang="en-US" altLang="zh-CN" dirty="0"/>
            </a:br>
            <a:r>
              <a:rPr lang="zh-CN" altLang="en-US" dirty="0"/>
              <a:t>全连接层的前向和后向传播推导（下）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请回答所有主问题</a:t>
            </a:r>
            <a:r>
              <a:rPr lang="zh-CN" altLang="en-US" dirty="0"/>
              <a:t>？</a:t>
            </a:r>
            <a:endParaRPr dirty="0">
              <a:sym typeface="+mn-ea"/>
            </a:endParaRPr>
          </a:p>
          <a:p>
            <a:endParaRPr dirty="0">
              <a:solidFill>
                <a:schemeClr val="bg2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14400" imgH="368300" progId="Equation.KSEE3">
                  <p:embed/>
                </p:oleObj>
              </mc:Choice>
              <mc:Fallback>
                <p:oleObj r:id="rId3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14400" imgH="368300" progId="Equation.KSEE3">
                  <p:embed/>
                </p:oleObj>
              </mc:Choice>
              <mc:Fallback>
                <p:oleObj r:id="rId3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5179946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</a:pPr>
            <a:r>
              <a:rPr lang="zh-CN" altLang="en-US" dirty="0"/>
              <a:t>第三节</a:t>
            </a:r>
            <a:r>
              <a:rPr lang="zh-CN" altLang="en-US"/>
              <a:t>课：全</a:t>
            </a:r>
            <a:r>
              <a:rPr lang="zh-CN" altLang="en-US" dirty="0"/>
              <a:t>连接层的前向和后向传播</a:t>
            </a:r>
            <a:r>
              <a:rPr lang="zh-CN" altLang="en-US"/>
              <a:t>推导（下）</a:t>
            </a: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下节课预告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70505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问答</a:t>
            </a:r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回顾相关课程内容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TODO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内容预览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第二节课“判断性别”</a:t>
            </a:r>
            <a:r>
              <a:rPr lang="en" altLang="zh-CN" dirty="0"/>
              <a:t>Demo</a:t>
            </a:r>
            <a:r>
              <a:rPr lang="zh-CN" altLang="en-US" dirty="0"/>
              <a:t>需求分析和初步设计（下</a:t>
            </a:r>
            <a:r>
              <a:rPr lang="en-US" altLang="zh-CN" dirty="0"/>
              <a:t>1</a:t>
            </a:r>
            <a:r>
              <a:rPr lang="zh-CN" altLang="en-US" dirty="0"/>
              <a:t>）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随机梯度下降算法是什么？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随机梯度下降公式是什么？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求损失函数的极小值点的梯度下降公式是什么？</a:t>
            </a:r>
            <a:endParaRPr lang="en-US" altLang="zh-CN" dirty="0"/>
          </a:p>
          <a:p>
            <a:pPr lvl="1"/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br>
              <a:rPr lang="zh-CN" altLang="en-US" dirty="0"/>
            </a:br>
            <a:endParaRPr lang="zh-CN" altLang="en-US" dirty="0"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回顾相关课程内容</a:t>
            </a:r>
            <a:endParaRPr dirty="0">
              <a:sym typeface="+mn-ea"/>
            </a:endParaRP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991F08F0-1FCC-1127-1BC6-2F64A3E4B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133" y="1626235"/>
            <a:ext cx="3790519" cy="3863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02B43793-8F4E-9FA0-D730-64EDF6CBB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709" y="3698411"/>
            <a:ext cx="4219820" cy="112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">
            <a:extLst>
              <a:ext uri="{FF2B5EF4-FFF2-40B4-BE49-F238E27FC236}">
                <a16:creationId xmlns:a16="http://schemas.microsoft.com/office/drawing/2014/main" id="{853990F4-8942-31A1-9061-3E45D607D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348" y="4860899"/>
            <a:ext cx="1971710" cy="135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3423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第二节课“判断性别”</a:t>
            </a:r>
            <a:r>
              <a:rPr lang="en" altLang="zh-CN" dirty="0"/>
              <a:t>Demo</a:t>
            </a:r>
            <a:r>
              <a:rPr lang="zh-CN" altLang="en-US" dirty="0"/>
              <a:t>需求分析和初步设计（下</a:t>
            </a:r>
            <a:r>
              <a:rPr lang="en-US" altLang="zh-CN" dirty="0"/>
              <a:t>2</a:t>
            </a:r>
            <a:r>
              <a:rPr lang="zh-CN" altLang="en-US" dirty="0"/>
              <a:t>）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对于“判断性别”的</a:t>
            </a:r>
            <a:r>
              <a:rPr lang="en" altLang="zh-CN" dirty="0"/>
              <a:t>Demo</a:t>
            </a:r>
            <a:r>
              <a:rPr lang="zh-CN" altLang="en" dirty="0"/>
              <a:t>，𝐸</a:t>
            </a:r>
            <a:r>
              <a:rPr lang="zh-CN" altLang="en-US" dirty="0"/>
              <a:t>可以是什么函数？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br>
              <a:rPr lang="zh-CN" altLang="en-US" dirty="0"/>
            </a:br>
            <a:endParaRPr lang="zh-CN" altLang="en-US" dirty="0"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回顾相关课程内容</a:t>
            </a:r>
            <a:endParaRPr dirty="0">
              <a:sym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4090429-DAF7-CE35-42C0-AACB419F6D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106" y="3519436"/>
            <a:ext cx="4454857" cy="153942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175D0A6-1BB7-4644-D87E-7882F2D297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575" y="1622146"/>
            <a:ext cx="4127500" cy="2667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08406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占位符 1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第二节课“判断性别”</a:t>
                </a:r>
                <a:r>
                  <a:rPr lang="en" altLang="zh-CN" dirty="0"/>
                  <a:t>Demo</a:t>
                </a:r>
                <a:r>
                  <a:rPr lang="zh-CN" altLang="en-US" dirty="0"/>
                  <a:t>需求分析和初步设计（下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） 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如何求梯度？</a:t>
                </a:r>
                <a:endParaRPr lang="en-US" altLang="zh-CN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如何求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𝑑𝐸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53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/>
                  <a:t>？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自学、展学</a:t>
                </a:r>
              </a:p>
              <a:p>
                <a:br>
                  <a:rPr lang="zh-CN" altLang="en-US" dirty="0"/>
                </a:br>
                <a:endParaRPr lang="zh-CN" altLang="en-US" dirty="0">
                  <a:hlinkClick r:id="rId3" action="ppaction://hlinkfile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zh-CN" altLang="en-US" dirty="0"/>
              </a:p>
            </p:txBody>
          </p:sp>
        </mc:Choice>
        <mc:Fallback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回顾相关课程内容</a:t>
            </a:r>
            <a:endParaRPr dirty="0">
              <a:sym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F2CF702-3D88-1B97-92E6-52F661B08A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575" y="1622146"/>
            <a:ext cx="4127500" cy="2667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3659D77-FE6B-E6E8-B8A5-C511174B47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121" y="3429000"/>
            <a:ext cx="4822610" cy="276455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8748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占位符 1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第二节课“判断性别”</a:t>
                </a:r>
                <a:r>
                  <a:rPr lang="en" altLang="zh-CN" dirty="0"/>
                  <a:t>Demo</a:t>
                </a:r>
                <a:r>
                  <a:rPr lang="zh-CN" altLang="en-US" dirty="0"/>
                  <a:t>需求分析和初步设计（下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） 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如何求梯度？</a:t>
                </a:r>
                <a:endParaRPr lang="en-US" altLang="zh-CN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如何求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𝑑𝐸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/>
                  <a:t>？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自学、展学</a:t>
                </a:r>
              </a:p>
              <a:p>
                <a:br>
                  <a:rPr lang="zh-CN" altLang="en-US" dirty="0"/>
                </a:br>
                <a:endParaRPr lang="zh-CN" altLang="en-US" dirty="0">
                  <a:hlinkClick r:id="rId3" action="ppaction://hlinkfile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zh-CN" altLang="en-US" dirty="0"/>
              </a:p>
            </p:txBody>
          </p:sp>
        </mc:Choice>
        <mc:Fallback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回顾相关课程内容</a:t>
            </a:r>
            <a:endParaRPr dirty="0">
              <a:sym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A07B951-8A8D-8A64-B9AB-6647924B37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575" y="1622146"/>
            <a:ext cx="4127500" cy="2667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3B69C87-E722-C44A-82B7-6F0D0D4D9F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560" y="3903027"/>
            <a:ext cx="5078954" cy="97429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28709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</a:t>
            </a:r>
            <a:r>
              <a:rPr lang="zh-CN" altLang="en-US" dirty="0">
                <a:sym typeface="+mn-ea"/>
              </a:rPr>
              <a:t>如何推导</a:t>
            </a:r>
            <a:r>
              <a:rPr lang="zh-CN" altLang="en-US" dirty="0"/>
              <a:t>全连接层的后向传播？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2956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</a:t>
            </a:r>
            <a:r>
              <a:rPr lang="zh-CN" altLang="en-US" dirty="0">
                <a:sym typeface="+mn-ea"/>
              </a:rPr>
              <a:t>推导</a:t>
            </a:r>
            <a:r>
              <a:rPr lang="zh-CN" altLang="en-US" dirty="0"/>
              <a:t>全连接层的后向传播？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通过训练，我们希望得到什么？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为了得到更新后的权重和偏移，需要知道什么？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“判断性别</a:t>
            </a:r>
            <a:r>
              <a:rPr lang="en-US" altLang="zh-CN" dirty="0"/>
              <a:t>Demo</a:t>
            </a:r>
            <a:r>
              <a:rPr lang="zh-CN" altLang="en-US" dirty="0"/>
              <a:t>”是如何实现训练的？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如何将梯度向量化？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如何推广为计算全连接层的每层的梯度向量？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935C97E-7EB8-9B96-BB20-5B44DF40EA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175" y="2569527"/>
            <a:ext cx="4127500" cy="2667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44396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DOCER_TEMPLATE_OPEN_ONCE_MARK" val="1"/>
  <p:tag name="COMMONDATA" val="eyJoZGlkIjoiMjg3YWU3MzE4Zjc2MGFjY2U2ZGQ0NDQwMWZkNTA3OTg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562</Words>
  <Application>Microsoft Macintosh PowerPoint</Application>
  <PresentationFormat>宽屏</PresentationFormat>
  <Paragraphs>118</Paragraphs>
  <Slides>26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1" baseType="lpstr">
      <vt:lpstr>微软雅黑</vt:lpstr>
      <vt:lpstr>Arial</vt:lpstr>
      <vt:lpstr>Cambria Math</vt:lpstr>
      <vt:lpstr>Office 主题​​</vt:lpstr>
      <vt:lpstr>Equation.KSEE3</vt:lpstr>
      <vt:lpstr>z</vt:lpstr>
      <vt:lpstr>第三节课： 全连接层的前向和后向传播推导（下）</vt:lpstr>
      <vt:lpstr>内容预览</vt:lpstr>
      <vt:lpstr>回顾相关课程内容</vt:lpstr>
      <vt:lpstr>回顾相关课程内容</vt:lpstr>
      <vt:lpstr>回顾相关课程内容</vt:lpstr>
      <vt:lpstr>回顾相关课程内容</vt:lpstr>
      <vt:lpstr>主问题：如何推导全连接层的后向传播？</vt:lpstr>
      <vt:lpstr>为什么要推导全连接层的后向传播？</vt:lpstr>
      <vt:lpstr>主问题：如何推导全连接层的后向传播？</vt:lpstr>
      <vt:lpstr>PowerPoint 演示文稿</vt:lpstr>
      <vt:lpstr>主问题：如何推导全连接层的后向传播？</vt:lpstr>
      <vt:lpstr>主问题：如何推导全连接层的后向传播？</vt:lpstr>
      <vt:lpstr>主问题：如何推导全连接层的后向传播？</vt:lpstr>
      <vt:lpstr>主问题：如何推导全连接层的后向传播？</vt:lpstr>
      <vt:lpstr>主问题：如何推导全连接层的后向传播？</vt:lpstr>
      <vt:lpstr>任务：实现全连接层的后向传播</vt:lpstr>
      <vt:lpstr>任务：使用全连接层实现“判断性别Demo”</vt:lpstr>
      <vt:lpstr>任务：使用全连接层实现“判断性别Demo”</vt:lpstr>
      <vt:lpstr>总结</vt:lpstr>
      <vt:lpstr>总结</vt:lpstr>
      <vt:lpstr>参考资料</vt:lpstr>
      <vt:lpstr>下节课预告</vt:lpstr>
      <vt:lpstr>PowerPoint 演示文稿</vt:lpstr>
      <vt:lpstr>问答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Microsoft Office User</cp:lastModifiedBy>
  <cp:revision>1301</cp:revision>
  <dcterms:created xsi:type="dcterms:W3CDTF">2021-12-21T11:47:00Z</dcterms:created>
  <dcterms:modified xsi:type="dcterms:W3CDTF">2022-10-30T01:20:25Z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2052-11.1.0.12302</vt:lpwstr>
  </property>
  <property fmtid="{D5CDD505-2E9C-101B-9397-08002B2CF9AE}" pid="3" name="ICV">
    <vt:lpwstr>C88F59C883BA4CFAAEB3A05D0135437E</vt:lpwstr>
  </property>
</Properties>
</file>