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307" r:id="rId2"/>
    <p:sldId id="308" r:id="rId3"/>
    <p:sldId id="284" r:id="rId4"/>
    <p:sldId id="1004" r:id="rId5"/>
    <p:sldId id="1022" r:id="rId6"/>
    <p:sldId id="1028" r:id="rId7"/>
    <p:sldId id="1020" r:id="rId8"/>
    <p:sldId id="1021" r:id="rId9"/>
    <p:sldId id="1001" r:id="rId10"/>
    <p:sldId id="1005" r:id="rId11"/>
    <p:sldId id="1036" r:id="rId12"/>
    <p:sldId id="1037" r:id="rId13"/>
    <p:sldId id="1038" r:id="rId14"/>
    <p:sldId id="1039" r:id="rId15"/>
    <p:sldId id="1040" r:id="rId16"/>
    <p:sldId id="1041" r:id="rId17"/>
    <p:sldId id="1030" r:id="rId18"/>
    <p:sldId id="1033" r:id="rId19"/>
    <p:sldId id="1017" r:id="rId20"/>
    <p:sldId id="1032" r:id="rId21"/>
    <p:sldId id="1034" r:id="rId22"/>
    <p:sldId id="1035" r:id="rId23"/>
    <p:sldId id="1015" r:id="rId24"/>
    <p:sldId id="1042" r:id="rId25"/>
    <p:sldId id="1019" r:id="rId26"/>
    <p:sldId id="1023" r:id="rId27"/>
    <p:sldId id="1024" r:id="rId28"/>
    <p:sldId id="537" r:id="rId29"/>
    <p:sldId id="536" r:id="rId30"/>
    <p:sldId id="1014" r:id="rId31"/>
    <p:sldId id="1013" r:id="rId32"/>
    <p:sldId id="997" r:id="rId33"/>
    <p:sldId id="998" r:id="rId34"/>
    <p:sldId id="653" r:id="rId35"/>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34" autoAdjust="0"/>
    <p:restoredTop sz="94660"/>
  </p:normalViewPr>
  <p:slideViewPr>
    <p:cSldViewPr snapToGrid="0">
      <p:cViewPr varScale="1">
        <p:scale>
          <a:sx n="95" d="100"/>
          <a:sy n="95" d="100"/>
        </p:scale>
        <p:origin x="216" y="86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2022/11/4</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ss</a:t>
            </a:r>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Master" Target="../slideMasters/slideMaster1.xml"/><Relationship Id="rId5" Type="http://schemas.openxmlformats.org/officeDocument/2006/relationships/tags" Target="../tags/tag64.xml"/><Relationship Id="rId4" Type="http://schemas.openxmlformats.org/officeDocument/2006/relationships/tags" Target="../tags/tag6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slideMaster" Target="../slideMasters/slideMaster1.xml"/><Relationship Id="rId4" Type="http://schemas.openxmlformats.org/officeDocument/2006/relationships/tags" Target="../tags/tag6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9.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userDrawn="1"/>
        </p:nvSpPr>
        <p:spPr>
          <a:xfrm>
            <a:off x="1327150" y="474980"/>
            <a:ext cx="6871970" cy="645160"/>
          </a:xfrm>
          <a:prstGeom prst="rect">
            <a:avLst/>
          </a:prstGeom>
          <a:noFill/>
        </p:spPr>
        <p:txBody>
          <a:bodyPr wrap="none" rtlCol="0">
            <a:spAutoFit/>
          </a:bodyPr>
          <a:lstStyle/>
          <a:p>
            <a:r>
              <a:rPr lang="zh-CN" altLang="en-US" sz="3600">
                <a:latin typeface="+mj-ea"/>
                <a:ea typeface="+mj-ea"/>
                <a:cs typeface="+mj-ea"/>
              </a:rPr>
              <a:t>请扫下面二维码加入</a:t>
            </a:r>
            <a:r>
              <a:rPr lang="en-US" altLang="zh-CN" sz="3600">
                <a:latin typeface="+mj-ea"/>
                <a:ea typeface="+mj-ea"/>
                <a:cs typeface="+mj-ea"/>
              </a:rPr>
              <a:t>QQ</a:t>
            </a:r>
            <a:r>
              <a:rPr lang="zh-CN" altLang="en-US" sz="3600">
                <a:latin typeface="+mj-ea"/>
                <a:ea typeface="+mj-ea"/>
                <a:cs typeface="+mj-ea"/>
              </a:rPr>
              <a:t>群报名：</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6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扩展阅读</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问答</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7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下节课预告</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谢谢你</a:t>
            </a:r>
            <a:r>
              <a:rPr lang="en-US" altLang="zh-CN" sz="5400">
                <a:latin typeface="+mj-ea"/>
                <a:ea typeface="+mj-ea"/>
                <a:cs typeface="+mj-ea"/>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6" name="页脚占位符 5"/>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8" name="页脚占位符 7"/>
          <p:cNvSpPr>
            <a:spLocks noGrp="1"/>
          </p:cNvSpPr>
          <p:nvPr>
            <p:ph type="ftr" sz="quarter" idx="11"/>
            <p:custDataLst>
              <p:tags r:id="rId7"/>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4"/>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69882" y="432000"/>
            <a:ext cx="10852237" cy="648000"/>
          </a:xfrm>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11" name="标题 10"/>
          <p:cNvSpPr>
            <a:spLocks noGrp="1"/>
          </p:cNvSpPr>
          <p:nvPr>
            <p:ph type="title"/>
            <p:custDataLst>
              <p:tags r:id="rId2"/>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10515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2022/11/4</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
        <p:nvSpPr>
          <p:cNvPr id="12" name="标题 11"/>
          <p:cNvSpPr>
            <a:spLocks noGrp="1"/>
          </p:cNvSpPr>
          <p:nvPr>
            <p:ph type="title"/>
            <p:custDataLst>
              <p:tags r:id="rId1"/>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25" y="1296035"/>
            <a:ext cx="10852150" cy="381000"/>
          </a:xfrm>
        </p:spPr>
        <p:txBody>
          <a:bodyPr lIns="101600" tIns="38100" rIns="76200" bIns="38100" anchor="t" anchorCtr="0">
            <a:noAutofit/>
          </a:bodyPr>
          <a:lstStyle>
            <a:lvl1pPr marL="0" indent="0" algn="ctr"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hasCustomPrompt="1"/>
            <p:custDataLst>
              <p:tags r:id="rId3"/>
            </p:custDataLst>
          </p:nvPr>
        </p:nvSpPr>
        <p:spPr>
          <a:xfrm>
            <a:off x="669925" y="1788795"/>
            <a:ext cx="10852150" cy="4552315"/>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endParaRPr dirty="0">
              <a:sym typeface="+mn-ea"/>
            </a:endParaRPr>
          </a:p>
        </p:txBody>
      </p:sp>
      <p:sp>
        <p:nvSpPr>
          <p:cNvPr id="7" name="日期占位符 6"/>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8" name="页脚占位符 7"/>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回顾相关课程内容</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2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提出问题</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8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内容预览</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复习</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回答之前提出的问题</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5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参考资料</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0.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82.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8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4.xml"/><Relationship Id="rId6" Type="http://schemas.openxmlformats.org/officeDocument/2006/relationships/image" Target="../media/image1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8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6.xml"/><Relationship Id="rId5" Type="http://schemas.openxmlformats.org/officeDocument/2006/relationships/image" Target="../media/image2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89.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0.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4.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5.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tags" Target="../tags/tag98.xml"/><Relationship Id="rId4" Type="http://schemas.openxmlformats.org/officeDocument/2006/relationships/image" Target="../media/image35.w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0.xml.rels><?xml version="1.0" encoding="UTF-8" standalone="yes"?>
<Relationships xmlns="http://schemas.openxmlformats.org/package/2006/relationships"><Relationship Id="rId3" Type="http://schemas.openxmlformats.org/officeDocument/2006/relationships/hyperlink" Target="https://cloud.tencent.com/developer/article/1617681" TargetMode="External"/><Relationship Id="rId2" Type="http://schemas.openxmlformats.org/officeDocument/2006/relationships/slideLayout" Target="../slideLayouts/slideLayout2.xml"/><Relationship Id="rId1" Type="http://schemas.openxmlformats.org/officeDocument/2006/relationships/tags" Target="../tags/tag99.xml"/><Relationship Id="rId5" Type="http://schemas.openxmlformats.org/officeDocument/2006/relationships/image" Target="../media/image35.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03.xml"/></Relationships>
</file>

<file path=ppt/slides/_rels/slide4.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7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7.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2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669882" y="2588281"/>
            <a:ext cx="10852237" cy="899167"/>
          </a:xfrm>
        </p:spPr>
        <p:txBody>
          <a:bodyPr/>
          <a:lstStyle/>
          <a:p>
            <a:r>
              <a:rPr lang="en-US" altLang="zh-CN"/>
              <a:t>z</a:t>
            </a:r>
          </a:p>
        </p:txBody>
      </p:sp>
      <p:sp>
        <p:nvSpPr>
          <p:cNvPr id="7" name="副标题 6"/>
          <p:cNvSpPr>
            <a:spLocks noGrp="1"/>
          </p:cNvSpPr>
          <p:nvPr>
            <p:ph type="subTitle" idx="1"/>
          </p:nvPr>
        </p:nvSpPr>
        <p:spPr>
          <a:xfrm>
            <a:off x="669882" y="3566160"/>
            <a:ext cx="10852237" cy="950984"/>
          </a:xfrm>
        </p:spPr>
        <p:txBody>
          <a:bodyPr/>
          <a:lstStyle/>
          <a:p>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2000" cy="6825637"/>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为什么要</a:t>
            </a:r>
            <a:r>
              <a:rPr lang="zh-CN" altLang="en-US" dirty="0">
                <a:sym typeface="+mn-ea"/>
              </a:rPr>
              <a:t>推导</a:t>
            </a:r>
            <a:r>
              <a:rPr lang="zh-CN" altLang="en-US" dirty="0"/>
              <a:t>全连接层的后向传播？</a:t>
            </a:r>
            <a:endParaRPr dirty="0">
              <a:sym typeface="+mn-ea"/>
            </a:endParaRPr>
          </a:p>
        </p:txBody>
      </p:sp>
      <p:sp>
        <p:nvSpPr>
          <p:cNvPr id="6" name="文本占位符 1">
            <a:extLst>
              <a:ext uri="{FF2B5EF4-FFF2-40B4-BE49-F238E27FC236}">
                <a16:creationId xmlns:a16="http://schemas.microsoft.com/office/drawing/2014/main" id="{BA88068A-4FDC-6963-46A5-ADEC46CDA15E}"/>
              </a:ext>
            </a:extLst>
          </p:cNvPr>
          <p:cNvSpPr txBox="1">
            <a:spLocks/>
          </p:cNvSpPr>
          <p:nvPr/>
        </p:nvSpPr>
        <p:spPr>
          <a:xfrm>
            <a:off x="822325" y="1778635"/>
            <a:ext cx="10852150" cy="4553585"/>
          </a:xfrm>
        </p:spPr>
        <p:txBody>
          <a:bodyPr lIns="101600" tIns="38100" rIns="76200" bIns="3810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zh-CN" altLang="en-US" dirty="0"/>
              <a:t>通过训练，我们希望得到什么？</a:t>
            </a:r>
            <a:endParaRPr lang="en-US" altLang="zh-CN" dirty="0"/>
          </a:p>
          <a:p>
            <a:pPr marL="285750" indent="-285750">
              <a:buFont typeface="Arial" panose="020B0604020202020204" pitchFamily="34" charset="0"/>
              <a:buChar char="•"/>
            </a:pPr>
            <a:r>
              <a:rPr lang="zh-CN" altLang="en-US" dirty="0"/>
              <a:t>为了得到更新后的权重和偏移，需要知道什么？</a:t>
            </a:r>
            <a:endParaRPr lang="en-US" altLang="zh-CN" dirty="0"/>
          </a:p>
          <a:p>
            <a:pPr marL="285750" indent="-285750">
              <a:buFont typeface="Arial" panose="020B0604020202020204" pitchFamily="34" charset="0"/>
              <a:buChar char="•"/>
            </a:pPr>
            <a:r>
              <a:rPr lang="zh-CN" altLang="en-US" dirty="0"/>
              <a:t>“判断性别</a:t>
            </a:r>
            <a:r>
              <a:rPr lang="en-US" altLang="zh-CN" dirty="0"/>
              <a:t>Demo</a:t>
            </a:r>
            <a:r>
              <a:rPr lang="zh-CN" altLang="en-US" dirty="0"/>
              <a:t>”是如何实现训练的？</a:t>
            </a:r>
            <a:endParaRPr lang="en-US" altLang="zh-CN" dirty="0"/>
          </a:p>
          <a:p>
            <a:pPr marL="285750" indent="-285750">
              <a:buFont typeface="Arial" panose="020B0604020202020204" pitchFamily="34" charset="0"/>
              <a:buChar char="•"/>
            </a:pPr>
            <a:r>
              <a:rPr lang="zh-CN" altLang="en-US" dirty="0"/>
              <a:t>梯度的数量太多，导致计算很臃肿，如何优化？</a:t>
            </a:r>
          </a:p>
          <a:p>
            <a:pPr marL="285750" indent="-285750">
              <a:buFont typeface="Arial" panose="020B0604020202020204" pitchFamily="34" charset="0"/>
              <a:buChar char="•"/>
            </a:pPr>
            <a:r>
              <a:rPr lang="zh-CN" altLang="en-US" dirty="0"/>
              <a:t>如果增加隐藏层中的神经元数量，是否会修改梯度计算的代码？</a:t>
            </a:r>
          </a:p>
          <a:p>
            <a:pPr marL="285750" indent="-285750">
              <a:buFont typeface="Arial" panose="020B0604020202020204" pitchFamily="34" charset="0"/>
              <a:buChar char="•"/>
            </a:pPr>
            <a:r>
              <a:rPr lang="zh-CN" altLang="en-US" dirty="0"/>
              <a:t>如何才能不修改代码，只调整参数即可？</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pic>
        <p:nvPicPr>
          <p:cNvPr id="4" name="图片 3">
            <a:extLst>
              <a:ext uri="{FF2B5EF4-FFF2-40B4-BE49-F238E27FC236}">
                <a16:creationId xmlns:a16="http://schemas.microsoft.com/office/drawing/2014/main" id="{A935C97E-7EB8-9B96-BB20-5B44DF40E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6975" y="2564765"/>
            <a:ext cx="4127500" cy="2667000"/>
          </a:xfrm>
          <a:prstGeom prst="rect">
            <a:avLst/>
          </a:prstGeom>
        </p:spPr>
      </p:pic>
      <p:sp>
        <p:nvSpPr>
          <p:cNvPr id="5" name="文本框 4">
            <a:extLst>
              <a:ext uri="{FF2B5EF4-FFF2-40B4-BE49-F238E27FC236}">
                <a16:creationId xmlns:a16="http://schemas.microsoft.com/office/drawing/2014/main" id="{3645E706-D32D-A5EE-C992-24998AD78440}"/>
              </a:ext>
            </a:extLst>
          </p:cNvPr>
          <p:cNvSpPr txBox="1"/>
          <p:nvPr/>
        </p:nvSpPr>
        <p:spPr>
          <a:xfrm>
            <a:off x="5104563" y="4973934"/>
            <a:ext cx="1569660" cy="369332"/>
          </a:xfrm>
          <a:prstGeom prst="rect">
            <a:avLst/>
          </a:prstGeom>
          <a:noFill/>
        </p:spPr>
        <p:txBody>
          <a:bodyPr wrap="none" rtlCol="0">
            <a:spAutoFit/>
          </a:bodyPr>
          <a:lstStyle/>
          <a:p>
            <a:r>
              <a:rPr lang="zh-CN" altLang="en-US" dirty="0"/>
              <a:t>将梯度向量化</a:t>
            </a:r>
            <a:endParaRPr kumimoji="1" lang="zh-CN" altLang="en-US" dirty="0"/>
          </a:p>
        </p:txBody>
      </p:sp>
    </p:spTree>
    <p:custDataLst>
      <p:tags r:id="rId1"/>
    </p:custDataLst>
    <p:extLst>
      <p:ext uri="{BB962C8B-B14F-4D97-AF65-F5344CB8AC3E}">
        <p14:creationId xmlns:p14="http://schemas.microsoft.com/office/powerpoint/2010/main" val="374439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为什么要</a:t>
            </a:r>
            <a:r>
              <a:rPr lang="zh-CN" altLang="en-US" dirty="0">
                <a:sym typeface="+mn-ea"/>
              </a:rPr>
              <a:t>推导</a:t>
            </a:r>
            <a:r>
              <a:rPr lang="zh-CN" altLang="en-US" dirty="0"/>
              <a:t>全连接层的后向传播？</a:t>
            </a:r>
            <a:endParaRPr dirty="0">
              <a:sym typeface="+mn-ea"/>
            </a:endParaRPr>
          </a:p>
        </p:txBody>
      </p:sp>
      <p:sp>
        <p:nvSpPr>
          <p:cNvPr id="6" name="文本占位符 1">
            <a:extLst>
              <a:ext uri="{FF2B5EF4-FFF2-40B4-BE49-F238E27FC236}">
                <a16:creationId xmlns:a16="http://schemas.microsoft.com/office/drawing/2014/main" id="{BA88068A-4FDC-6963-46A5-ADEC46CDA15E}"/>
              </a:ext>
            </a:extLst>
          </p:cNvPr>
          <p:cNvSpPr txBox="1">
            <a:spLocks/>
          </p:cNvSpPr>
          <p:nvPr/>
        </p:nvSpPr>
        <p:spPr>
          <a:xfrm>
            <a:off x="822325" y="1778635"/>
            <a:ext cx="10852150" cy="4553585"/>
          </a:xfrm>
        </p:spPr>
        <p:txBody>
          <a:bodyPr lIns="101600" tIns="38100" rIns="76200" bIns="3810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zh-CN" altLang="en-US" dirty="0"/>
              <a:t>回顾计算梯度的代码，有哪些是重复的计算？</a:t>
            </a:r>
          </a:p>
          <a:p>
            <a:pPr marL="285750" indent="-285750">
              <a:buFont typeface="Arial" panose="020B0604020202020204" pitchFamily="34" charset="0"/>
              <a:buChar char="•"/>
            </a:pPr>
            <a:r>
              <a:rPr lang="zh-CN" altLang="en-US" dirty="0"/>
              <a:t>能否在梯度向量化公式中，将重复计算提出来？</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
        <p:nvSpPr>
          <p:cNvPr id="9" name="文本框 8">
            <a:extLst>
              <a:ext uri="{FF2B5EF4-FFF2-40B4-BE49-F238E27FC236}">
                <a16:creationId xmlns:a16="http://schemas.microsoft.com/office/drawing/2014/main" id="{B19E6ADE-C054-985A-13AF-C5D12D487A2C}"/>
              </a:ext>
            </a:extLst>
          </p:cNvPr>
          <p:cNvSpPr txBox="1"/>
          <p:nvPr/>
        </p:nvSpPr>
        <p:spPr>
          <a:xfrm>
            <a:off x="1127125" y="3035912"/>
            <a:ext cx="10547350" cy="1200329"/>
          </a:xfrm>
          <a:prstGeom prst="rect">
            <a:avLst/>
          </a:prstGeom>
          <a:noFill/>
        </p:spPr>
        <p:txBody>
          <a:bodyPr wrap="square" rtlCol="0">
            <a:spAutoFit/>
          </a:bodyPr>
          <a:lstStyle/>
          <a:p>
            <a:r>
              <a:rPr kumimoji="1" lang="zh-CN" altLang="en-US" dirty="0"/>
              <a:t>其实对于已经计算完毕的节点我们完全可以直接拿来用，因此我们可以重新看待这个问题，从后往前更新。先更新后边的权重，之后再在此基础上利用更新后边的权重产生的中间值来更新较靠前的参数。</a:t>
            </a:r>
          </a:p>
          <a:p>
            <a:endParaRPr kumimoji="1" lang="en-US" altLang="zh-CN" dirty="0"/>
          </a:p>
          <a:p>
            <a:r>
              <a:rPr kumimoji="1" lang="zh-CN" altLang="en-US" dirty="0"/>
              <a:t>这个中间变量就是本课要引入的误差项</a:t>
            </a:r>
          </a:p>
        </p:txBody>
      </p:sp>
      <p:sp>
        <p:nvSpPr>
          <p:cNvPr id="10" name="文本框 9">
            <a:extLst>
              <a:ext uri="{FF2B5EF4-FFF2-40B4-BE49-F238E27FC236}">
                <a16:creationId xmlns:a16="http://schemas.microsoft.com/office/drawing/2014/main" id="{1FFAA488-2BA7-E057-8419-CE017D9C427E}"/>
              </a:ext>
            </a:extLst>
          </p:cNvPr>
          <p:cNvSpPr txBox="1"/>
          <p:nvPr/>
        </p:nvSpPr>
        <p:spPr>
          <a:xfrm>
            <a:off x="1127125" y="4572926"/>
            <a:ext cx="10852150" cy="923330"/>
          </a:xfrm>
          <a:prstGeom prst="rect">
            <a:avLst/>
          </a:prstGeom>
          <a:noFill/>
        </p:spPr>
        <p:txBody>
          <a:bodyPr wrap="square" rtlCol="0">
            <a:spAutoFit/>
          </a:bodyPr>
          <a:lstStyle/>
          <a:p>
            <a:r>
              <a:rPr kumimoji="1" lang="zh-CN" altLang="en-US" dirty="0"/>
              <a:t>因此，我们需要先计算出输出层的误差项；</a:t>
            </a:r>
            <a:endParaRPr kumimoji="1" lang="en-US" altLang="zh-CN" dirty="0"/>
          </a:p>
          <a:p>
            <a:r>
              <a:rPr kumimoji="1" lang="zh-CN" altLang="en-US" dirty="0"/>
              <a:t>再根据它来计算出隐藏层的误差项；</a:t>
            </a:r>
            <a:endParaRPr kumimoji="1" lang="en-US" altLang="zh-CN" dirty="0"/>
          </a:p>
          <a:p>
            <a:r>
              <a:rPr kumimoji="1" lang="zh-CN" altLang="en-US" dirty="0"/>
              <a:t>最后根据它们分别计算出输出层和隐藏层的梯度</a:t>
            </a:r>
          </a:p>
        </p:txBody>
      </p:sp>
    </p:spTree>
    <p:custDataLst>
      <p:tags r:id="rId1"/>
    </p:custDataLst>
    <p:extLst>
      <p:ext uri="{BB962C8B-B14F-4D97-AF65-F5344CB8AC3E}">
        <p14:creationId xmlns:p14="http://schemas.microsoft.com/office/powerpoint/2010/main" val="120923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输出层神经元的误差项是什么？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spTree>
    <p:custDataLst>
      <p:tags r:id="rId1"/>
    </p:custDataLst>
    <p:extLst>
      <p:ext uri="{BB962C8B-B14F-4D97-AF65-F5344CB8AC3E}">
        <p14:creationId xmlns:p14="http://schemas.microsoft.com/office/powerpoint/2010/main" val="182904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2" name="图片 1">
            <a:extLst>
              <a:ext uri="{FF2B5EF4-FFF2-40B4-BE49-F238E27FC236}">
                <a16:creationId xmlns:a16="http://schemas.microsoft.com/office/drawing/2014/main" id="{20F0978C-45E2-8433-E507-3B964B66A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42" y="714342"/>
            <a:ext cx="7416747" cy="1669571"/>
          </a:xfrm>
          <a:prstGeom prst="rect">
            <a:avLst/>
          </a:prstGeom>
        </p:spPr>
      </p:pic>
      <p:pic>
        <p:nvPicPr>
          <p:cNvPr id="6" name="图片 5">
            <a:extLst>
              <a:ext uri="{FF2B5EF4-FFF2-40B4-BE49-F238E27FC236}">
                <a16:creationId xmlns:a16="http://schemas.microsoft.com/office/drawing/2014/main" id="{B5089A72-C427-FEB7-1F62-53575BDDED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42" y="2698791"/>
            <a:ext cx="5677458" cy="3224732"/>
          </a:xfrm>
          <a:prstGeom prst="rect">
            <a:avLst/>
          </a:prstGeom>
        </p:spPr>
      </p:pic>
      <p:pic>
        <p:nvPicPr>
          <p:cNvPr id="8" name="图片 7">
            <a:extLst>
              <a:ext uri="{FF2B5EF4-FFF2-40B4-BE49-F238E27FC236}">
                <a16:creationId xmlns:a16="http://schemas.microsoft.com/office/drawing/2014/main" id="{A05FCF55-6095-F335-E5FB-F05ABE6952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9479" y="4020736"/>
            <a:ext cx="4762640" cy="1390552"/>
          </a:xfrm>
          <a:prstGeom prst="rect">
            <a:avLst/>
          </a:prstGeom>
        </p:spPr>
      </p:pic>
      <p:pic>
        <p:nvPicPr>
          <p:cNvPr id="9" name="图片 8">
            <a:extLst>
              <a:ext uri="{FF2B5EF4-FFF2-40B4-BE49-F238E27FC236}">
                <a16:creationId xmlns:a16="http://schemas.microsoft.com/office/drawing/2014/main" id="{92DA7639-C489-2D50-5B93-D3D732D054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7162" y="714342"/>
            <a:ext cx="3860582" cy="2494530"/>
          </a:xfrm>
          <a:prstGeom prst="rect">
            <a:avLst/>
          </a:prstGeom>
        </p:spPr>
      </p:pic>
    </p:spTree>
    <p:custDataLst>
      <p:tags r:id="rId1"/>
    </p:custDataLst>
    <p:extLst>
      <p:ext uri="{BB962C8B-B14F-4D97-AF65-F5344CB8AC3E}">
        <p14:creationId xmlns:p14="http://schemas.microsoft.com/office/powerpoint/2010/main" val="1954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隐藏层神经元的误差项是什么？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图片 3">
            <a:extLst>
              <a:ext uri="{FF2B5EF4-FFF2-40B4-BE49-F238E27FC236}">
                <a16:creationId xmlns:a16="http://schemas.microsoft.com/office/drawing/2014/main" id="{AB028322-2546-C591-7433-F00F4A53C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7338" y="2900509"/>
            <a:ext cx="7772400" cy="2837542"/>
          </a:xfrm>
          <a:prstGeom prst="rect">
            <a:avLst/>
          </a:prstGeom>
        </p:spPr>
      </p:pic>
      <p:pic>
        <p:nvPicPr>
          <p:cNvPr id="5" name="图片 4">
            <a:extLst>
              <a:ext uri="{FF2B5EF4-FFF2-40B4-BE49-F238E27FC236}">
                <a16:creationId xmlns:a16="http://schemas.microsoft.com/office/drawing/2014/main" id="{0AD24CA1-C2E7-8772-AABD-B817BF2773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1493" y="1488065"/>
            <a:ext cx="3860582" cy="2494530"/>
          </a:xfrm>
          <a:prstGeom prst="rect">
            <a:avLst/>
          </a:prstGeom>
        </p:spPr>
      </p:pic>
    </p:spTree>
    <p:custDataLst>
      <p:tags r:id="rId1"/>
    </p:custDataLst>
    <p:extLst>
      <p:ext uri="{BB962C8B-B14F-4D97-AF65-F5344CB8AC3E}">
        <p14:creationId xmlns:p14="http://schemas.microsoft.com/office/powerpoint/2010/main" val="300386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所以每层神经元的误差项计算公式都是什么？</a:t>
                </a:r>
                <a:endParaRPr lang="en-US" altLang="zh-CN" dirty="0"/>
              </a:p>
              <a:p>
                <a:pPr marL="285750" indent="-285750">
                  <a:buFont typeface="Arial" panose="020B0604020202020204" pitchFamily="34" charset="0"/>
                  <a:buChar char="•"/>
                </a:pPr>
                <a:r>
                  <a:rPr lang="zh-CN" altLang="en-US" b="0" i="0" dirty="0">
                    <a:solidFill>
                      <a:srgbClr val="333333"/>
                    </a:solidFill>
                    <a:effectLst/>
                    <a:latin typeface="PingFang SC" panose="020B0400000000000000" pitchFamily="34" charset="-122"/>
                    <a:ea typeface="PingFang SC" panose="020B0400000000000000" pitchFamily="34" charset="-122"/>
                  </a:rPr>
                  <a:t>每个神经元权重</a:t>
                </a:r>
                <a14:m>
                  <m:oMath xmlns:m="http://schemas.openxmlformats.org/officeDocument/2006/math">
                    <m:sSub>
                      <m:sSubPr>
                        <m:ctrlPr>
                          <a:rPr lang="en-US" altLang="zh-CN" b="0" i="1" smtClean="0">
                            <a:solidFill>
                              <a:srgbClr val="333333"/>
                            </a:solidFill>
                            <a:effectLst/>
                            <a:latin typeface="Cambria Math" panose="02040503050406030204" pitchFamily="18" charset="0"/>
                            <a:ea typeface="PingFang SC" panose="020B0400000000000000" pitchFamily="34" charset="-122"/>
                          </a:rPr>
                        </m:ctrlPr>
                      </m:sSubPr>
                      <m:e>
                        <m:r>
                          <a:rPr lang="en-US" altLang="zh-CN" b="0" i="1" smtClean="0">
                            <a:solidFill>
                              <a:srgbClr val="333333"/>
                            </a:solidFill>
                            <a:effectLst/>
                            <a:latin typeface="Cambria Math" panose="02040503050406030204" pitchFamily="18" charset="0"/>
                            <a:ea typeface="PingFang SC" panose="020B0400000000000000" pitchFamily="34" charset="-122"/>
                          </a:rPr>
                          <m:t>𝑤</m:t>
                        </m:r>
                      </m:e>
                      <m:sub>
                        <m:r>
                          <a:rPr lang="en-US" altLang="zh-CN" b="0" i="1" smtClean="0">
                            <a:solidFill>
                              <a:srgbClr val="333333"/>
                            </a:solidFill>
                            <a:effectLst/>
                            <a:latin typeface="Cambria Math" panose="02040503050406030204" pitchFamily="18" charset="0"/>
                            <a:ea typeface="PingFang SC" panose="020B0400000000000000" pitchFamily="34" charset="-122"/>
                          </a:rPr>
                          <m:t>𝑗𝑖</m:t>
                        </m:r>
                      </m:sub>
                    </m:sSub>
                  </m:oMath>
                </a14:m>
                <a:r>
                  <a:rPr lang="zh-CN" altLang="en-US" b="0" i="0" dirty="0">
                    <a:solidFill>
                      <a:srgbClr val="333333"/>
                    </a:solidFill>
                    <a:effectLst/>
                    <a:latin typeface="PingFang SC" panose="020B0400000000000000" pitchFamily="34" charset="-122"/>
                    <a:ea typeface="PingFang SC" panose="020B0400000000000000" pitchFamily="34" charset="-122"/>
                  </a:rPr>
                  <a:t>的梯度（</a:t>
                </a:r>
                <a:r>
                  <a:rPr lang="en-US" altLang="zh-CN" dirty="0">
                    <a:solidFill>
                      <a:srgbClr val="333333"/>
                    </a:solidFill>
                    <a:ea typeface="PingFang SC" panose="020B0400000000000000" pitchFamily="34" charset="-122"/>
                  </a:rPr>
                  <a:t> </a:t>
                </a:r>
                <a14:m>
                  <m:oMath xmlns:m="http://schemas.openxmlformats.org/officeDocument/2006/math">
                    <m:sSub>
                      <m:sSubPr>
                        <m:ctrlPr>
                          <a:rPr lang="en-US" altLang="zh-CN" i="1">
                            <a:solidFill>
                              <a:srgbClr val="333333"/>
                            </a:solidFill>
                            <a:latin typeface="Cambria Math" panose="02040503050406030204" pitchFamily="18" charset="0"/>
                            <a:ea typeface="PingFang SC" panose="020B0400000000000000" pitchFamily="34" charset="-122"/>
                          </a:rPr>
                        </m:ctrlPr>
                      </m:sSubPr>
                      <m:e>
                        <m:r>
                          <a:rPr lang="en-US" altLang="zh-CN" i="1">
                            <a:solidFill>
                              <a:srgbClr val="333333"/>
                            </a:solidFill>
                            <a:latin typeface="Cambria Math" panose="02040503050406030204" pitchFamily="18" charset="0"/>
                            <a:ea typeface="PingFang SC" panose="020B0400000000000000" pitchFamily="34" charset="-122"/>
                          </a:rPr>
                          <m:t>𝑤</m:t>
                        </m:r>
                      </m:e>
                      <m:sub>
                        <m:r>
                          <a:rPr lang="en-US" altLang="zh-CN" i="1">
                            <a:solidFill>
                              <a:srgbClr val="333333"/>
                            </a:solidFill>
                            <a:latin typeface="Cambria Math" panose="02040503050406030204" pitchFamily="18" charset="0"/>
                            <a:ea typeface="PingFang SC" panose="020B0400000000000000" pitchFamily="34" charset="-122"/>
                          </a:rPr>
                          <m:t>𝑗𝑖</m:t>
                        </m:r>
                      </m:sub>
                    </m:sSub>
                  </m:oMath>
                </a14:m>
                <a:r>
                  <a:rPr lang="zh-CN" altLang="en-US" b="0" i="0" dirty="0">
                    <a:solidFill>
                      <a:srgbClr val="333333"/>
                    </a:solidFill>
                    <a:effectLst/>
                    <a:latin typeface="PingFang SC" panose="020B0400000000000000" pitchFamily="34" charset="-122"/>
                    <a:ea typeface="PingFang SC" panose="020B0400000000000000" pitchFamily="34" charset="-122"/>
                  </a:rPr>
                  <a:t>表示从神经元</a:t>
                </a:r>
                <a:r>
                  <a:rPr lang="en" altLang="zh-CN" b="0" i="0" dirty="0" err="1">
                    <a:solidFill>
                      <a:srgbClr val="333333"/>
                    </a:solidFill>
                    <a:effectLst/>
                    <a:latin typeface="PingFang SC" panose="020B0400000000000000" pitchFamily="34" charset="-122"/>
                    <a:ea typeface="PingFang SC" panose="020B0400000000000000" pitchFamily="34" charset="-122"/>
                  </a:rPr>
                  <a:t>i</a:t>
                </a:r>
                <a:r>
                  <a:rPr lang="zh-CN" altLang="en-US" b="0" i="0" dirty="0">
                    <a:solidFill>
                      <a:srgbClr val="333333"/>
                    </a:solidFill>
                    <a:effectLst/>
                    <a:latin typeface="PingFang SC" panose="020B0400000000000000" pitchFamily="34" charset="-122"/>
                    <a:ea typeface="PingFang SC" panose="020B0400000000000000" pitchFamily="34" charset="-122"/>
                  </a:rPr>
                  <a:t>接到神经元</a:t>
                </a:r>
                <a:r>
                  <a:rPr lang="en" altLang="zh-CN" b="0" i="0" dirty="0">
                    <a:solidFill>
                      <a:srgbClr val="333333"/>
                    </a:solidFill>
                    <a:effectLst/>
                    <a:latin typeface="PingFang SC" panose="020B0400000000000000" pitchFamily="34" charset="-122"/>
                    <a:ea typeface="PingFang SC" panose="020B0400000000000000" pitchFamily="34" charset="-122"/>
                  </a:rPr>
                  <a:t>j</a:t>
                </a:r>
                <a:r>
                  <a:rPr lang="zh-CN" altLang="en-US" b="0" i="0" dirty="0">
                    <a:solidFill>
                      <a:srgbClr val="333333"/>
                    </a:solidFill>
                    <a:effectLst/>
                    <a:latin typeface="PingFang SC" panose="020B0400000000000000" pitchFamily="34" charset="-122"/>
                    <a:ea typeface="PingFang SC" panose="020B0400000000000000" pitchFamily="34" charset="-122"/>
                  </a:rPr>
                  <a:t>的权重）是什么？</a:t>
                </a:r>
                <a:endParaRPr lang="en-US" altLang="zh-CN" dirty="0"/>
              </a:p>
              <a:p>
                <a:pPr marL="285750" indent="-285750">
                  <a:buFont typeface="Arial" panose="020B0604020202020204" pitchFamily="34" charset="0"/>
                  <a:buChar char="•"/>
                </a:pPr>
                <a:r>
                  <a:rPr lang="zh-CN" altLang="en-US" dirty="0"/>
                  <a:t>所以求梯度的问题转换为求什么？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3"/>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7" name="图片 6">
            <a:extLst>
              <a:ext uri="{FF2B5EF4-FFF2-40B4-BE49-F238E27FC236}">
                <a16:creationId xmlns:a16="http://schemas.microsoft.com/office/drawing/2014/main" id="{102A04C1-A0EF-8020-BCA4-8B974C2021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4098" y="1459631"/>
            <a:ext cx="1485900" cy="952500"/>
          </a:xfrm>
          <a:prstGeom prst="rect">
            <a:avLst/>
          </a:prstGeom>
        </p:spPr>
      </p:pic>
      <p:pic>
        <p:nvPicPr>
          <p:cNvPr id="12" name="图片 11">
            <a:extLst>
              <a:ext uri="{FF2B5EF4-FFF2-40B4-BE49-F238E27FC236}">
                <a16:creationId xmlns:a16="http://schemas.microsoft.com/office/drawing/2014/main" id="{0C3342E7-FC77-F375-468F-10CCB7E4B9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2491" y="2748816"/>
            <a:ext cx="2425700" cy="1117600"/>
          </a:xfrm>
          <a:prstGeom prst="rect">
            <a:avLst/>
          </a:prstGeom>
        </p:spPr>
      </p:pic>
      <p:pic>
        <p:nvPicPr>
          <p:cNvPr id="15" name="图片 14">
            <a:extLst>
              <a:ext uri="{FF2B5EF4-FFF2-40B4-BE49-F238E27FC236}">
                <a16:creationId xmlns:a16="http://schemas.microsoft.com/office/drawing/2014/main" id="{7A5725D1-CCBE-6576-50B3-1B98A353DE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2241" y="4055698"/>
            <a:ext cx="3640207" cy="2352134"/>
          </a:xfrm>
          <a:prstGeom prst="rect">
            <a:avLst/>
          </a:prstGeom>
        </p:spPr>
      </p:pic>
    </p:spTree>
    <p:custDataLst>
      <p:tags r:id="rId1"/>
    </p:custDataLst>
    <p:extLst>
      <p:ext uri="{BB962C8B-B14F-4D97-AF65-F5344CB8AC3E}">
        <p14:creationId xmlns:p14="http://schemas.microsoft.com/office/powerpoint/2010/main" val="412580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如何计算输出层神经元的误差项？</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14" name="图片 13">
            <a:extLst>
              <a:ext uri="{FF2B5EF4-FFF2-40B4-BE49-F238E27FC236}">
                <a16:creationId xmlns:a16="http://schemas.microsoft.com/office/drawing/2014/main" id="{E86554B3-27BA-E3F1-5CE6-767A1677A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241" y="1965680"/>
            <a:ext cx="1663700" cy="774700"/>
          </a:xfrm>
          <a:prstGeom prst="rect">
            <a:avLst/>
          </a:prstGeom>
        </p:spPr>
      </p:pic>
      <p:pic>
        <p:nvPicPr>
          <p:cNvPr id="15" name="图片 14">
            <a:extLst>
              <a:ext uri="{FF2B5EF4-FFF2-40B4-BE49-F238E27FC236}">
                <a16:creationId xmlns:a16="http://schemas.microsoft.com/office/drawing/2014/main" id="{7A5725D1-CCBE-6576-50B3-1B98A353DE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2241" y="4055698"/>
            <a:ext cx="3640207" cy="2352134"/>
          </a:xfrm>
          <a:prstGeom prst="rect">
            <a:avLst/>
          </a:prstGeom>
        </p:spPr>
      </p:pic>
    </p:spTree>
    <p:custDataLst>
      <p:tags r:id="rId1"/>
    </p:custDataLst>
    <p:extLst>
      <p:ext uri="{BB962C8B-B14F-4D97-AF65-F5344CB8AC3E}">
        <p14:creationId xmlns:p14="http://schemas.microsoft.com/office/powerpoint/2010/main" val="202553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A1DA31D-DACC-B9CE-1D6E-90439B69B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6965" y="896001"/>
            <a:ext cx="1892300" cy="457200"/>
          </a:xfrm>
          <a:prstGeom prst="rect">
            <a:avLst/>
          </a:prstGeom>
        </p:spPr>
      </p:pic>
      <p:pic>
        <p:nvPicPr>
          <p:cNvPr id="9" name="图片 8">
            <a:extLst>
              <a:ext uri="{FF2B5EF4-FFF2-40B4-BE49-F238E27FC236}">
                <a16:creationId xmlns:a16="http://schemas.microsoft.com/office/drawing/2014/main" id="{BF6E8693-4405-91C5-40E0-5CEBB75263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11" name="图片 10">
            <a:extLst>
              <a:ext uri="{FF2B5EF4-FFF2-40B4-BE49-F238E27FC236}">
                <a16:creationId xmlns:a16="http://schemas.microsoft.com/office/drawing/2014/main" id="{33B1A0C7-29B3-F4D1-2583-A88BE1F70A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881" y="390352"/>
            <a:ext cx="6596476" cy="5578370"/>
          </a:xfrm>
          <a:prstGeom prst="rect">
            <a:avLst/>
          </a:prstGeom>
        </p:spPr>
      </p:pic>
    </p:spTree>
    <p:custDataLst>
      <p:tags r:id="rId1"/>
    </p:custDataLst>
    <p:extLst>
      <p:ext uri="{BB962C8B-B14F-4D97-AF65-F5344CB8AC3E}">
        <p14:creationId xmlns:p14="http://schemas.microsoft.com/office/powerpoint/2010/main" val="7338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对于下图的神经网络，输出层的误差向量是什么？</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5" name="图片 4">
            <a:extLst>
              <a:ext uri="{FF2B5EF4-FFF2-40B4-BE49-F238E27FC236}">
                <a16:creationId xmlns:a16="http://schemas.microsoft.com/office/drawing/2014/main" id="{C75BD8F3-A0F0-D54E-3E21-2368DE12F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8" name="图片 7">
            <a:extLst>
              <a:ext uri="{FF2B5EF4-FFF2-40B4-BE49-F238E27FC236}">
                <a16:creationId xmlns:a16="http://schemas.microsoft.com/office/drawing/2014/main" id="{E10E213D-9543-8EAC-B4AE-D0B024A956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0666" y="2432957"/>
            <a:ext cx="1778000" cy="685800"/>
          </a:xfrm>
          <a:prstGeom prst="rect">
            <a:avLst/>
          </a:prstGeom>
        </p:spPr>
      </p:pic>
    </p:spTree>
    <p:custDataLst>
      <p:tags r:id="rId1"/>
    </p:custDataLst>
    <p:extLst>
      <p:ext uri="{BB962C8B-B14F-4D97-AF65-F5344CB8AC3E}">
        <p14:creationId xmlns:p14="http://schemas.microsoft.com/office/powerpoint/2010/main" val="12369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如何计算隐藏层神经元的误差项？</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6" name="图片 5">
            <a:extLst>
              <a:ext uri="{FF2B5EF4-FFF2-40B4-BE49-F238E27FC236}">
                <a16:creationId xmlns:a16="http://schemas.microsoft.com/office/drawing/2014/main" id="{960B2212-5649-23A3-5207-8D8758526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486" y="1750018"/>
            <a:ext cx="2082800" cy="1308100"/>
          </a:xfrm>
          <a:prstGeom prst="rect">
            <a:avLst/>
          </a:prstGeom>
        </p:spPr>
      </p:pic>
    </p:spTree>
    <p:custDataLst>
      <p:tags r:id="rId1"/>
    </p:custDataLst>
    <p:extLst>
      <p:ext uri="{BB962C8B-B14F-4D97-AF65-F5344CB8AC3E}">
        <p14:creationId xmlns:p14="http://schemas.microsoft.com/office/powerpoint/2010/main" val="237376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2" y="2108221"/>
            <a:ext cx="10852237" cy="899167"/>
          </a:xfrm>
        </p:spPr>
        <p:txBody>
          <a:bodyPr/>
          <a:lstStyle/>
          <a:p>
            <a:r>
              <a:rPr lang="zh-CN" altLang="en-US" dirty="0"/>
              <a:t>第三节课：</a:t>
            </a:r>
            <a:br>
              <a:rPr lang="en-US" altLang="zh-CN" dirty="0"/>
            </a:br>
            <a:r>
              <a:rPr lang="zh-CN" altLang="en-US" dirty="0"/>
              <a:t>全连接层的前向和后向传播推导（下）</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4" name="图片 3">
            <a:extLst>
              <a:ext uri="{FF2B5EF4-FFF2-40B4-BE49-F238E27FC236}">
                <a16:creationId xmlns:a16="http://schemas.microsoft.com/office/drawing/2014/main" id="{183A46EC-01B8-DDF1-1051-4458C51A3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362" y="374426"/>
            <a:ext cx="7883770" cy="6028764"/>
          </a:xfrm>
          <a:prstGeom prst="rect">
            <a:avLst/>
          </a:prstGeom>
        </p:spPr>
      </p:pic>
      <p:pic>
        <p:nvPicPr>
          <p:cNvPr id="7" name="图片 6">
            <a:extLst>
              <a:ext uri="{FF2B5EF4-FFF2-40B4-BE49-F238E27FC236}">
                <a16:creationId xmlns:a16="http://schemas.microsoft.com/office/drawing/2014/main" id="{B403864F-F15C-DE6A-3513-1ED6FE1AC3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spTree>
    <p:custDataLst>
      <p:tags r:id="rId1"/>
    </p:custDataLst>
    <p:extLst>
      <p:ext uri="{BB962C8B-B14F-4D97-AF65-F5344CB8AC3E}">
        <p14:creationId xmlns:p14="http://schemas.microsoft.com/office/powerpoint/2010/main" val="52565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对于下图的神经网络，隐藏层的误差向量是什么？</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图片 3">
            <a:extLst>
              <a:ext uri="{FF2B5EF4-FFF2-40B4-BE49-F238E27FC236}">
                <a16:creationId xmlns:a16="http://schemas.microsoft.com/office/drawing/2014/main" id="{7DEA81A0-F073-C7D2-3C65-C1B2B7F3A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6" name="图片 5">
            <a:extLst>
              <a:ext uri="{FF2B5EF4-FFF2-40B4-BE49-F238E27FC236}">
                <a16:creationId xmlns:a16="http://schemas.microsoft.com/office/drawing/2014/main" id="{3F58A770-6B13-539A-A16F-134626D71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2869" y="3299347"/>
            <a:ext cx="4114800" cy="2298700"/>
          </a:xfrm>
          <a:prstGeom prst="rect">
            <a:avLst/>
          </a:prstGeom>
        </p:spPr>
      </p:pic>
      <p:pic>
        <p:nvPicPr>
          <p:cNvPr id="7" name="图片 6">
            <a:extLst>
              <a:ext uri="{FF2B5EF4-FFF2-40B4-BE49-F238E27FC236}">
                <a16:creationId xmlns:a16="http://schemas.microsoft.com/office/drawing/2014/main" id="{990339C2-8117-1F35-91DE-4542E01CB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1719" y="2060018"/>
            <a:ext cx="3124200" cy="990600"/>
          </a:xfrm>
          <a:prstGeom prst="rect">
            <a:avLst/>
          </a:prstGeom>
        </p:spPr>
      </p:pic>
    </p:spTree>
    <p:custDataLst>
      <p:tags r:id="rId1"/>
    </p:custDataLst>
    <p:extLst>
      <p:ext uri="{BB962C8B-B14F-4D97-AF65-F5344CB8AC3E}">
        <p14:creationId xmlns:p14="http://schemas.microsoft.com/office/powerpoint/2010/main" val="315536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更新后的</a:t>
            </a:r>
            <a:r>
              <a:rPr lang="zh-CN" altLang="en-US" b="0" i="0" dirty="0">
                <a:solidFill>
                  <a:srgbClr val="333333"/>
                </a:solidFill>
                <a:effectLst/>
                <a:latin typeface="verdana" panose="020B0604030504040204" pitchFamily="34" charset="0"/>
              </a:rPr>
              <a:t>输出层和</a:t>
            </a:r>
            <a:r>
              <a:rPr lang="zh-CN" altLang="en-US" dirty="0">
                <a:solidFill>
                  <a:srgbClr val="333333"/>
                </a:solidFill>
                <a:latin typeface="verdana" panose="020B0604030504040204" pitchFamily="34" charset="0"/>
              </a:rPr>
              <a:t>隐藏</a:t>
            </a:r>
            <a:r>
              <a:rPr lang="zh-CN" altLang="en-US" b="0" i="0" dirty="0">
                <a:solidFill>
                  <a:srgbClr val="333333"/>
                </a:solidFill>
                <a:effectLst/>
                <a:latin typeface="verdana" panose="020B0604030504040204" pitchFamily="34" charset="0"/>
              </a:rPr>
              <a:t>层的</a:t>
            </a:r>
            <a:r>
              <a:rPr lang="zh-CN" altLang="en-US" dirty="0"/>
              <a:t>梯度下降算法是什么？</a:t>
            </a:r>
            <a:endParaRPr lang="en-US" altLang="zh-CN" dirty="0"/>
          </a:p>
          <a:p>
            <a:pPr marL="285750" indent="-285750">
              <a:buFont typeface="Arial" panose="020B0604020202020204" pitchFamily="34" charset="0"/>
              <a:buChar char="•"/>
            </a:pPr>
            <a:r>
              <a:rPr lang="zh-CN" altLang="en-US" dirty="0"/>
              <a:t>对于下图的神经网络，如何向量化</a:t>
            </a:r>
            <a:r>
              <a:rPr lang="zh-CN" altLang="en-US" b="0" i="0" dirty="0">
                <a:solidFill>
                  <a:srgbClr val="333333"/>
                </a:solidFill>
                <a:effectLst/>
                <a:latin typeface="verdana" panose="020B0604030504040204" pitchFamily="34" charset="0"/>
              </a:rPr>
              <a:t>输出层和</a:t>
            </a:r>
            <a:r>
              <a:rPr lang="zh-CN" altLang="en-US" dirty="0">
                <a:solidFill>
                  <a:srgbClr val="333333"/>
                </a:solidFill>
                <a:latin typeface="verdana" panose="020B0604030504040204" pitchFamily="34" charset="0"/>
              </a:rPr>
              <a:t>隐藏</a:t>
            </a:r>
            <a:r>
              <a:rPr lang="zh-CN" altLang="en-US" b="0" i="0" dirty="0">
                <a:solidFill>
                  <a:srgbClr val="333333"/>
                </a:solidFill>
                <a:effectLst/>
                <a:latin typeface="verdana" panose="020B0604030504040204" pitchFamily="34" charset="0"/>
              </a:rPr>
              <a:t>层的</a:t>
            </a:r>
            <a:r>
              <a:rPr lang="zh-CN" altLang="en-US" dirty="0"/>
              <a:t>梯度下降算法？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Picture 6" descr="image">
            <a:extLst>
              <a:ext uri="{FF2B5EF4-FFF2-40B4-BE49-F238E27FC236}">
                <a16:creationId xmlns:a16="http://schemas.microsoft.com/office/drawing/2014/main" id="{3B7D865A-94D7-D540-93A3-D11851BD6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7904" y="1377685"/>
            <a:ext cx="1971710" cy="135555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FBC7E484-F07B-5FEC-42AF-7B433F098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566" y="2497855"/>
            <a:ext cx="1934220" cy="470763"/>
          </a:xfrm>
          <a:prstGeom prst="rect">
            <a:avLst/>
          </a:prstGeom>
        </p:spPr>
      </p:pic>
      <p:pic>
        <p:nvPicPr>
          <p:cNvPr id="8" name="图片 7">
            <a:extLst>
              <a:ext uri="{FF2B5EF4-FFF2-40B4-BE49-F238E27FC236}">
                <a16:creationId xmlns:a16="http://schemas.microsoft.com/office/drawing/2014/main" id="{DF86CFCA-99ED-AFEA-B924-BB6C1A0772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8005" y="3010218"/>
            <a:ext cx="1862583" cy="450295"/>
          </a:xfrm>
          <a:prstGeom prst="rect">
            <a:avLst/>
          </a:prstGeom>
        </p:spPr>
      </p:pic>
      <p:pic>
        <p:nvPicPr>
          <p:cNvPr id="16" name="图片 15">
            <a:extLst>
              <a:ext uri="{FF2B5EF4-FFF2-40B4-BE49-F238E27FC236}">
                <a16:creationId xmlns:a16="http://schemas.microsoft.com/office/drawing/2014/main" id="{D269BFC0-B4CA-75D7-0A10-F756FA9533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7556" y="3508780"/>
            <a:ext cx="1361118" cy="614038"/>
          </a:xfrm>
          <a:prstGeom prst="rect">
            <a:avLst/>
          </a:prstGeom>
        </p:spPr>
      </p:pic>
      <p:pic>
        <p:nvPicPr>
          <p:cNvPr id="17" name="图片 16">
            <a:extLst>
              <a:ext uri="{FF2B5EF4-FFF2-40B4-BE49-F238E27FC236}">
                <a16:creationId xmlns:a16="http://schemas.microsoft.com/office/drawing/2014/main" id="{6BDA8B97-2151-C22F-841E-8C38A7A035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9405" y="3418952"/>
            <a:ext cx="3640207" cy="2352134"/>
          </a:xfrm>
          <a:prstGeom prst="rect">
            <a:avLst/>
          </a:prstGeom>
        </p:spPr>
      </p:pic>
      <p:pic>
        <p:nvPicPr>
          <p:cNvPr id="11" name="图片 10">
            <a:extLst>
              <a:ext uri="{FF2B5EF4-FFF2-40B4-BE49-F238E27FC236}">
                <a16:creationId xmlns:a16="http://schemas.microsoft.com/office/drawing/2014/main" id="{A86D3DB5-D19D-6E89-C0F9-BE8794F4CE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01619" y="2601021"/>
            <a:ext cx="2834001" cy="1718984"/>
          </a:xfrm>
          <a:prstGeom prst="rect">
            <a:avLst/>
          </a:prstGeom>
        </p:spPr>
      </p:pic>
      <p:pic>
        <p:nvPicPr>
          <p:cNvPr id="15" name="图片 14">
            <a:extLst>
              <a:ext uri="{FF2B5EF4-FFF2-40B4-BE49-F238E27FC236}">
                <a16:creationId xmlns:a16="http://schemas.microsoft.com/office/drawing/2014/main" id="{8916F4BD-64C7-2158-88B2-E16DDA8CDA0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25466" y="4171085"/>
            <a:ext cx="3352132" cy="2590800"/>
          </a:xfrm>
          <a:prstGeom prst="rect">
            <a:avLst/>
          </a:prstGeom>
        </p:spPr>
      </p:pic>
    </p:spTree>
    <p:custDataLst>
      <p:tags r:id="rId1"/>
    </p:custDataLst>
    <p:extLst>
      <p:ext uri="{BB962C8B-B14F-4D97-AF65-F5344CB8AC3E}">
        <p14:creationId xmlns:p14="http://schemas.microsoft.com/office/powerpoint/2010/main" val="265585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什么是后向传播算法？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sp>
        <p:nvSpPr>
          <p:cNvPr id="4" name="文本框 3">
            <a:extLst>
              <a:ext uri="{FF2B5EF4-FFF2-40B4-BE49-F238E27FC236}">
                <a16:creationId xmlns:a16="http://schemas.microsoft.com/office/drawing/2014/main" id="{7146340C-0545-7B42-4027-B58034F9A5F5}"/>
              </a:ext>
            </a:extLst>
          </p:cNvPr>
          <p:cNvSpPr txBox="1"/>
          <p:nvPr/>
        </p:nvSpPr>
        <p:spPr>
          <a:xfrm>
            <a:off x="1999622" y="3244334"/>
            <a:ext cx="9837337" cy="646331"/>
          </a:xfrm>
          <a:prstGeom prst="rect">
            <a:avLst/>
          </a:prstGeom>
          <a:noFill/>
        </p:spPr>
        <p:txBody>
          <a:bodyPr wrap="square" rtlCol="0">
            <a:spAutoFit/>
          </a:bodyPr>
          <a:lstStyle/>
          <a:p>
            <a:r>
              <a:rPr lang="zh-CN" altLang="en-US" b="0" i="0" dirty="0">
                <a:solidFill>
                  <a:srgbClr val="333333"/>
                </a:solidFill>
                <a:effectLst/>
                <a:latin typeface="verdana" panose="020B0604030504040204" pitchFamily="34" charset="0"/>
              </a:rPr>
              <a:t>先计算输出层的误差项，然后反向依次计算每层的误差项直到与输入层相连的层，最后根据每层的误差项和输入得到每层的梯度</a:t>
            </a:r>
            <a:endParaRPr kumimoji="1" lang="zh-CN" altLang="en-US" dirty="0"/>
          </a:p>
        </p:txBody>
      </p:sp>
    </p:spTree>
    <p:custDataLst>
      <p:tags r:id="rId1"/>
    </p:custDataLst>
    <p:extLst>
      <p:ext uri="{BB962C8B-B14F-4D97-AF65-F5344CB8AC3E}">
        <p14:creationId xmlns:p14="http://schemas.microsoft.com/office/powerpoint/2010/main" val="3774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任务：实现</a:t>
            </a:r>
            <a:r>
              <a:rPr lang="zh-CN" altLang="en-US" dirty="0"/>
              <a:t>全连接层的后向传播</a:t>
            </a:r>
          </a:p>
        </p:txBody>
      </p:sp>
    </p:spTree>
    <p:custDataLst>
      <p:tags r:id="rId1"/>
    </p:custDataLst>
    <p:extLst>
      <p:ext uri="{BB962C8B-B14F-4D97-AF65-F5344CB8AC3E}">
        <p14:creationId xmlns:p14="http://schemas.microsoft.com/office/powerpoint/2010/main" val="4187522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rPr>
              <a:t>请实现</a:t>
            </a:r>
            <a:r>
              <a:rPr lang="zh-CN" altLang="en-US" dirty="0"/>
              <a:t>全连接层的后向传播的代码（损失函数和激活函数与判断性别</a:t>
            </a:r>
            <a:r>
              <a:rPr lang="en-US" altLang="zh-CN" dirty="0"/>
              <a:t>Demo</a:t>
            </a:r>
            <a:r>
              <a:rPr lang="zh-CN" altLang="en-US" dirty="0"/>
              <a:t>一样）</a:t>
            </a:r>
            <a:endParaRPr lang="en-US" altLang="zh-CN" dirty="0">
              <a:sym typeface="+mn-ea"/>
            </a:endParaRPr>
          </a:p>
          <a:p>
            <a:pPr marL="285750" indent="-285750">
              <a:buFont typeface="Arial" panose="020B0604020202020204" pitchFamily="34" charset="0"/>
              <a:buChar char="•"/>
            </a:pPr>
            <a:r>
              <a:rPr lang="zh-CN" altLang="en-US" dirty="0"/>
              <a:t>使用判断性别</a:t>
            </a:r>
            <a:r>
              <a:rPr lang="en-US" altLang="zh-CN" dirty="0"/>
              <a:t>Demo</a:t>
            </a:r>
            <a:r>
              <a:rPr lang="zh-CN" altLang="en-US" dirty="0"/>
              <a:t>的神经网络结构，运行代码，通过运行测试</a:t>
            </a:r>
            <a:endParaRPr lang="zh-CN" altLang="en-US" dirty="0">
              <a:sym typeface="+mn-ea"/>
            </a:endParaRP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zh-CN" altLang="en-US" dirty="0">
              <a:sym typeface="+mn-ea"/>
            </a:endParaRPr>
          </a:p>
        </p:txBody>
      </p:sp>
      <p:sp>
        <p:nvSpPr>
          <p:cNvPr id="3" name="标题 2"/>
          <p:cNvSpPr>
            <a:spLocks noGrp="1"/>
          </p:cNvSpPr>
          <p:nvPr>
            <p:ph type="title"/>
          </p:nvPr>
        </p:nvSpPr>
        <p:spPr/>
        <p:txBody>
          <a:bodyPr/>
          <a:lstStyle/>
          <a:p>
            <a:r>
              <a:rPr lang="zh-CN" altLang="en-US" dirty="0">
                <a:sym typeface="+mn-ea"/>
              </a:rPr>
              <a:t>任务：实现</a:t>
            </a:r>
            <a:r>
              <a:rPr lang="zh-CN" altLang="en-US" dirty="0"/>
              <a:t>全连接层的后向传播</a:t>
            </a:r>
          </a:p>
        </p:txBody>
      </p:sp>
      <p:pic>
        <p:nvPicPr>
          <p:cNvPr id="4" name="Picture 2" descr="image">
            <a:extLst>
              <a:ext uri="{FF2B5EF4-FFF2-40B4-BE49-F238E27FC236}">
                <a16:creationId xmlns:a16="http://schemas.microsoft.com/office/drawing/2014/main" id="{EB00B3E1-BCD8-3114-969D-36078171A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7463" y="2658819"/>
            <a:ext cx="4680766" cy="3026298"/>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A6376F81-700D-444F-99A2-1A65708705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5200" y="3822345"/>
            <a:ext cx="3606800" cy="876300"/>
          </a:xfrm>
          <a:prstGeom prst="rect">
            <a:avLst/>
          </a:prstGeom>
        </p:spPr>
      </p:pic>
    </p:spTree>
    <p:custDataLst>
      <p:tags r:id="rId1"/>
    </p:custDataLst>
    <p:extLst>
      <p:ext uri="{BB962C8B-B14F-4D97-AF65-F5344CB8AC3E}">
        <p14:creationId xmlns:p14="http://schemas.microsoft.com/office/powerpoint/2010/main" val="297370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任务：使用</a:t>
            </a:r>
            <a:r>
              <a:rPr lang="zh-CN" altLang="en-US" dirty="0"/>
              <a:t>全连接层实现“判断性别</a:t>
            </a:r>
            <a:r>
              <a:rPr lang="en-US" altLang="zh-CN" dirty="0"/>
              <a:t>Demo</a:t>
            </a:r>
            <a:r>
              <a:rPr lang="zh-CN" altLang="en-US" dirty="0"/>
              <a:t>”</a:t>
            </a:r>
          </a:p>
        </p:txBody>
      </p:sp>
    </p:spTree>
    <p:custDataLst>
      <p:tags r:id="rId1"/>
    </p:custDataLst>
    <p:extLst>
      <p:ext uri="{BB962C8B-B14F-4D97-AF65-F5344CB8AC3E}">
        <p14:creationId xmlns:p14="http://schemas.microsoft.com/office/powerpoint/2010/main" val="3802351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rPr>
              <a:t>请参考</a:t>
            </a:r>
            <a:r>
              <a:rPr lang="zh-CN" altLang="en" dirty="0">
                <a:sym typeface="+mn-ea"/>
              </a:rPr>
              <a:t>代码</a:t>
            </a:r>
            <a:r>
              <a:rPr lang="en" altLang="zh-CN" dirty="0" err="1">
                <a:sym typeface="+mn-ea"/>
              </a:rPr>
              <a:t>NeuralNetwork_train_fix_zeroMean_answer_fix</a:t>
            </a:r>
            <a:r>
              <a:rPr lang="zh-CN" altLang="en-US" dirty="0">
                <a:sym typeface="+mn-ea"/>
              </a:rPr>
              <a:t>，整合</a:t>
            </a:r>
            <a:r>
              <a:rPr lang="zh-CN" altLang="en-US" dirty="0"/>
              <a:t>全连接层的前向、后向传播的代码</a:t>
            </a:r>
            <a:endParaRPr lang="en-US" altLang="zh-CN" dirty="0"/>
          </a:p>
          <a:p>
            <a:pPr marL="285750" indent="-285750">
              <a:buFont typeface="Arial" panose="020B0604020202020204" pitchFamily="34" charset="0"/>
              <a:buChar char="•"/>
            </a:pPr>
            <a:r>
              <a:rPr lang="zh-CN" altLang="en-US" dirty="0"/>
              <a:t>使用判断性别</a:t>
            </a:r>
            <a:r>
              <a:rPr lang="en-US" altLang="zh-CN" dirty="0"/>
              <a:t>Demo</a:t>
            </a:r>
            <a:r>
              <a:rPr lang="zh-CN" altLang="en-US" dirty="0"/>
              <a:t>的神经网络结构，运行代码，通过“判断性别</a:t>
            </a:r>
            <a:r>
              <a:rPr lang="en-US" altLang="zh-CN" dirty="0"/>
              <a:t>Demo</a:t>
            </a:r>
            <a:r>
              <a:rPr lang="zh-CN" altLang="en-US" dirty="0"/>
              <a:t>”的运行测试</a:t>
            </a:r>
            <a:endParaRPr lang="zh-CN" altLang="en-US" dirty="0">
              <a:sym typeface="+mn-ea"/>
            </a:endParaRPr>
          </a:p>
          <a:p>
            <a:endParaRPr lang="zh-CN" altLang="en-US"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zh-CN" altLang="en-US" dirty="0">
              <a:sym typeface="+mn-ea"/>
            </a:endParaRPr>
          </a:p>
        </p:txBody>
      </p:sp>
      <p:sp>
        <p:nvSpPr>
          <p:cNvPr id="3" name="标题 2"/>
          <p:cNvSpPr>
            <a:spLocks noGrp="1"/>
          </p:cNvSpPr>
          <p:nvPr>
            <p:ph type="title"/>
          </p:nvPr>
        </p:nvSpPr>
        <p:spPr/>
        <p:txBody>
          <a:bodyPr/>
          <a:lstStyle/>
          <a:p>
            <a:r>
              <a:rPr lang="zh-CN" altLang="en-US" dirty="0">
                <a:sym typeface="+mn-ea"/>
              </a:rPr>
              <a:t>任务：使用</a:t>
            </a:r>
            <a:r>
              <a:rPr lang="zh-CN" altLang="en-US" dirty="0"/>
              <a:t>全连接层实现“判断性别</a:t>
            </a:r>
            <a:r>
              <a:rPr lang="en-US" altLang="zh-CN" dirty="0"/>
              <a:t>Demo</a:t>
            </a:r>
            <a:r>
              <a:rPr lang="zh-CN" altLang="en-US" dirty="0"/>
              <a:t>”</a:t>
            </a:r>
          </a:p>
        </p:txBody>
      </p:sp>
      <p:pic>
        <p:nvPicPr>
          <p:cNvPr id="4" name="Picture 2" descr="image">
            <a:extLst>
              <a:ext uri="{FF2B5EF4-FFF2-40B4-BE49-F238E27FC236}">
                <a16:creationId xmlns:a16="http://schemas.microsoft.com/office/drawing/2014/main" id="{EB00B3E1-BCD8-3114-969D-36078171A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812" y="2877819"/>
            <a:ext cx="4680766" cy="302629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4076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en-US" dirty="0" err="1"/>
              <a:t>请总结本节课的内容</a:t>
            </a:r>
            <a:r>
              <a:rPr lang="zh-CN" altLang="en-US" dirty="0"/>
              <a:t>？</a:t>
            </a:r>
            <a:endParaRPr lang="en-US" dirty="0"/>
          </a:p>
          <a:p>
            <a:pPr marL="285750" indent="-285750">
              <a:buFont typeface="Arial" panose="020B0604020202020204" pitchFamily="34" charset="0"/>
              <a:buChar char="•"/>
            </a:pPr>
            <a:r>
              <a:rPr lang="en-US" dirty="0" err="1"/>
              <a:t>请回答所有主问题</a:t>
            </a:r>
            <a:r>
              <a:rPr lang="zh-CN" altLang="en-US" dirty="0"/>
              <a:t>？</a:t>
            </a:r>
            <a:endParaRPr lang="en-US" altLang="zh-CN" dirty="0"/>
          </a:p>
          <a:p>
            <a:pPr marL="285750" indent="-285750">
              <a:buFont typeface="Arial" panose="020B0604020202020204" pitchFamily="34" charset="0"/>
              <a:buChar char="•"/>
            </a:pPr>
            <a:r>
              <a:rPr lang="zh-CN" altLang="en-US" dirty="0"/>
              <a:t>什么是后向传播算法？</a:t>
            </a:r>
            <a:endParaRPr kumimoji="1" lang="en-US" altLang="zh-CN" dirty="0"/>
          </a:p>
          <a:p>
            <a:endParaRPr dirty="0">
              <a:solidFill>
                <a:schemeClr val="bg2"/>
              </a:solidFill>
              <a:sym typeface="+mn-ea"/>
            </a:endParaRPr>
          </a:p>
          <a:p>
            <a:pPr marL="285750" indent="-285750">
              <a:buFont typeface="Arial" panose="020B0604020202020204" pitchFamily="34" charset="0"/>
              <a:buChar char="•"/>
            </a:pPr>
            <a:r>
              <a:rPr lang="zh-CN" altLang="en-US" dirty="0"/>
              <a:t>自学、展学</a:t>
            </a:r>
            <a:endParaRPr lang="en-US" altLang="zh-CN" dirty="0"/>
          </a:p>
          <a:p>
            <a:pPr marL="285750" indent="-285750">
              <a:buFont typeface="Arial" panose="020B0604020202020204" pitchFamily="34" charset="0"/>
              <a:buChar char="•"/>
            </a:pPr>
            <a:endParaRPr dirty="0">
              <a:sym typeface="+mn-ea"/>
            </a:endParaRPr>
          </a:p>
        </p:txBody>
      </p:sp>
      <p:sp>
        <p:nvSpPr>
          <p:cNvPr id="3" name="标题 2"/>
          <p:cNvSpPr>
            <a:spLocks noGrp="1"/>
          </p:cNvSpPr>
          <p:nvPr>
            <p:ph type="title"/>
          </p:nvPr>
        </p:nvSpPr>
        <p:spPr/>
        <p:txBody>
          <a:bodyPr/>
          <a:lstStyle/>
          <a:p>
            <a:r>
              <a:rPr lang="zh-CN" altLang="en-US"/>
              <a:t>总结</a:t>
            </a:r>
          </a:p>
        </p:txBody>
      </p:sp>
      <p:graphicFrame>
        <p:nvGraphicFramePr>
          <p:cNvPr id="4" name="对象 3">
            <a:hlinkClick r:id="" action="ppaction://ole?verb=0"/>
          </p:cNvPr>
          <p:cNvGraphicFramePr>
            <a:graphicFrameLocks noChangeAspect="1"/>
          </p:cNvGraphicFramePr>
          <p:nvPr/>
        </p:nvGraphicFramePr>
        <p:xfrm>
          <a:off x="5638800" y="3244850"/>
          <a:ext cx="914400" cy="368300"/>
        </p:xfrm>
        <a:graphic>
          <a:graphicData uri="http://schemas.openxmlformats.org/presentationml/2006/ole">
            <mc:AlternateContent xmlns:mc="http://schemas.openxmlformats.org/markup-compatibility/2006">
              <mc:Choice xmlns:v="urn:schemas-microsoft-com:vml" Requires="v">
                <p:oleObj r:id="rId3" imgW="914400" imgH="368300" progId="Equation.KSEE3">
                  <p:embed/>
                </p:oleObj>
              </mc:Choice>
              <mc:Fallback>
                <p:oleObj r:id="rId3" imgW="914400" imgH="368300" progId="Equation.KSEE3">
                  <p:embed/>
                  <p:pic>
                    <p:nvPicPr>
                      <p:cNvPr id="4" name="对象 3">
                        <a:hlinkClick r:id="" action="ppaction://ole?verb=0"/>
                      </p:cNvPr>
                      <p:cNvPicPr/>
                      <p:nvPr/>
                    </p:nvPicPr>
                    <p:blipFill>
                      <a:blip r:embed="rId4"/>
                      <a:stretch>
                        <a:fillRect/>
                      </a:stretch>
                    </p:blipFill>
                    <p:spPr>
                      <a:xfrm>
                        <a:off x="5638800" y="3244850"/>
                        <a:ext cx="914400" cy="368300"/>
                      </a:xfrm>
                      <a:prstGeom prst="rect">
                        <a:avLst/>
                      </a:prstGeom>
                    </p:spPr>
                  </p:pic>
                </p:oleObj>
              </mc:Fallback>
            </mc:AlternateContent>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回顾相关课程内容</a:t>
            </a:r>
            <a:endParaRPr lang="en-US" altLang="zh-CN" dirty="0"/>
          </a:p>
          <a:p>
            <a:pPr marL="285750" indent="-285750">
              <a:buFont typeface="Arial" panose="020B0604020202020204" pitchFamily="34" charset="0"/>
              <a:buChar char="•"/>
            </a:pPr>
            <a:r>
              <a:rPr lang="zh-CN" altLang="en-US" dirty="0"/>
              <a:t>主问题：如何推导全连接层的后向传播？</a:t>
            </a:r>
            <a:endParaRPr lang="en-US" altLang="zh-CN" dirty="0"/>
          </a:p>
          <a:p>
            <a:pPr marL="285750" indent="-285750">
              <a:buFont typeface="Arial" panose="020B0604020202020204" pitchFamily="34" charset="0"/>
              <a:buChar char="•"/>
            </a:pPr>
            <a:r>
              <a:rPr lang="zh-CN" altLang="en-US" dirty="0"/>
              <a:t>任务：实现全连接层的后向传播</a:t>
            </a:r>
            <a:endParaRPr lang="en-US" altLang="zh-CN" dirty="0"/>
          </a:p>
          <a:p>
            <a:pPr marL="285750" indent="-285750">
              <a:buFont typeface="Arial" panose="020B0604020202020204" pitchFamily="34" charset="0"/>
              <a:buChar char="•"/>
            </a:pPr>
            <a:r>
              <a:rPr lang="zh-CN" altLang="en-US" dirty="0"/>
              <a:t>任务：使用全连接层实现“判断性别</a:t>
            </a:r>
            <a:r>
              <a:rPr lang="en-US" altLang="zh-CN" dirty="0"/>
              <a:t>Demo</a:t>
            </a:r>
            <a:r>
              <a:rPr lang="zh-CN" altLang="en-US" dirty="0"/>
              <a:t>”</a:t>
            </a:r>
            <a:endParaRPr lang="en-US" altLang="zh-CN" dirty="0"/>
          </a:p>
        </p:txBody>
      </p:sp>
      <p:sp>
        <p:nvSpPr>
          <p:cNvPr id="3" name="标题 2"/>
          <p:cNvSpPr>
            <a:spLocks noGrp="1"/>
          </p:cNvSpPr>
          <p:nvPr>
            <p:ph type="title"/>
          </p:nvPr>
        </p:nvSpPr>
        <p:spPr/>
        <p:txBody>
          <a:bodyPr/>
          <a:lstStyle/>
          <a:p>
            <a:r>
              <a:rPr lang="zh-CN" altLang="en-US" dirty="0"/>
              <a:t>内容预览</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hlinkClick r:id="rId3"/>
              </a:rPr>
              <a:t>一文搞懂反向传</a:t>
            </a:r>
            <a:endParaRPr dirty="0">
              <a:sym typeface="+mn-ea"/>
            </a:endParaRPr>
          </a:p>
        </p:txBody>
      </p:sp>
      <p:sp>
        <p:nvSpPr>
          <p:cNvPr id="3" name="标题 2"/>
          <p:cNvSpPr>
            <a:spLocks noGrp="1"/>
          </p:cNvSpPr>
          <p:nvPr>
            <p:ph type="title"/>
          </p:nvPr>
        </p:nvSpPr>
        <p:spPr/>
        <p:txBody>
          <a:bodyPr/>
          <a:lstStyle/>
          <a:p>
            <a:r>
              <a:rPr lang="zh-CN" altLang="en-US" dirty="0"/>
              <a:t>参考资料</a:t>
            </a:r>
          </a:p>
        </p:txBody>
      </p:sp>
      <p:graphicFrame>
        <p:nvGraphicFramePr>
          <p:cNvPr id="4" name="对象 3">
            <a:hlinkClick r:id="" action="ppaction://ole?verb=0"/>
          </p:cNvPr>
          <p:cNvGraphicFramePr>
            <a:graphicFrameLocks noChangeAspect="1"/>
          </p:cNvGraphicFramePr>
          <p:nvPr/>
        </p:nvGraphicFramePr>
        <p:xfrm>
          <a:off x="5638800" y="3244850"/>
          <a:ext cx="914400" cy="368300"/>
        </p:xfrm>
        <a:graphic>
          <a:graphicData uri="http://schemas.openxmlformats.org/presentationml/2006/ole">
            <mc:AlternateContent xmlns:mc="http://schemas.openxmlformats.org/markup-compatibility/2006">
              <mc:Choice xmlns:v="urn:schemas-microsoft-com:vml" Requires="v">
                <p:oleObj r:id="rId4" imgW="914400" imgH="368300" progId="Equation.KSEE3">
                  <p:embed/>
                </p:oleObj>
              </mc:Choice>
              <mc:Fallback>
                <p:oleObj r:id="rId4" imgW="914400" imgH="368300" progId="Equation.KSEE3">
                  <p:embed/>
                  <p:pic>
                    <p:nvPicPr>
                      <p:cNvPr id="4" name="对象 3">
                        <a:hlinkClick r:id="" action="ppaction://ole?verb=0"/>
                      </p:cNvPr>
                      <p:cNvPicPr/>
                      <p:nvPr/>
                    </p:nvPicPr>
                    <p:blipFill>
                      <a:blip r:embed="rId5"/>
                      <a:stretch>
                        <a:fillRect/>
                      </a:stretch>
                    </p:blipFill>
                    <p:spPr>
                      <a:xfrm>
                        <a:off x="5638800" y="3244850"/>
                        <a:ext cx="914400" cy="368300"/>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2517994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全连接层的梯度检测</a:t>
            </a:r>
            <a:endParaRPr dirty="0">
              <a:sym typeface="+mn-ea"/>
            </a:endParaRPr>
          </a:p>
        </p:txBody>
      </p:sp>
      <p:sp>
        <p:nvSpPr>
          <p:cNvPr id="3" name="标题 2"/>
          <p:cNvSpPr>
            <a:spLocks noGrp="1"/>
          </p:cNvSpPr>
          <p:nvPr>
            <p:ph type="title"/>
          </p:nvPr>
        </p:nvSpPr>
        <p:spPr/>
        <p:txBody>
          <a:bodyPr/>
          <a:lstStyle/>
          <a:p>
            <a:r>
              <a:rPr lang="zh-CN" altLang="en-US"/>
              <a:t>下节课预告</a:t>
            </a:r>
          </a:p>
        </p:txBody>
      </p:sp>
    </p:spTree>
    <p:custDataLst>
      <p:tags r:id="rId1"/>
    </p:custDataLst>
    <p:extLst>
      <p:ext uri="{BB962C8B-B14F-4D97-AF65-F5344CB8AC3E}">
        <p14:creationId xmlns:p14="http://schemas.microsoft.com/office/powerpoint/2010/main" val="1027050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a:t>问答</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1</a:t>
            </a:r>
            <a:r>
              <a:rPr lang="zh-CN" altLang="en-US" dirty="0"/>
              <a:t>） </a:t>
            </a:r>
          </a:p>
          <a:p>
            <a:pPr marL="742950" lvl="1" indent="-285750">
              <a:buFont typeface="Arial" panose="020B0604020202020204" pitchFamily="34" charset="0"/>
              <a:buChar char="•"/>
            </a:pPr>
            <a:r>
              <a:rPr lang="zh-CN" altLang="en-US" dirty="0"/>
              <a:t>损失函数的表达式是什么？</a:t>
            </a:r>
            <a:endParaRPr lang="en-US" altLang="zh-CN" dirty="0"/>
          </a:p>
          <a:p>
            <a:pPr marL="742950" lvl="1" indent="-285750">
              <a:buFont typeface="Arial" panose="020B0604020202020204" pitchFamily="34" charset="0"/>
              <a:buChar char="•"/>
            </a:pPr>
            <a:r>
              <a:rPr lang="zh-CN" altLang="en-US" dirty="0"/>
              <a:t>随机梯度下降算法是什么？</a:t>
            </a:r>
            <a:endParaRPr lang="en-US" altLang="zh-CN" dirty="0"/>
          </a:p>
          <a:p>
            <a:pPr marL="742950" lvl="1" indent="-285750">
              <a:buFont typeface="Arial" panose="020B0604020202020204" pitchFamily="34" charset="0"/>
              <a:buChar char="•"/>
            </a:pPr>
            <a:r>
              <a:rPr lang="zh-CN" altLang="en-US" dirty="0"/>
              <a:t>随机梯度下降公式是什么？</a:t>
            </a:r>
            <a:endParaRPr lang="en-US" altLang="zh-CN" dirty="0"/>
          </a:p>
          <a:p>
            <a:pPr marL="742950" lvl="1" indent="-285750">
              <a:buFont typeface="Arial" panose="020B0604020202020204" pitchFamily="34" charset="0"/>
              <a:buChar char="•"/>
            </a:pPr>
            <a:r>
              <a:rPr lang="zh-CN" altLang="en-US" dirty="0"/>
              <a:t>求损失函数的极小值点的梯度下降公式是什么？</a:t>
            </a:r>
            <a:endParaRPr lang="en-US" altLang="zh-CN" dirty="0"/>
          </a:p>
          <a:p>
            <a:pPr lvl="1"/>
            <a:endParaRPr lang="zh-CN" altLang="en-US"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1026" name="Picture 2" descr="image">
            <a:extLst>
              <a:ext uri="{FF2B5EF4-FFF2-40B4-BE49-F238E27FC236}">
                <a16:creationId xmlns:a16="http://schemas.microsoft.com/office/drawing/2014/main" id="{991F08F0-1FCC-1127-1BC6-2F64A3E4B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0133" y="1626235"/>
            <a:ext cx="3790519" cy="38631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02B43793-8F4E-9FA0-D730-64EDF6CBB0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5606" y="4926409"/>
            <a:ext cx="4219820" cy="11258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a:extLst>
              <a:ext uri="{FF2B5EF4-FFF2-40B4-BE49-F238E27FC236}">
                <a16:creationId xmlns:a16="http://schemas.microsoft.com/office/drawing/2014/main" id="{853990F4-8942-31A1-9061-3E45D607D4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722" y="5068600"/>
            <a:ext cx="1971710" cy="135555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12BA6C06-99CC-BED5-1FA4-9667FAF33D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6410" y="2111748"/>
            <a:ext cx="1892300" cy="457200"/>
          </a:xfrm>
          <a:prstGeom prst="rect">
            <a:avLst/>
          </a:prstGeom>
        </p:spPr>
      </p:pic>
    </p:spTree>
    <p:custDataLst>
      <p:tags r:id="rId1"/>
    </p:custDataLst>
    <p:extLst>
      <p:ext uri="{BB962C8B-B14F-4D97-AF65-F5344CB8AC3E}">
        <p14:creationId xmlns:p14="http://schemas.microsoft.com/office/powerpoint/2010/main" val="53423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对于“判断性别”的</a:t>
            </a:r>
            <a:r>
              <a:rPr lang="en" altLang="zh-CN" dirty="0"/>
              <a:t>Demo</a:t>
            </a:r>
            <a:r>
              <a:rPr lang="zh-CN" altLang="en" dirty="0"/>
              <a:t>，𝐸</a:t>
            </a:r>
            <a:r>
              <a:rPr lang="zh-CN" altLang="en-US" dirty="0"/>
              <a:t>可以是什么函数？</a:t>
            </a: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6" name="图片 5">
            <a:extLst>
              <a:ext uri="{FF2B5EF4-FFF2-40B4-BE49-F238E27FC236}">
                <a16:creationId xmlns:a16="http://schemas.microsoft.com/office/drawing/2014/main" id="{B4090429-DAF7-CE35-42C0-AACB419F6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106" y="3519436"/>
            <a:ext cx="4454857" cy="1539420"/>
          </a:xfrm>
          <a:prstGeom prst="rect">
            <a:avLst/>
          </a:prstGeom>
        </p:spPr>
      </p:pic>
    </p:spTree>
    <p:custDataLst>
      <p:tags r:id="rId1"/>
    </p:custDataLst>
    <p:extLst>
      <p:ext uri="{BB962C8B-B14F-4D97-AF65-F5344CB8AC3E}">
        <p14:creationId xmlns:p14="http://schemas.microsoft.com/office/powerpoint/2010/main" val="390840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什么是训练</a:t>
            </a:r>
            <a:r>
              <a:rPr lang="en-US" altLang="zh-CN" dirty="0"/>
              <a: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spTree>
    <p:custDataLst>
      <p:tags r:id="rId1"/>
    </p:custDataLst>
    <p:extLst>
      <p:ext uri="{BB962C8B-B14F-4D97-AF65-F5344CB8AC3E}">
        <p14:creationId xmlns:p14="http://schemas.microsoft.com/office/powerpoint/2010/main" val="419756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如何求梯度？</a:t>
                </a:r>
                <a:endParaRPr lang="en-US" altLang="zh-CN" dirty="0"/>
              </a:p>
              <a:p>
                <a:pPr marL="1200150" lvl="2" indent="-285750">
                  <a:buFont typeface="Arial" panose="020B0604020202020204" pitchFamily="34" charset="0"/>
                  <a:buChar char="•"/>
                </a:pPr>
                <a:r>
                  <a:rPr lang="zh-CN" altLang="en-US" dirty="0"/>
                  <a:t>如何求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𝑑𝐸</m:t>
                        </m:r>
                      </m:num>
                      <m:den>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53</m:t>
                            </m:r>
                          </m:sub>
                        </m:sSub>
                      </m:den>
                    </m:f>
                  </m:oMath>
                </a14:m>
                <a:r>
                  <a:rPr lang="zh-CN" altLang="en-US" dirty="0"/>
                  <a:t>？</a:t>
                </a:r>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4"/>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4" name="图片 3">
            <a:extLst>
              <a:ext uri="{FF2B5EF4-FFF2-40B4-BE49-F238E27FC236}">
                <a16:creationId xmlns:a16="http://schemas.microsoft.com/office/drawing/2014/main" id="{4F2CF702-3D88-1B97-92E6-52F661B08A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4575" y="1622146"/>
            <a:ext cx="4127500" cy="2667000"/>
          </a:xfrm>
          <a:prstGeom prst="rect">
            <a:avLst/>
          </a:prstGeom>
        </p:spPr>
      </p:pic>
      <p:pic>
        <p:nvPicPr>
          <p:cNvPr id="9" name="图片 8">
            <a:extLst>
              <a:ext uri="{FF2B5EF4-FFF2-40B4-BE49-F238E27FC236}">
                <a16:creationId xmlns:a16="http://schemas.microsoft.com/office/drawing/2014/main" id="{23659D77-FE6B-E6E8-B8A5-C511174B47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6121" y="3429000"/>
            <a:ext cx="5008852" cy="2871316"/>
          </a:xfrm>
          <a:prstGeom prst="rect">
            <a:avLst/>
          </a:prstGeom>
        </p:spPr>
      </p:pic>
    </p:spTree>
    <p:custDataLst>
      <p:tags r:id="rId1"/>
    </p:custDataLst>
    <p:extLst>
      <p:ext uri="{BB962C8B-B14F-4D97-AF65-F5344CB8AC3E}">
        <p14:creationId xmlns:p14="http://schemas.microsoft.com/office/powerpoint/2010/main" val="26874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如何求梯度？</a:t>
                </a:r>
                <a:endParaRPr lang="en-US" altLang="zh-CN" dirty="0"/>
              </a:p>
              <a:p>
                <a:pPr marL="1200150" lvl="2" indent="-285750">
                  <a:buFont typeface="Arial" panose="020B0604020202020204" pitchFamily="34" charset="0"/>
                  <a:buChar char="•"/>
                </a:pPr>
                <a:r>
                  <a:rPr lang="zh-CN" altLang="en-US" dirty="0"/>
                  <a:t>如何求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𝑑𝐸</m:t>
                        </m:r>
                      </m:num>
                      <m:den>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31</m:t>
                            </m:r>
                          </m:sub>
                        </m:sSub>
                      </m:den>
                    </m:f>
                  </m:oMath>
                </a14:m>
                <a:r>
                  <a:rPr lang="zh-CN" altLang="en-US" dirty="0"/>
                  <a:t>？</a:t>
                </a: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4"/>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4" name="图片 3">
            <a:extLst>
              <a:ext uri="{FF2B5EF4-FFF2-40B4-BE49-F238E27FC236}">
                <a16:creationId xmlns:a16="http://schemas.microsoft.com/office/drawing/2014/main" id="{1A07B951-8A8D-8A64-B9AB-6647924B37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4575" y="1622146"/>
            <a:ext cx="4127500" cy="2667000"/>
          </a:xfrm>
          <a:prstGeom prst="rect">
            <a:avLst/>
          </a:prstGeom>
        </p:spPr>
      </p:pic>
      <p:pic>
        <p:nvPicPr>
          <p:cNvPr id="10" name="图片 9">
            <a:extLst>
              <a:ext uri="{FF2B5EF4-FFF2-40B4-BE49-F238E27FC236}">
                <a16:creationId xmlns:a16="http://schemas.microsoft.com/office/drawing/2014/main" id="{F3B69C87-E722-C44A-82B7-6F0D0D4D9F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572" y="4064391"/>
            <a:ext cx="5078954" cy="974293"/>
          </a:xfrm>
          <a:prstGeom prst="rect">
            <a:avLst/>
          </a:prstGeom>
        </p:spPr>
      </p:pic>
    </p:spTree>
    <p:custDataLst>
      <p:tags r:id="rId1"/>
    </p:custDataLst>
    <p:extLst>
      <p:ext uri="{BB962C8B-B14F-4D97-AF65-F5344CB8AC3E}">
        <p14:creationId xmlns:p14="http://schemas.microsoft.com/office/powerpoint/2010/main" val="282870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主问题：</a:t>
            </a:r>
            <a:r>
              <a:rPr lang="zh-CN" altLang="en-US" dirty="0">
                <a:sym typeface="+mn-ea"/>
              </a:rPr>
              <a:t>如何推导</a:t>
            </a:r>
            <a:r>
              <a:rPr lang="zh-CN" altLang="en-US" dirty="0"/>
              <a:t>全连接层的后向传播？</a:t>
            </a:r>
          </a:p>
        </p:txBody>
      </p:sp>
    </p:spTree>
    <p:custDataLst>
      <p:tags r:id="rId1"/>
    </p:custDataLst>
    <p:extLst>
      <p:ext uri="{BB962C8B-B14F-4D97-AF65-F5344CB8AC3E}">
        <p14:creationId xmlns:p14="http://schemas.microsoft.com/office/powerpoint/2010/main" val="19629560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DOCER_TEMPLATE_OPEN_ONCE_MARK" val="1"/>
  <p:tag name="COMMONDATA" val="eyJoZGlkIjoiMjg3YWU3MzE4Zjc2MGFjY2U2ZGQ0NDQwMWZkNTA3OTg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PECIAL_SOURCE" val="bdnul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3078</TotalTime>
  <Words>1055</Words>
  <Application>Microsoft Macintosh PowerPoint</Application>
  <PresentationFormat>宽屏</PresentationFormat>
  <Paragraphs>172</Paragraphs>
  <Slides>34</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1" baseType="lpstr">
      <vt:lpstr>微软雅黑</vt:lpstr>
      <vt:lpstr>PingFang SC</vt:lpstr>
      <vt:lpstr>Arial</vt:lpstr>
      <vt:lpstr>Cambria Math</vt:lpstr>
      <vt:lpstr>verdana</vt:lpstr>
      <vt:lpstr>Office 主题​​</vt:lpstr>
      <vt:lpstr>Equation.KSEE3</vt:lpstr>
      <vt:lpstr>z</vt:lpstr>
      <vt:lpstr>第三节课： 全连接层的前向和后向传播推导（下）</vt:lpstr>
      <vt:lpstr>内容预览</vt:lpstr>
      <vt:lpstr>回顾相关课程内容</vt:lpstr>
      <vt:lpstr>回顾相关课程内容</vt:lpstr>
      <vt:lpstr>回顾相关课程内容</vt:lpstr>
      <vt:lpstr>回顾相关课程内容</vt:lpstr>
      <vt:lpstr>回顾相关课程内容</vt:lpstr>
      <vt:lpstr>主问题：如何推导全连接层的后向传播？</vt:lpstr>
      <vt:lpstr>为什么要推导全连接层的后向传播？</vt:lpstr>
      <vt:lpstr>为什么要推导全连接层的后向传播？</vt:lpstr>
      <vt:lpstr>主问题：如何推导全连接层的后向传播？</vt:lpstr>
      <vt:lpstr>PowerPoint 演示文稿</vt:lpstr>
      <vt:lpstr>主问题：如何推导全连接层的后向传播？</vt:lpstr>
      <vt:lpstr>主问题：如何推导全连接层的后向传播？</vt:lpstr>
      <vt:lpstr>主问题：如何推导全连接层的后向传播？</vt:lpstr>
      <vt:lpstr>PowerPoint 演示文稿</vt:lpstr>
      <vt:lpstr>主问题：如何推导全连接层的后向传播？</vt:lpstr>
      <vt:lpstr>主问题：如何推导全连接层的后向传播？</vt:lpstr>
      <vt:lpstr>PowerPoint 演示文稿</vt:lpstr>
      <vt:lpstr>主问题：如何推导全连接层的后向传播？</vt:lpstr>
      <vt:lpstr>主问题：如何推导全连接层的后向传播？</vt:lpstr>
      <vt:lpstr>主问题：如何推导全连接层的后向传播？</vt:lpstr>
      <vt:lpstr>任务：实现全连接层的后向传播</vt:lpstr>
      <vt:lpstr>任务：实现全连接层的后向传播</vt:lpstr>
      <vt:lpstr>任务：使用全连接层实现“判断性别Demo”</vt:lpstr>
      <vt:lpstr>任务：使用全连接层实现“判断性别Demo”</vt:lpstr>
      <vt:lpstr>总结</vt:lpstr>
      <vt:lpstr>总结</vt:lpstr>
      <vt:lpstr>参考资料</vt:lpstr>
      <vt:lpstr>下节课预告</vt:lpstr>
      <vt:lpstr>PowerPoint 演示文稿</vt:lpstr>
      <vt:lpstr>问答</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Microsoft Office User</cp:lastModifiedBy>
  <cp:revision>1344</cp:revision>
  <dcterms:created xsi:type="dcterms:W3CDTF">2021-12-21T11:47:00Z</dcterms:created>
  <dcterms:modified xsi:type="dcterms:W3CDTF">2022-11-04T11:11:04Z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C88F59C883BA4CFAAEB3A05D0135437E</vt:lpwstr>
  </property>
</Properties>
</file>