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0.xml" ContentType="application/vnd.openxmlformats-officedocument.presentationml.tags+xml"/>
  <Override PartName="/ppt/notesSlides/notesSlide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07" r:id="rId2"/>
    <p:sldId id="308" r:id="rId3"/>
    <p:sldId id="284" r:id="rId4"/>
    <p:sldId id="1004" r:id="rId5"/>
    <p:sldId id="1054" r:id="rId6"/>
    <p:sldId id="1044" r:id="rId7"/>
    <p:sldId id="1001" r:id="rId8"/>
    <p:sldId id="1055" r:id="rId9"/>
    <p:sldId id="1056" r:id="rId10"/>
    <p:sldId id="1057" r:id="rId11"/>
    <p:sldId id="1058" r:id="rId12"/>
    <p:sldId id="1059" r:id="rId13"/>
    <p:sldId id="1060" r:id="rId14"/>
    <p:sldId id="1045" r:id="rId15"/>
    <p:sldId id="1046" r:id="rId16"/>
    <p:sldId id="1051" r:id="rId17"/>
    <p:sldId id="1061" r:id="rId18"/>
    <p:sldId id="1047" r:id="rId19"/>
    <p:sldId id="1062" r:id="rId20"/>
    <p:sldId id="1052" r:id="rId21"/>
    <p:sldId id="1063" r:id="rId22"/>
    <p:sldId id="1053" r:id="rId23"/>
    <p:sldId id="1064" r:id="rId24"/>
    <p:sldId id="1065" r:id="rId25"/>
    <p:sldId id="537" r:id="rId26"/>
    <p:sldId id="536" r:id="rId27"/>
    <p:sldId id="1014" r:id="rId28"/>
    <p:sldId id="1013" r:id="rId29"/>
    <p:sldId id="997" r:id="rId30"/>
    <p:sldId id="998" r:id="rId31"/>
    <p:sldId id="653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327150" y="474980"/>
            <a:ext cx="6871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latin typeface="+mj-ea"/>
                <a:ea typeface="+mj-ea"/>
                <a:cs typeface="+mj-ea"/>
              </a:rPr>
              <a:t>请扫下面二维码加入</a:t>
            </a:r>
            <a:r>
              <a:rPr lang="en-US" altLang="zh-CN" sz="3600">
                <a:latin typeface="+mj-ea"/>
                <a:ea typeface="+mj-ea"/>
                <a:cs typeface="+mj-ea"/>
              </a:rPr>
              <a:t>QQ</a:t>
            </a:r>
            <a:r>
              <a:rPr lang="zh-CN" altLang="en-US" sz="3600">
                <a:latin typeface="+mj-ea"/>
                <a:ea typeface="+mj-ea"/>
                <a:cs typeface="+mj-ea"/>
              </a:rPr>
              <a:t>群报名：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扩展阅读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问答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下节课预告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谢谢你</a:t>
            </a:r>
            <a:r>
              <a:rPr lang="en-US" altLang="zh-CN" sz="5400">
                <a:latin typeface="+mj-ea"/>
                <a:ea typeface="+mj-ea"/>
                <a:cs typeface="+mj-ea"/>
              </a:rPr>
              <a:t>~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标题 10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4155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25" y="1296035"/>
            <a:ext cx="10852150" cy="381000"/>
          </a:xfrm>
        </p:spPr>
        <p:txBody>
          <a:bodyPr lIns="101600" tIns="38100" rIns="76200" bIns="38100" anchor="t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69925" y="1788795"/>
            <a:ext cx="10852150" cy="455231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回顾相关课程内容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提出问题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内容预览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复习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669925" y="2884170"/>
            <a:ext cx="108521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latin typeface="+mj-ea"/>
                <a:ea typeface="+mj-ea"/>
                <a:cs typeface="+mj-ea"/>
              </a:rPr>
              <a:t>回答之前提出的问题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69925" y="16262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文本框 3"/>
          <p:cNvSpPr txBox="1"/>
          <p:nvPr userDrawn="1"/>
        </p:nvSpPr>
        <p:spPr>
          <a:xfrm>
            <a:off x="669925" y="641350"/>
            <a:ext cx="108515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latin typeface="+mj-ea"/>
                <a:ea typeface="+mj-ea"/>
              </a:rPr>
              <a:t>参考资料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ai-edu/%E5%9F%BA%E7%A1%80%E6%95%99%E7%A8%8B/A2-%E7%A5%9E%E7%BB%8F%E7%BD%91%E7%BB%9C%E5%9F%BA%E6%9C%AC%E5%8E%9F%E7%90%86/%E7%AC%AC5%E6%AD%A5%20-%20%E9%9D%9E%E7%BA%BF%E6%80%A7%E5%88%86%E7%B1%BB/12.2-%E6%A2%AF%E5%BA%A6%E6%A3%80%E6%9F%A5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8K4y177Jb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69882" y="2588281"/>
            <a:ext cx="10852237" cy="899167"/>
          </a:xfrm>
        </p:spPr>
        <p:txBody>
          <a:bodyPr/>
          <a:lstStyle/>
          <a:p>
            <a:r>
              <a:rPr lang="en-US" altLang="zh-CN"/>
              <a:t>z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69882" y="3566160"/>
            <a:ext cx="10852237" cy="950984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3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任务：实现改进的导数的计算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如何修改导数的定义公式，从而减小误差</a:t>
            </a:r>
            <a:r>
              <a:rPr lang="en-US" altLang="zh-CN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如该图所示，红色是真实的导数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蓝色虚线是目前求得的导数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绿色虚线是否更接近真实导数？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如何修改导数的定义公式为绿色的虚线？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请实现改进的导数的计算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E8DE22-CA37-CFC2-07DA-D3E0D8675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2124743"/>
            <a:ext cx="4628743" cy="40917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50DC119-5074-25E4-A850-399411F63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72" y="1513539"/>
            <a:ext cx="2946400" cy="8763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86A999-9422-00E2-62CC-CF8E5C517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93" y="5110837"/>
            <a:ext cx="3492500" cy="685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348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请用刚刚写的代码计算同样的函数，查看误差是否变小了？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A6BDAC-BABD-0061-F3EE-2D9FCA382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57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梯度检查的思路是什么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55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主问题：梯度检查的思路是什么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梯度是否为导数？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通过导数定义的公式计算梯度的公式是什么？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如何用该公式检查梯度？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E70998-9A62-ABF9-182A-D6DA071F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522" y="1500788"/>
            <a:ext cx="825500" cy="7747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9A95F0-6D65-2D80-0CC2-47C99580F3D7}"/>
              </a:ext>
            </a:extLst>
          </p:cNvPr>
          <p:cNvSpPr txBox="1"/>
          <p:nvPr/>
        </p:nvSpPr>
        <p:spPr>
          <a:xfrm>
            <a:off x="3649088" y="4969862"/>
            <a:ext cx="714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我们使用该公式来计算梯度值；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然后将其与后向传播计算的梯度值进行比较。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如果两者的误差小于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1e-4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，那么就说明后向传播的代码是正确的。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C726B10-0C9C-3A91-CCE7-6A7FC561E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72" y="2019308"/>
            <a:ext cx="3492500" cy="685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A463681-D002-97CA-86E6-327476836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20" y="2898059"/>
            <a:ext cx="5122845" cy="1801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40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如何对输出层进行梯度检查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035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主问题：如何对输出层进行梯度检查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对输出层进行梯度检查的步骤是什么？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在通过后向传播计算梯度时，</a:t>
            </a:r>
            <a:r>
              <a:rPr lang="en-US" altLang="zh-CN" dirty="0"/>
              <a:t>n</a:t>
            </a:r>
            <a:r>
              <a:rPr lang="zh-CN" altLang="en-US" dirty="0"/>
              <a:t>是多少？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/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、使用一个样本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进行前向传播和后向传播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，这样就能得到输出层的一个神经元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梯度</a:t>
                </a:r>
                <a:endParaRPr lang="zh-CN" altLang="en-US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2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、将神经元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加上一个很小的值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en" altLang="zh-C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3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将神经元</a:t>
                </a:r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k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的一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个权重值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减去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一个很小的值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𝜀</m:t>
                    </m:r>
                  </m:oMath>
                </a14:m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(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MJXc-TeX-main-R"/>
                    <a:ea typeface="PingFang SC" panose="020B0400000000000000" pitchFamily="34" charset="-122"/>
                  </a:rPr>
                  <a:t>1e-4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 ），重新计算神经网络在这个样本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d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的</a:t>
                </a:r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E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E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ea typeface="PingFang SC" panose="020B0400000000000000" pitchFamily="34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PingFang SC" panose="020B0400000000000000" pitchFamily="34" charset="-122"/>
                      </a:rPr>
                      <m:t>)</m:t>
                    </m:r>
                  </m:oMath>
                </a14:m>
                <a:endParaRPr lang="zh-CN" altLang="en" b="0" i="0" dirty="0">
                  <a:solidFill>
                    <a:srgbClr val="333333"/>
                  </a:solidFill>
                  <a:effectLst/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  <a:p>
                <a:pPr algn="l"/>
                <a:r>
                  <a:rPr lang="en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4</a:t>
                </a:r>
                <a:r>
                  <a:rPr lang="zh-CN" altLang="e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根据导数定义公式计算出期望的梯度值，和第一步获得的梯度值进行比较，误差小于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1e-4</a:t>
                </a:r>
              </a:p>
              <a:p>
                <a:pPr algn="l"/>
                <a:r>
                  <a:rPr lang="en-US" altLang="zh-CN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5</a:t>
                </a:r>
                <a:r>
                  <a:rPr lang="zh-CN" altLang="en-US" dirty="0">
                    <a:solidFill>
                      <a:srgbClr val="333333"/>
                    </a:solidFill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、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PingFang SC" panose="020B0400000000000000" pitchFamily="34" charset="-122"/>
                    <a:ea typeface="PingFang SC" panose="020B0400000000000000" pitchFamily="34" charset="-122"/>
                  </a:rPr>
                  <a:t>重复上面的过程，对输出层的每个神经元以及神经元的每个权重进行检查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A7B2B5-D256-E3DC-10EF-0AA544BFF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1" y="4123129"/>
                <a:ext cx="11031418" cy="1524969"/>
              </a:xfrm>
              <a:prstGeom prst="rect">
                <a:avLst/>
              </a:prstGeom>
              <a:blipFill>
                <a:blip r:embed="rId3"/>
                <a:stretch>
                  <a:fillRect l="-460" t="-1653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9B5DD49-FD3D-7446-5E50-C824830EC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D17AFA6-B54C-3AD6-8614-95E4B38CA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726" y="2629533"/>
            <a:ext cx="5727700" cy="965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057AF2-711E-86FD-43D6-BDAFD40299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236" y="2807765"/>
            <a:ext cx="2832155" cy="9786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272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实现输出层的梯度检查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0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任务：实现输出层的梯度检查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运行代码，验证检查是否通过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84E2F-8C5F-4F82-19FC-678969AC4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588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521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主问题：如何对隐藏层进行梯度检查</a:t>
            </a:r>
            <a:r>
              <a:rPr lang="zh-CN" altLang="en-US" dirty="0"/>
              <a:t>？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对隐藏层进行梯度检查的步骤是什么？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在通过后向传播计算梯度时，需要输出层的误差项，它是多少？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损失函数</a:t>
            </a:r>
            <a:r>
              <a:rPr lang="en-US" altLang="zh-CN" dirty="0"/>
              <a:t>E</a:t>
            </a:r>
            <a:r>
              <a:rPr lang="zh-CN" altLang="en-US" dirty="0"/>
              <a:t>应该设计成什么，以及输出层应该选择什么激活函数（</a:t>
            </a:r>
            <a:r>
              <a:rPr lang="en-US" altLang="zh-CN" dirty="0"/>
              <a:t>sigmoid/linear</a:t>
            </a:r>
            <a:r>
              <a:rPr lang="zh-CN" altLang="en-US" dirty="0"/>
              <a:t>），才能使输出层的误差向量的值全为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隐藏层的激活函数也必须是</a:t>
            </a:r>
            <a:r>
              <a:rPr lang="en-US" altLang="zh-CN" dirty="0"/>
              <a:t>linear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自学、互学、展学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A7B2B5-D256-E3DC-10EF-0AA544BFF924}"/>
              </a:ext>
            </a:extLst>
          </p:cNvPr>
          <p:cNvSpPr txBox="1"/>
          <p:nvPr/>
        </p:nvSpPr>
        <p:spPr>
          <a:xfrm>
            <a:off x="2378510" y="504709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步骤与对输出层进行梯度检查相同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79FF4-3BC8-8B88-E6AE-8D3F193B4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329" y="1473833"/>
            <a:ext cx="4254500" cy="1003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FD247-5AEC-8227-6BFA-15B9D3D15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129" y="3592355"/>
            <a:ext cx="2374900" cy="2044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9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2108221"/>
            <a:ext cx="10852237" cy="899167"/>
          </a:xfrm>
        </p:spPr>
        <p:txBody>
          <a:bodyPr/>
          <a:lstStyle/>
          <a:p>
            <a:r>
              <a:rPr lang="zh-CN" altLang="en-US" dirty="0"/>
              <a:t>第四节课：全连接层的梯度检查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实现隐藏层的梯度检查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220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任务：实现隐藏层的梯度检查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运行代码，验证检查是否通过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82F5E6-1E03-237C-7E03-2081AA85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22146"/>
            <a:ext cx="4127500" cy="2667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64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</a:t>
            </a:r>
            <a:r>
              <a:rPr dirty="0">
                <a:sym typeface="+mn-ea"/>
              </a:rPr>
              <a:t>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173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请整合输出层和隐藏层的梯度检查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运行代码，验证检查是否通过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65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任务：</a:t>
            </a:r>
            <a:r>
              <a:rPr lang="zh-CN" altLang="en-US" dirty="0"/>
              <a:t>整合</a:t>
            </a:r>
            <a:r>
              <a:rPr lang="zh-CN" altLang="en-US" dirty="0">
                <a:sym typeface="+mn-ea"/>
              </a:rPr>
              <a:t>全连接层的梯度检查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</a:t>
            </a:r>
            <a:r>
              <a:rPr lang="zh-CN" altLang="en-US" dirty="0"/>
              <a:t>重构代码，消除重复代码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运行代码，验证检查是否通过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请每个同学都运行代码，看下是否通过了检查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93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请总结本节课的内容</a:t>
            </a:r>
            <a:r>
              <a:rPr lang="zh-CN" altLang="en-US" dirty="0"/>
              <a:t>？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请回答所有主问题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dirty="0">
              <a:solidFill>
                <a:schemeClr val="bg2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14400" imgH="368300" progId="Equation.KSEE3">
                  <p:embed/>
                </p:oleObj>
              </mc:Choice>
              <mc:Fallback>
                <p:oleObj r:id="rId3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  <a:hlinkClick r:id="rId3"/>
              </a:rPr>
              <a:t>12.2 </a:t>
            </a:r>
            <a:r>
              <a:rPr lang="zh-CN" altLang="en-US" dirty="0">
                <a:sym typeface="+mn-ea"/>
                <a:hlinkClick r:id="rId3"/>
              </a:rPr>
              <a:t>梯度检查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244850"/>
          <a:ext cx="914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368300" progId="Equation.KSEE3">
                  <p:embed/>
                </p:oleObj>
              </mc:Choice>
              <mc:Fallback>
                <p:oleObj r:id="rId4" imgW="914400" imgH="3683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244850"/>
                        <a:ext cx="9144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17994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用全连接层识别手写数字</a:t>
            </a:r>
            <a:endParaRPr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下节课预告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705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回顾相关课程内容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为什么要学习本课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主问题：如何以最小的误差计算导数？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主问题：梯度检查的思路是什么？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主问题：如何对输出层进行梯度检查？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任务：实现输出层的梯度检查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主问题：如何对隐藏层进行梯度检查？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任务：实现隐藏层的梯度检查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任务：整合全连接层的梯度检查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内容预览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问答</a:t>
            </a: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第二节课“判断性别”</a:t>
            </a:r>
            <a:r>
              <a:rPr lang="en" altLang="zh-CN" dirty="0"/>
              <a:t>Demo</a:t>
            </a:r>
            <a:r>
              <a:rPr lang="zh-CN" altLang="en-US" dirty="0"/>
              <a:t>需求分析和初步设计（下</a:t>
            </a:r>
            <a:r>
              <a:rPr lang="en-US" altLang="zh-CN" dirty="0"/>
              <a:t>1</a:t>
            </a:r>
            <a:r>
              <a:rPr lang="zh-CN" altLang="en-US" dirty="0"/>
              <a:t>）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求损失函数的极小值点的梯度下降公式是什么？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853990F4-8942-31A1-9061-3E45D607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78" y="2869952"/>
            <a:ext cx="1971710" cy="13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2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第三节课：全连接层的前向和后向传播推导（下）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反向传播算法计算的结果是什么？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计算梯度有什么用？</a:t>
            </a:r>
            <a:endParaRPr lang="en-US" altLang="zh-CN" dirty="0"/>
          </a:p>
          <a:p>
            <a:pPr lvl="1"/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回顾相关课程内容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30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如何验证反向传播计算的梯度是否正确？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我们是如何验证的？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还有其它办法吗？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br>
              <a:rPr lang="zh-CN" altLang="en-US" dirty="0"/>
            </a:br>
            <a:endParaRPr lang="zh-CN" altLang="en-US" dirty="0">
              <a:hlinkClick r:id="rId3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为什么要学习本课</a:t>
            </a:r>
            <a:endParaRPr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6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主问题：</a:t>
            </a:r>
            <a:r>
              <a:rPr lang="zh-CN" altLang="en-US" dirty="0">
                <a:sym typeface="+mn-ea"/>
              </a:rPr>
              <a:t>如何以最小的误差计算导数</a:t>
            </a:r>
            <a:r>
              <a:rPr lang="zh-CN" altLang="en-US" dirty="0"/>
              <a:t>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29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任务：实现导数的计算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导数的定义是什么？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请实现导数的计算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D76668-4B9E-BE1B-1168-60A156226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24" y="1730905"/>
            <a:ext cx="1638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ACFB27-CEDE-2B45-A9BA-EE721E44F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452" y="1572155"/>
            <a:ext cx="2946400" cy="87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947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任务：计算函数的导数</a:t>
            </a:r>
            <a:endParaRPr dirty="0">
              <a:sym typeface="+mn-ea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A88068A-4FDC-6963-46A5-ADEC46CDA15E}"/>
              </a:ext>
            </a:extLst>
          </p:cNvPr>
          <p:cNvSpPr txBox="1">
            <a:spLocks/>
          </p:cNvSpPr>
          <p:nvPr/>
        </p:nvSpPr>
        <p:spPr>
          <a:xfrm>
            <a:off x="822325" y="1778635"/>
            <a:ext cx="10852150" cy="4553585"/>
          </a:xfrm>
        </p:spPr>
        <p:txBody>
          <a:bodyPr lIns="101600" tIns="38100" rIns="76200" bIns="3810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请用刚刚写的代码计算下面的函数，查看是否有误差？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h</a:t>
            </a:r>
            <a:r>
              <a:rPr lang="zh-CN" altLang="en-US" dirty="0"/>
              <a:t>如果太小（如</a:t>
            </a:r>
            <a:r>
              <a:rPr lang="en-US" altLang="zh-CN" dirty="0"/>
              <a:t>1e-11</a:t>
            </a:r>
            <a:r>
              <a:rPr lang="zh-CN" altLang="en-US" dirty="0"/>
              <a:t>），误差是否会增加？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为什么？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自学、展学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A3725F-8E8F-BBDC-F489-8D9EB6950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91" y="1778635"/>
            <a:ext cx="1778000" cy="50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094FD-7B78-5035-9AB0-34B5C56D023A}"/>
              </a:ext>
            </a:extLst>
          </p:cNvPr>
          <p:cNvSpPr txBox="1"/>
          <p:nvPr/>
        </p:nvSpPr>
        <p:spPr>
          <a:xfrm>
            <a:off x="4383034" y="3551226"/>
            <a:ext cx="663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effectLst/>
                <a:latin typeface="Roboto" panose="02000000000000000000" pitchFamily="2" charset="0"/>
              </a:rPr>
              <a:t>因为计算机的</a:t>
            </a:r>
            <a:r>
              <a:rPr lang="zh-CN" altLang="en-US" dirty="0">
                <a:latin typeface="Roboto" panose="02000000000000000000" pitchFamily="2" charset="0"/>
              </a:rPr>
              <a:t>浮点数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误差的原因，</a:t>
            </a:r>
            <a:r>
              <a:rPr lang="en" altLang="zh-CN" dirty="0"/>
              <a:t>h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太小的话（比如</a:t>
            </a:r>
            <a:r>
              <a:rPr lang="en-US" altLang="zh-CN" dirty="0"/>
              <a:t>1</a:t>
            </a:r>
            <a:r>
              <a:rPr lang="en" altLang="zh-CN" dirty="0"/>
              <a:t>e-10</a:t>
            </a:r>
            <a:r>
              <a:rPr lang="zh-CN" altLang="en-US" dirty="0">
                <a:latin typeface="Roboto" panose="02000000000000000000" pitchFamily="2" charset="0"/>
              </a:rPr>
              <a:t>）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会造成计算结果上的误差，所以我们一般用</a:t>
            </a:r>
            <a:r>
              <a:rPr lang="en-US" altLang="zh-CN" dirty="0"/>
              <a:t>[1</a:t>
            </a:r>
            <a:r>
              <a:rPr lang="en" altLang="zh-CN" dirty="0"/>
              <a:t>e-4,1e-7]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之间的数值。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kumimoji="1" lang="zh-CN" altLang="en-US" dirty="0">
                <a:latin typeface="Roboto" panose="02000000000000000000" pitchFamily="2" charset="0"/>
              </a:rPr>
              <a:t>我们这里使用</a:t>
            </a:r>
            <a:r>
              <a:rPr kumimoji="1" lang="en-US" altLang="zh-CN" dirty="0">
                <a:latin typeface="Roboto" panose="02000000000000000000" pitchFamily="2" charset="0"/>
              </a:rPr>
              <a:t>1e-4</a:t>
            </a:r>
            <a:endParaRPr kumimoji="1"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  <p:tag name="COMMONDATA" val="eyJoZGlkIjoiMjg3YWU3MzE4Zjc2MGFjY2U2ZGQ0NDQwMWZkNTA3O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4548</TotalTime>
  <Words>1042</Words>
  <Application>Microsoft Macintosh PowerPoint</Application>
  <PresentationFormat>宽屏</PresentationFormat>
  <Paragraphs>249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微软雅黑</vt:lpstr>
      <vt:lpstr>MJXc-TeX-main-R</vt:lpstr>
      <vt:lpstr>PingFang SC</vt:lpstr>
      <vt:lpstr>Arial</vt:lpstr>
      <vt:lpstr>Cambria Math</vt:lpstr>
      <vt:lpstr>Roboto</vt:lpstr>
      <vt:lpstr>Office 主题​​</vt:lpstr>
      <vt:lpstr>Equation.KSEE3</vt:lpstr>
      <vt:lpstr>z</vt:lpstr>
      <vt:lpstr>第四节课：全连接层的梯度检查</vt:lpstr>
      <vt:lpstr>内容预览</vt:lpstr>
      <vt:lpstr>回顾相关课程内容</vt:lpstr>
      <vt:lpstr>回顾相关课程内容</vt:lpstr>
      <vt:lpstr>为什么要学习本课</vt:lpstr>
      <vt:lpstr>主问题：如何以最小的误差计算导数？</vt:lpstr>
      <vt:lpstr>任务：实现导数的计算</vt:lpstr>
      <vt:lpstr>任务：计算函数的导数</vt:lpstr>
      <vt:lpstr>任务：实现改进的导数的计算</vt:lpstr>
      <vt:lpstr>任务：计算函数的导数</vt:lpstr>
      <vt:lpstr>主问题：梯度检查的思路是什么？</vt:lpstr>
      <vt:lpstr>主问题：梯度检查的思路是什么？</vt:lpstr>
      <vt:lpstr>主问题：如何对输出层进行梯度检查？</vt:lpstr>
      <vt:lpstr>主问题：如何对输出层进行梯度检查？</vt:lpstr>
      <vt:lpstr>任务：实现输出层的梯度检查</vt:lpstr>
      <vt:lpstr>任务：实现输出层的梯度检查</vt:lpstr>
      <vt:lpstr>主问题：如何对隐藏层进行梯度检查？</vt:lpstr>
      <vt:lpstr>主问题：如何对隐藏层进行梯度检查？</vt:lpstr>
      <vt:lpstr>任务：实现隐藏层的梯度检查</vt:lpstr>
      <vt:lpstr>任务：实现隐藏层的梯度检查</vt:lpstr>
      <vt:lpstr>任务：整合全连接层的梯度检查</vt:lpstr>
      <vt:lpstr>任务：整合全连接层的梯度检查</vt:lpstr>
      <vt:lpstr>任务：整合全连接层的梯度检查</vt:lpstr>
      <vt:lpstr>总结</vt:lpstr>
      <vt:lpstr>总结</vt:lpstr>
      <vt:lpstr>参考资料</vt:lpstr>
      <vt:lpstr>下节课预告</vt:lpstr>
      <vt:lpstr>PowerPoint 演示文稿</vt:lpstr>
      <vt:lpstr>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 Office User</cp:lastModifiedBy>
  <cp:revision>1376</cp:revision>
  <dcterms:created xsi:type="dcterms:W3CDTF">2021-12-21T11:47:00Z</dcterms:created>
  <dcterms:modified xsi:type="dcterms:W3CDTF">2022-11-07T08:37:02Z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2052-11.1.0.12302</vt:lpwstr>
  </property>
  <property fmtid="{D5CDD505-2E9C-101B-9397-08002B2CF9AE}" pid="3" name="ICV">
    <vt:lpwstr>C88F59C883BA4CFAAEB3A05D0135437E</vt:lpwstr>
  </property>
</Properties>
</file>