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07" r:id="rId2"/>
    <p:sldId id="308" r:id="rId3"/>
    <p:sldId id="284" r:id="rId4"/>
    <p:sldId id="1004" r:id="rId5"/>
    <p:sldId id="1054" r:id="rId6"/>
    <p:sldId id="1044" r:id="rId7"/>
    <p:sldId id="1001" r:id="rId8"/>
    <p:sldId id="1055" r:id="rId9"/>
    <p:sldId id="1056" r:id="rId10"/>
    <p:sldId id="1057" r:id="rId11"/>
    <p:sldId id="1058" r:id="rId12"/>
    <p:sldId id="1059" r:id="rId13"/>
    <p:sldId id="1060" r:id="rId14"/>
    <p:sldId id="1045" r:id="rId15"/>
    <p:sldId id="1046" r:id="rId16"/>
    <p:sldId id="1051" r:id="rId17"/>
    <p:sldId id="1061" r:id="rId18"/>
    <p:sldId id="1047" r:id="rId19"/>
    <p:sldId id="1062" r:id="rId20"/>
    <p:sldId id="1052" r:id="rId21"/>
    <p:sldId id="1063" r:id="rId22"/>
    <p:sldId id="1053" r:id="rId23"/>
    <p:sldId id="1064" r:id="rId24"/>
    <p:sldId id="537" r:id="rId25"/>
    <p:sldId id="536" r:id="rId26"/>
    <p:sldId id="1014" r:id="rId27"/>
    <p:sldId id="1013" r:id="rId28"/>
    <p:sldId id="997" r:id="rId29"/>
    <p:sldId id="998" r:id="rId30"/>
    <p:sldId id="653" r:id="rId31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2022/11/6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Relationship Id="rId4" Type="http://schemas.openxmlformats.org/officeDocument/2006/relationships/image" Target="../media/image1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github.io/ai-edu/%E5%9F%BA%E7%A1%80%E6%95%99%E7%A8%8B/A2-%E7%A5%9E%E7%BB%8F%E7%BD%91%E7%BB%9C%E5%9F%BA%E6%9C%AC%E5%8E%9F%E7%90%86/%E7%AC%AC5%E6%AD%A5%20-%20%E9%9D%9E%E7%BA%BF%E6%80%A7%E5%88%86%E7%B1%BB/12.2-%E6%A2%AF%E5%BA%A6%E6%A3%80%E6%9F%A5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任务：实现改进的导数的计算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如何修改导数的定义公式，从而减小误差</a:t>
            </a:r>
            <a:r>
              <a:rPr lang="en-US" altLang="zh-CN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如该图所示，红色是真实的导数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蓝色虚线是目前导数定义求得的导数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如何修改导数的定义公式为绿色的虚线？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请实现改进的导数的计算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E8DE22-CA37-CFC2-07DA-D3E0D8675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452" y="2124743"/>
            <a:ext cx="4628743" cy="40917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50DC119-5074-25E4-A850-399411F63C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172" y="1513539"/>
            <a:ext cx="2946400" cy="8763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786A999-9422-00E2-62CC-CF8E5C5176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655" y="4658661"/>
            <a:ext cx="3492500" cy="685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348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任务：计算函数的导数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请用刚刚写的代码计算下面的函数，查看是否有误差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误差是否小于</a:t>
            </a:r>
            <a:r>
              <a:rPr lang="en-US" altLang="zh-CN" dirty="0"/>
              <a:t>1</a:t>
            </a:r>
            <a:r>
              <a:rPr lang="en" altLang="zh-CN" dirty="0"/>
              <a:t>e-4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A6BDAC-BABD-0061-F3EE-2D9FCA382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91" y="1778635"/>
            <a:ext cx="17780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057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梯度检查的思路是什么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554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主问题：梯度检查的思路是什么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梯度是否为导数？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如何用导数定义的公式计算梯度？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所以如何检查梯度是否正确？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E70998-9A62-ABF9-182A-D6DA071F0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281" y="1685865"/>
            <a:ext cx="825500" cy="7747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9A95F0-6D65-2D80-0CC2-47C99580F3D7}"/>
              </a:ext>
            </a:extLst>
          </p:cNvPr>
          <p:cNvSpPr txBox="1"/>
          <p:nvPr/>
        </p:nvSpPr>
        <p:spPr>
          <a:xfrm>
            <a:off x="3649088" y="4969862"/>
            <a:ext cx="7141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我们使用导数定义公式来计算的值；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然后同后向传播计算的梯度值进行比较。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如果两者的误差小于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1e-4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，那么就说明后向传播的代码是正确的。</a:t>
            </a:r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C726B10-0C9C-3A91-CCE7-6A7FC561E2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72" y="2019308"/>
            <a:ext cx="3492500" cy="6858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A463681-D002-97CA-86E6-3274768368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720" y="2898059"/>
            <a:ext cx="5122845" cy="18015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400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如何对输出层进行梯度检查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0352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主问题：如何对输出层进行梯度检查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对输出层进行梯度检查的步骤是什么？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在通过后向传播计算梯度时，</a:t>
            </a:r>
            <a:r>
              <a:rPr lang="en-US" altLang="zh-CN" dirty="0"/>
              <a:t>n</a:t>
            </a:r>
            <a:r>
              <a:rPr lang="zh-CN" altLang="en-US" dirty="0"/>
              <a:t>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AA7B2B5-D256-E3DC-10EF-0AA544BFF924}"/>
                  </a:ext>
                </a:extLst>
              </p:cNvPr>
              <p:cNvSpPr txBox="1"/>
              <p:nvPr/>
            </p:nvSpPr>
            <p:spPr>
              <a:xfrm>
                <a:off x="540971" y="3968567"/>
                <a:ext cx="11031418" cy="1524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、使用一个样本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d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进行前向传播和后向传播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，这样就能得到输出层的一个神经元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k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梯度</a:t>
                </a:r>
                <a:endParaRPr lang="zh-CN" altLang="en-US" b="0" i="0" dirty="0">
                  <a:solidFill>
                    <a:srgbClr val="333333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  <a:p>
                <a:pPr algn="l"/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2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、将神经元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k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的一个权重值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加上一个很小的值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𝜀</m:t>
                    </m:r>
                  </m:oMath>
                </a14:m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(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MJXc-TeX-main-R"/>
                    <a:ea typeface="PingFang SC" panose="020B0400000000000000" pitchFamily="34" charset="-122"/>
                  </a:rPr>
                  <a:t>1e-4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 ），重新计算神经网络在这个样本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d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E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E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𝑗𝑖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)</m:t>
                    </m:r>
                  </m:oMath>
                </a14:m>
                <a:endParaRPr lang="en" altLang="zh-CN" b="0" i="0" dirty="0">
                  <a:solidFill>
                    <a:srgbClr val="333333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  <a:p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3</a:t>
                </a:r>
                <a:r>
                  <a:rPr lang="zh-CN" altLang="e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将神经元</a:t>
                </a:r>
                <a:r>
                  <a:rPr lang="en-US" altLang="zh-CN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k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的一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个权重值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𝑗𝑖</m:t>
                        </m:r>
                      </m:sub>
                    </m:sSub>
                    <m:r>
                      <a:rPr lang="zh-CN" altLang="en-US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减去</m:t>
                    </m:r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一个很小的值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𝜀</m:t>
                    </m:r>
                  </m:oMath>
                </a14:m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(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MJXc-TeX-main-R"/>
                    <a:ea typeface="PingFang SC" panose="020B0400000000000000" pitchFamily="34" charset="-122"/>
                  </a:rPr>
                  <a:t>1e-4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 ），重新计算神经网络在这个样本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d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E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E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𝑗𝑖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)</m:t>
                    </m:r>
                  </m:oMath>
                </a14:m>
                <a:endParaRPr lang="zh-CN" altLang="en" b="0" i="0" dirty="0">
                  <a:solidFill>
                    <a:srgbClr val="333333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  <a:p>
                <a:pPr algn="l"/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4</a:t>
                </a:r>
                <a:r>
                  <a:rPr lang="zh-CN" altLang="e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根据导数定义公式计算出期望的梯度值，和第一步获得的梯度值进行比较，误差小于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1e-4</a:t>
                </a:r>
              </a:p>
              <a:p>
                <a:pPr algn="l"/>
                <a:r>
                  <a:rPr lang="en-US" altLang="zh-CN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5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重复上面的过程，对输出层的每个神经元以及神经元的每个权重进行检查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AA7B2B5-D256-E3DC-10EF-0AA544BFF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71" y="3968567"/>
                <a:ext cx="11031418" cy="1524969"/>
              </a:xfrm>
              <a:prstGeom prst="rect">
                <a:avLst/>
              </a:prstGeom>
              <a:blipFill>
                <a:blip r:embed="rId3"/>
                <a:stretch>
                  <a:fillRect l="-460" t="-1653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D9B5DD49-FD3D-7446-5E50-C824830EC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329" y="1473833"/>
            <a:ext cx="4254500" cy="10033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D17AFA6-B54C-3AD6-8614-95E4B38CA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26" y="2629533"/>
            <a:ext cx="5727700" cy="965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272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实现输出层的梯度检查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4006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任务：实现输出层的梯度检查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请实现输出层的梯度检查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运行代码，验证检查是否通过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588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主问题：如何对隐藏层进行梯度检查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5218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主问题：如何对隐藏层进行梯度检查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对隐藏层进行梯度检查的步骤是什么？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在通过后向传播计算梯度时，需要输出层的误差项，它是多少？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损失函数</a:t>
            </a:r>
            <a:r>
              <a:rPr lang="en-US" altLang="zh-CN" dirty="0"/>
              <a:t>E</a:t>
            </a:r>
            <a:r>
              <a:rPr lang="zh-CN" altLang="en-US" dirty="0"/>
              <a:t>应该设计成什么，以及应该选择什么激活函数（</a:t>
            </a:r>
            <a:r>
              <a:rPr lang="en-US" altLang="zh-CN" dirty="0"/>
              <a:t>sigmoid/linear</a:t>
            </a:r>
            <a:r>
              <a:rPr lang="zh-CN" altLang="en-US" dirty="0"/>
              <a:t>），才能使输出层的误差向量的值全为</a:t>
            </a:r>
            <a:r>
              <a:rPr lang="en-US" altLang="zh-CN" dirty="0"/>
              <a:t>1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A7B2B5-D256-E3DC-10EF-0AA544BFF924}"/>
              </a:ext>
            </a:extLst>
          </p:cNvPr>
          <p:cNvSpPr txBox="1"/>
          <p:nvPr/>
        </p:nvSpPr>
        <p:spPr>
          <a:xfrm>
            <a:off x="2448848" y="402779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步骤与对输出层进行梯度检查相同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279FF4-3BC8-8B88-E6AE-8D3F193B4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329" y="1473833"/>
            <a:ext cx="4254500" cy="1003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81FD247-5AEC-8227-6BFA-15B9D3D15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523" y="3612452"/>
            <a:ext cx="2374900" cy="2044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490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第四节课：全连接层的梯度检查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实现隐藏层的梯度检查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0220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任务：实现隐藏层的梯度检查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请实现隐藏层的梯度检查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运行代码，验证检查是否通过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641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zh-CN" altLang="en-US" dirty="0"/>
              <a:t>整合</a:t>
            </a:r>
            <a:r>
              <a:rPr lang="zh-CN" altLang="en-US" dirty="0">
                <a:sym typeface="+mn-ea"/>
              </a:rPr>
              <a:t>全连接层的梯度检查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1730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整合</a:t>
            </a:r>
            <a:r>
              <a:rPr lang="zh-CN" altLang="en-US" dirty="0">
                <a:sym typeface="+mn-ea"/>
              </a:rPr>
              <a:t>全连接层的梯度检查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请整合输出层和隐藏层的梯度检查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运行代码，验证检查是否通过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请重构代码，消除重复代码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65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  <a:hlinkClick r:id="rId3"/>
              </a:rPr>
              <a:t>12.2 </a:t>
            </a:r>
            <a:r>
              <a:rPr lang="zh-CN" altLang="en-US" dirty="0">
                <a:sym typeface="+mn-ea"/>
                <a:hlinkClick r:id="rId3"/>
              </a:rPr>
              <a:t>梯度检查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368300" progId="Equation.KSEE3">
                  <p:embed/>
                </p:oleObj>
              </mc:Choice>
              <mc:Fallback>
                <p:oleObj r:id="rId4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用全连接层识别手写数字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第二节课“判断性别”</a:t>
            </a:r>
            <a:r>
              <a:rPr lang="en" altLang="zh-CN" dirty="0"/>
              <a:t>Demo</a:t>
            </a:r>
            <a:r>
              <a:rPr lang="zh-CN" altLang="en-US" dirty="0"/>
              <a:t>需求分析和初步设计（下</a:t>
            </a:r>
            <a:r>
              <a:rPr lang="en-US" altLang="zh-CN" dirty="0"/>
              <a:t>1</a:t>
            </a:r>
            <a:r>
              <a:rPr lang="zh-CN" altLang="en-US" dirty="0"/>
              <a:t>）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求损失函数的极小值点的梯度下降公式是什么？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853990F4-8942-31A1-9061-3E45D607D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78" y="2869952"/>
            <a:ext cx="1971710" cy="135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第三节课：全连接层的前向和后向传播推导（下）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反向传播算法计算的结果是什么？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计算梯度有什么用？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303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如何验证反向传播计算的梯度是否正确？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通过测试用例来验证神经网络的输入和输出？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如何保证输出是正确的？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还有其它办法吗？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667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如何以最小的误差计算导数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任务：实现导数的计算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导数的定义是什么？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请实现导数的计算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7D76668-4B9E-BE1B-1168-60A156226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24" y="1730905"/>
            <a:ext cx="1638300" cy="558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EACFB27-CEDE-2B45-A9BA-EE721E44F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452" y="1572155"/>
            <a:ext cx="2946400" cy="876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947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任务：计算函数的导数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请用刚刚写的代码计算下面的函数，查看是否有误差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</a:t>
            </a:r>
            <a:r>
              <a:rPr lang="zh-CN" altLang="en-US" dirty="0"/>
              <a:t>如果太小（如</a:t>
            </a:r>
            <a:r>
              <a:rPr lang="en-US" altLang="zh-CN" dirty="0"/>
              <a:t>1e-10</a:t>
            </a:r>
            <a:r>
              <a:rPr lang="zh-CN" altLang="en-US" dirty="0"/>
              <a:t>），结果是什么？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误差是否小于</a:t>
            </a:r>
            <a:r>
              <a:rPr lang="en-US" altLang="zh-CN" dirty="0"/>
              <a:t>1</a:t>
            </a:r>
            <a:r>
              <a:rPr lang="en" altLang="zh-CN" dirty="0"/>
              <a:t>e-4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A3725F-8E8F-BBDC-F489-8D9EB6950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91" y="1778635"/>
            <a:ext cx="1778000" cy="50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22094FD-7B78-5035-9AB0-34B5C56D023A}"/>
              </a:ext>
            </a:extLst>
          </p:cNvPr>
          <p:cNvSpPr txBox="1"/>
          <p:nvPr/>
        </p:nvSpPr>
        <p:spPr>
          <a:xfrm>
            <a:off x="5114611" y="3109098"/>
            <a:ext cx="6631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effectLst/>
                <a:latin typeface="Roboto" panose="02000000000000000000" pitchFamily="2" charset="0"/>
              </a:rPr>
              <a:t>因为计算机的舍入误差的原因，</a:t>
            </a:r>
            <a:r>
              <a:rPr lang="en" altLang="zh-CN" dirty="0"/>
              <a:t>h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不能太小，比如</a:t>
            </a:r>
            <a:r>
              <a:rPr lang="en-US" altLang="zh-CN" dirty="0"/>
              <a:t>1</a:t>
            </a:r>
            <a:r>
              <a:rPr lang="en" altLang="zh-CN" dirty="0"/>
              <a:t>e-10</a:t>
            </a:r>
            <a:r>
              <a:rPr lang="zh-CN" altLang="en" b="0" i="0" dirty="0">
                <a:effectLst/>
                <a:latin typeface="Roboto" panose="02000000000000000000" pitchFamily="2" charset="0"/>
              </a:rPr>
              <a:t>，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会造成计算结果上的误差，所以我们一般用</a:t>
            </a:r>
            <a:r>
              <a:rPr lang="en-US" altLang="zh-CN" dirty="0"/>
              <a:t>[1</a:t>
            </a:r>
            <a:r>
              <a:rPr lang="en" altLang="zh-CN" dirty="0"/>
              <a:t>e-4,1e-7]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之间的数值。</a:t>
            </a:r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r>
              <a:rPr kumimoji="1" lang="zh-CN" altLang="en-US" dirty="0">
                <a:latin typeface="Roboto" panose="02000000000000000000" pitchFamily="2" charset="0"/>
              </a:rPr>
              <a:t>我们这里使用</a:t>
            </a:r>
            <a:r>
              <a:rPr kumimoji="1" lang="en-US" altLang="zh-CN" dirty="0">
                <a:latin typeface="Roboto" panose="02000000000000000000" pitchFamily="2" charset="0"/>
              </a:rPr>
              <a:t>1e-4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04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3806</TotalTime>
  <Words>894</Words>
  <Application>Microsoft Macintosh PowerPoint</Application>
  <PresentationFormat>宽屏</PresentationFormat>
  <Paragraphs>222</Paragraphs>
  <Slides>30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微软雅黑</vt:lpstr>
      <vt:lpstr>MJXc-TeX-main-R</vt:lpstr>
      <vt:lpstr>PingFang SC</vt:lpstr>
      <vt:lpstr>Arial</vt:lpstr>
      <vt:lpstr>Cambria Math</vt:lpstr>
      <vt:lpstr>Roboto</vt:lpstr>
      <vt:lpstr>Office 主题​​</vt:lpstr>
      <vt:lpstr>Equation.KSEE3</vt:lpstr>
      <vt:lpstr>z</vt:lpstr>
      <vt:lpstr>第四节课：全连接层的梯度检查</vt:lpstr>
      <vt:lpstr>内容预览</vt:lpstr>
      <vt:lpstr>回顾相关课程内容</vt:lpstr>
      <vt:lpstr>回顾相关课程内容</vt:lpstr>
      <vt:lpstr>为什么要学习本课</vt:lpstr>
      <vt:lpstr>主问题：如何以最小的误差计算导数？</vt:lpstr>
      <vt:lpstr>任务：实现导数的计算</vt:lpstr>
      <vt:lpstr>任务：计算函数的导数</vt:lpstr>
      <vt:lpstr>任务：实现改进的导数的计算</vt:lpstr>
      <vt:lpstr>任务：计算函数的导数</vt:lpstr>
      <vt:lpstr>主问题：梯度检查的思路是什么？</vt:lpstr>
      <vt:lpstr>主问题：梯度检查的思路是什么？</vt:lpstr>
      <vt:lpstr>主问题：如何对输出层进行梯度检查？</vt:lpstr>
      <vt:lpstr>主问题：如何对输出层进行梯度检查？</vt:lpstr>
      <vt:lpstr>任务：实现输出层的梯度检查</vt:lpstr>
      <vt:lpstr>任务：实现输出层的梯度检查</vt:lpstr>
      <vt:lpstr>主问题：如何对隐藏层进行梯度检查？</vt:lpstr>
      <vt:lpstr>主问题：如何对隐藏层进行梯度检查？</vt:lpstr>
      <vt:lpstr>任务：实现隐藏层的梯度检查</vt:lpstr>
      <vt:lpstr>任务：实现隐藏层的梯度检查</vt:lpstr>
      <vt:lpstr>任务：整合全连接层的梯度检查</vt:lpstr>
      <vt:lpstr>任务：整合全连接层的梯度检查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1356</cp:revision>
  <dcterms:created xsi:type="dcterms:W3CDTF">2021-12-21T11:47:00Z</dcterms:created>
  <dcterms:modified xsi:type="dcterms:W3CDTF">2022-11-05T23:16:46Z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