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307" r:id="rId2"/>
    <p:sldId id="308" r:id="rId3"/>
    <p:sldId id="284" r:id="rId4"/>
    <p:sldId id="1004" r:id="rId5"/>
    <p:sldId id="1000" r:id="rId6"/>
    <p:sldId id="524" r:id="rId7"/>
    <p:sldId id="1015" r:id="rId8"/>
    <p:sldId id="1009" r:id="rId9"/>
    <p:sldId id="1010" r:id="rId10"/>
    <p:sldId id="1013" r:id="rId11"/>
    <p:sldId id="1014" r:id="rId12"/>
    <p:sldId id="537" r:id="rId13"/>
    <p:sldId id="536" r:id="rId14"/>
    <p:sldId id="996" r:id="rId15"/>
    <p:sldId id="997" r:id="rId16"/>
    <p:sldId id="998" r:id="rId17"/>
    <p:sldId id="653"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4660"/>
  </p:normalViewPr>
  <p:slideViewPr>
    <p:cSldViewPr snapToGrid="0">
      <p:cViewPr varScale="1">
        <p:scale>
          <a:sx n="160" d="100"/>
          <a:sy n="160" d="100"/>
        </p:scale>
        <p:origin x="880" y="1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2022/8/29</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ss</a:t>
            </a:r>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userDrawn="1"/>
        </p:nvSpPr>
        <p:spPr>
          <a:xfrm>
            <a:off x="1327150" y="474980"/>
            <a:ext cx="6871970" cy="645160"/>
          </a:xfrm>
          <a:prstGeom prst="rect">
            <a:avLst/>
          </a:prstGeom>
          <a:noFill/>
        </p:spPr>
        <p:txBody>
          <a:bodyPr wrap="none" rtlCol="0">
            <a:spAutoFit/>
          </a:bodyPr>
          <a:lstStyle/>
          <a:p>
            <a:r>
              <a:rPr lang="zh-CN" altLang="en-US" sz="3600">
                <a:latin typeface="+mj-ea"/>
                <a:ea typeface="+mj-ea"/>
                <a:cs typeface="+mj-ea"/>
              </a:rPr>
              <a:t>请扫下面二维码加入</a:t>
            </a:r>
            <a:r>
              <a:rPr lang="en-US" altLang="zh-CN" sz="3600">
                <a:latin typeface="+mj-ea"/>
                <a:ea typeface="+mj-ea"/>
                <a:cs typeface="+mj-ea"/>
              </a:rPr>
              <a:t>QQ</a:t>
            </a:r>
            <a:r>
              <a:rPr lang="zh-CN" altLang="en-US" sz="3600">
                <a:latin typeface="+mj-ea"/>
                <a:ea typeface="+mj-ea"/>
                <a:cs typeface="+mj-ea"/>
              </a:rPr>
              <a:t>群报名：</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扩展阅读</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2022/8/29</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问答</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下节课预告</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2022/8/29</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2022/8/29</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谢谢你</a:t>
            </a:r>
            <a:r>
              <a:rPr lang="en-US" altLang="zh-CN" sz="5400">
                <a:latin typeface="+mj-ea"/>
                <a:ea typeface="+mj-ea"/>
                <a:cs typeface="+mj-ea"/>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2022/8/29</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p:spPr>
        <p:txBody>
          <a:bodyPr/>
          <a:lstStyle/>
          <a:p>
            <a:fld id="{760FBDFE-C587-4B4C-A407-44438C67B59E}" type="datetimeFigureOut">
              <a:rPr lang="zh-CN" altLang="en-US" smtClean="0"/>
              <a:t>2022/8/29</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2022/8/29</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2022/8/29</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p:spPr>
        <p:txBody>
          <a:bodyPr/>
          <a:lstStyle/>
          <a:p>
            <a:fld id="{9EFD9D74-47D9-4702-A33C-335B63B48DBF}" type="datetimeFigureOut">
              <a:rPr lang="zh-CN" altLang="en-US" smtClean="0"/>
              <a:t>2022/8/29</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1" name="标题 10"/>
          <p:cNvSpPr>
            <a:spLocks noGrp="1"/>
          </p:cNvSpPr>
          <p:nvPr>
            <p:ph type="title"/>
            <p:custDataLst>
              <p:tags r:id="rId2"/>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2022/8/29</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2022/8/29</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2022/8/29</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12" name="标题 11"/>
          <p:cNvSpPr>
            <a:spLocks noGrp="1"/>
          </p:cNvSpPr>
          <p:nvPr>
            <p:ph type="title"/>
            <p:custDataLst>
              <p:tags r:id="rId1"/>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25" y="1296035"/>
            <a:ext cx="10852150" cy="381000"/>
          </a:xfrm>
        </p:spPr>
        <p:txBody>
          <a:bodyPr lIns="101600" tIns="38100" rIns="76200" bIns="38100" anchor="t" anchorCtr="0">
            <a:noAutofit/>
          </a:bodyPr>
          <a:lstStyle>
            <a:lvl1pPr marL="0" indent="0" algn="ctr"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hasCustomPrompt="1"/>
            <p:custDataLst>
              <p:tags r:id="rId3"/>
            </p:custDataLst>
          </p:nvPr>
        </p:nvSpPr>
        <p:spPr>
          <a:xfrm>
            <a:off x="669925" y="1788795"/>
            <a:ext cx="10852150" cy="4552315"/>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endParaRPr dirty="0">
              <a:sym typeface="+mn-ea"/>
            </a:endParaRPr>
          </a:p>
        </p:txBody>
      </p:sp>
      <p:sp>
        <p:nvSpPr>
          <p:cNvPr id="7" name="日期占位符 6"/>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2022/8/29</a:t>
            </a:fld>
            <a:endParaRPr lang="zh-CN" altLang="en-US"/>
          </a:p>
        </p:txBody>
      </p:sp>
      <p:sp>
        <p:nvSpPr>
          <p:cNvPr id="8" name="页脚占位符 7"/>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回顾相关课程内容</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提出问题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内容预览</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2022/8/29</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复习</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2022/8/29</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回答之前提出的问题</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参考资料</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82.x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8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4.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669882" y="2588281"/>
            <a:ext cx="10852237" cy="899167"/>
          </a:xfrm>
        </p:spPr>
        <p:txBody>
          <a:bodyPr/>
          <a:lstStyle/>
          <a:p>
            <a:r>
              <a:rPr lang="en-US" altLang="zh-CN"/>
              <a:t>z</a:t>
            </a:r>
          </a:p>
        </p:txBody>
      </p:sp>
      <p:sp>
        <p:nvSpPr>
          <p:cNvPr id="7" name="副标题 6"/>
          <p:cNvSpPr>
            <a:spLocks noGrp="1"/>
          </p:cNvSpPr>
          <p:nvPr>
            <p:ph type="subTitle" idx="1"/>
          </p:nvPr>
        </p:nvSpPr>
        <p:spPr>
          <a:xfrm>
            <a:off x="669882" y="3566160"/>
            <a:ext cx="10852237" cy="950984"/>
          </a:xfrm>
        </p:spPr>
        <p:txBody>
          <a:bodyPr/>
          <a:lstStyle/>
          <a:p>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82563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如何用数值分析的方法求一个函数的最小值点？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dirty="0"/>
              <a:t>主问题：什么是随机梯度下降</a:t>
            </a:r>
          </a:p>
        </p:txBody>
      </p:sp>
      <p:sp>
        <p:nvSpPr>
          <p:cNvPr id="6" name="文本框 5">
            <a:extLst>
              <a:ext uri="{FF2B5EF4-FFF2-40B4-BE49-F238E27FC236}">
                <a16:creationId xmlns:a16="http://schemas.microsoft.com/office/drawing/2014/main" id="{E503E376-C64A-65D3-63D8-37F7FB333BC9}"/>
              </a:ext>
            </a:extLst>
          </p:cNvPr>
          <p:cNvSpPr txBox="1"/>
          <p:nvPr/>
        </p:nvSpPr>
        <p:spPr>
          <a:xfrm>
            <a:off x="669882" y="3985765"/>
            <a:ext cx="10668379" cy="2308324"/>
          </a:xfrm>
          <a:prstGeom prst="rect">
            <a:avLst/>
          </a:prstGeom>
          <a:noFill/>
        </p:spPr>
        <p:txBody>
          <a:bodyPr wrap="square" rtlCol="0">
            <a:spAutoFit/>
          </a:bodyPr>
          <a:lstStyle/>
          <a:p>
            <a:r>
              <a:rPr lang="zh-CN" altLang="en-US" dirty="0"/>
              <a:t>首先，我们随便选择一个点开始，比如上图的𝑥</a:t>
            </a:r>
            <a:r>
              <a:rPr lang="en-US" altLang="zh-CN" dirty="0"/>
              <a:t>0</a:t>
            </a:r>
            <a:r>
              <a:rPr lang="zh-CN" altLang="en" dirty="0"/>
              <a:t>。</a:t>
            </a:r>
            <a:r>
              <a:rPr lang="zh-CN" altLang="en-US" dirty="0"/>
              <a:t>接下来，每次迭代修改𝑋为𝑥</a:t>
            </a:r>
            <a:r>
              <a:rPr lang="en-US" altLang="zh-CN" dirty="0"/>
              <a:t>1,</a:t>
            </a:r>
            <a:r>
              <a:rPr lang="zh-CN" altLang="en-US" dirty="0"/>
              <a:t>𝑥</a:t>
            </a:r>
            <a:r>
              <a:rPr lang="en-US" altLang="zh-CN" dirty="0"/>
              <a:t>2,</a:t>
            </a:r>
            <a:r>
              <a:rPr lang="zh-CN" altLang="en-US" dirty="0"/>
              <a:t>𝑥</a:t>
            </a:r>
            <a:r>
              <a:rPr lang="en-US" altLang="zh-CN" dirty="0"/>
              <a:t>3</a:t>
            </a:r>
            <a:r>
              <a:rPr lang="en" altLang="zh-CN" dirty="0"/>
              <a:t>......</a:t>
            </a:r>
            <a:r>
              <a:rPr lang="zh-CN" altLang="en-US" dirty="0"/>
              <a:t>经过数次迭代后最终达到函数最小值点。</a:t>
            </a:r>
          </a:p>
          <a:p>
            <a:r>
              <a:rPr lang="zh-CN" altLang="en-US" dirty="0"/>
              <a:t>你可能要问了，为啥每次修改𝑋</a:t>
            </a:r>
            <a:r>
              <a:rPr lang="zh-CN" altLang="en" dirty="0"/>
              <a:t>，</a:t>
            </a:r>
            <a:r>
              <a:rPr lang="zh-CN" altLang="en-US" dirty="0"/>
              <a:t>都能往函数最小值那个方向前进呢？这里的奥秘在于，我们每次都是向函数𝑦</a:t>
            </a:r>
            <a:r>
              <a:rPr lang="en-US" altLang="zh-CN" dirty="0"/>
              <a:t>=</a:t>
            </a:r>
            <a:r>
              <a:rPr lang="zh-CN" altLang="en-US" dirty="0"/>
              <a:t>𝑓</a:t>
            </a:r>
            <a:r>
              <a:rPr lang="en-US" altLang="zh-CN" dirty="0"/>
              <a:t>(</a:t>
            </a:r>
            <a:r>
              <a:rPr lang="zh-CN" altLang="en-US" dirty="0"/>
              <a:t>𝑥</a:t>
            </a:r>
            <a:r>
              <a:rPr lang="en-US" altLang="zh-CN" dirty="0"/>
              <a:t>)</a:t>
            </a:r>
            <a:r>
              <a:rPr lang="en" altLang="zh-CN" dirty="0"/>
              <a:t> </a:t>
            </a:r>
            <a:r>
              <a:rPr lang="zh-CN" altLang="en-US" dirty="0"/>
              <a:t>的梯度的相反方向来修改𝑋</a:t>
            </a:r>
            <a:r>
              <a:rPr lang="zh-CN" altLang="en" dirty="0"/>
              <a:t>。</a:t>
            </a:r>
            <a:endParaRPr lang="en-US" altLang="zh-CN" dirty="0"/>
          </a:p>
          <a:p>
            <a:br>
              <a:rPr lang="zh-CN" altLang="en" dirty="0"/>
            </a:br>
            <a:r>
              <a:rPr lang="zh-CN" altLang="en-US" dirty="0"/>
              <a:t>什么是梯度呢？梯度是一个向量，它指向函数值上升最快的方向。显然，梯度的反方向当然就是函数值下降最快的方向了。</a:t>
            </a:r>
            <a:br>
              <a:rPr lang="zh-CN" altLang="en-US" dirty="0"/>
            </a:br>
            <a:r>
              <a:rPr lang="zh-CN" altLang="en-US" dirty="0"/>
              <a:t>我们每次沿着梯度相反方向去修改𝑋</a:t>
            </a:r>
            <a:r>
              <a:rPr lang="zh-CN" altLang="en" dirty="0"/>
              <a:t>，</a:t>
            </a:r>
            <a:r>
              <a:rPr lang="zh-CN" altLang="en-US" dirty="0"/>
              <a:t>当然就能走到函数的最小值附近。</a:t>
            </a:r>
          </a:p>
        </p:txBody>
      </p:sp>
      <p:pic>
        <p:nvPicPr>
          <p:cNvPr id="1026" name="Picture 2" descr="image">
            <a:extLst>
              <a:ext uri="{FF2B5EF4-FFF2-40B4-BE49-F238E27FC236}">
                <a16:creationId xmlns:a16="http://schemas.microsoft.com/office/drawing/2014/main" id="{BAA015EA-9252-0E83-3389-90E8F9BC1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2560" y="1001233"/>
            <a:ext cx="2869418" cy="290528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所以，梯度下降算法的公式是什么？</a:t>
            </a:r>
            <a:endParaRPr lang="en-US" altLang="zh-CN" dirty="0"/>
          </a:p>
          <a:p>
            <a:pPr marL="285750" indent="-285750">
              <a:buFont typeface="Arial" panose="020B0604020202020204" pitchFamily="34" charset="0"/>
              <a:buChar char="•"/>
            </a:pPr>
            <a:r>
              <a:rPr lang="zh-CN" altLang="en-US" dirty="0"/>
              <a:t>根据梯度下降算法，损失函数的梯度下降算法的公式是什么？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dirty="0"/>
              <a:t>主问题：什么是随机梯度下降</a:t>
            </a:r>
          </a:p>
        </p:txBody>
      </p:sp>
      <p:pic>
        <p:nvPicPr>
          <p:cNvPr id="9" name="图片 8">
            <a:extLst>
              <a:ext uri="{FF2B5EF4-FFF2-40B4-BE49-F238E27FC236}">
                <a16:creationId xmlns:a16="http://schemas.microsoft.com/office/drawing/2014/main" id="{78E1BB4B-4930-A511-8F51-C1F7BB816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956" y="4224020"/>
            <a:ext cx="2844800" cy="1955800"/>
          </a:xfrm>
          <a:prstGeom prst="rect">
            <a:avLst/>
          </a:prstGeom>
        </p:spPr>
      </p:pic>
      <p:pic>
        <p:nvPicPr>
          <p:cNvPr id="11" name="图片 10">
            <a:extLst>
              <a:ext uri="{FF2B5EF4-FFF2-40B4-BE49-F238E27FC236}">
                <a16:creationId xmlns:a16="http://schemas.microsoft.com/office/drawing/2014/main" id="{642C841F-5821-AC4B-7C03-51C3D60CB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9076" y="2597150"/>
            <a:ext cx="6235700" cy="16637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dirty="0" err="1"/>
              <a:t>请回答所有主问题</a:t>
            </a:r>
            <a:r>
              <a:rPr lang="zh-CN" altLang="en-US" dirty="0"/>
              <a:t>？</a:t>
            </a:r>
            <a:endParaRPr dirty="0">
              <a:sym typeface="+mn-ea"/>
            </a:endParaRPr>
          </a:p>
          <a:p>
            <a:endParaRPr dirty="0">
              <a:solidFill>
                <a:schemeClr val="bg2"/>
              </a:solidFill>
              <a:sym typeface="+mn-ea"/>
            </a:endParaRPr>
          </a:p>
          <a:p>
            <a:pPr marL="285750" indent="-285750">
              <a:buFont typeface="Arial" panose="020B0604020202020204" pitchFamily="34" charset="0"/>
              <a:buChar char="•"/>
            </a:pPr>
            <a:r>
              <a:rPr lang="zh-CN" altLang="en-US" dirty="0"/>
              <a:t>自学、展学</a:t>
            </a: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a:t>总结</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3" imgW="914400" imgH="368300" progId="Equation.KSEE3">
                  <p:embed/>
                </p:oleObj>
              </mc:Choice>
              <mc:Fallback>
                <p:oleObj r:id="rId3" imgW="914400" imgH="368300" progId="Equation.KSEE3">
                  <p:embed/>
                  <p:pic>
                    <p:nvPicPr>
                      <p:cNvPr id="4" name="对象 3">
                        <a:hlinkClick r:id="" action="ppaction://ole?verb=0"/>
                      </p:cNvPr>
                      <p:cNvPicPr/>
                      <p:nvPr/>
                    </p:nvPicPr>
                    <p:blipFill>
                      <a:blip r:embed="rId4"/>
                      <a:stretch>
                        <a:fillRect/>
                      </a:stretch>
                    </p:blipFill>
                    <p:spPr>
                      <a:xfrm>
                        <a:off x="5638800" y="3244850"/>
                        <a:ext cx="914400" cy="368300"/>
                      </a:xfrm>
                      <a:prstGeom prst="rect">
                        <a:avLst/>
                      </a:prstGeom>
                    </p:spPr>
                  </p:pic>
                </p:oleObj>
              </mc:Fallback>
            </mc:AlternateContent>
          </a:graphicData>
        </a:graphic>
      </p:graphicFrame>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US" altLang="zh-CN" dirty="0"/>
              <a:t>Demo</a:t>
            </a:r>
            <a:r>
              <a:rPr lang="zh-CN" altLang="en-US" dirty="0"/>
              <a:t>需求分析和初步设计（下</a:t>
            </a:r>
            <a:r>
              <a:rPr lang="en-US" altLang="zh-CN" dirty="0"/>
              <a:t>2</a:t>
            </a:r>
            <a:r>
              <a:rPr lang="zh-CN" altLang="en-US" dirty="0"/>
              <a:t>）</a:t>
            </a:r>
            <a:endParaRPr dirty="0">
              <a:sym typeface="+mn-ea"/>
            </a:endParaRPr>
          </a:p>
        </p:txBody>
      </p:sp>
      <p:sp>
        <p:nvSpPr>
          <p:cNvPr id="3" name="标题 2"/>
          <p:cNvSpPr>
            <a:spLocks noGrp="1"/>
          </p:cNvSpPr>
          <p:nvPr>
            <p:ph type="title"/>
          </p:nvPr>
        </p:nvSpPr>
        <p:spPr/>
        <p:txBody>
          <a:bodyPr/>
          <a:lstStyle/>
          <a:p>
            <a:r>
              <a:rPr lang="zh-CN" altLang="en-US"/>
              <a:t>下节课预告</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如何避免陷入局部最优？</a:t>
            </a:r>
            <a:br>
              <a:rPr lang="en-US" altLang="zh-CN" dirty="0"/>
            </a:br>
            <a:r>
              <a:rPr lang="zh-CN" altLang="en-US" dirty="0"/>
              <a:t>再取一组值来判断；</a:t>
            </a:r>
            <a:br>
              <a:rPr lang="en-US" altLang="zh-CN" dirty="0"/>
            </a:br>
            <a:r>
              <a:rPr lang="zh-CN" altLang="en-US" dirty="0"/>
              <a:t>小批量随机梯度下降</a:t>
            </a:r>
            <a:endParaRPr lang="en-US" altLang="zh-CN" dirty="0"/>
          </a:p>
        </p:txBody>
      </p:sp>
      <p:sp>
        <p:nvSpPr>
          <p:cNvPr id="3" name="标题 2"/>
          <p:cNvSpPr>
            <a:spLocks noGrp="1"/>
          </p:cNvSpPr>
          <p:nvPr>
            <p:ph type="title"/>
          </p:nvPr>
        </p:nvSpPr>
        <p:spPr/>
        <p:txBody>
          <a:bodyPr/>
          <a:lstStyle/>
          <a:p>
            <a:r>
              <a:rPr lang="zh-CN" altLang="en-US"/>
              <a:t>问答</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2108221"/>
            <a:ext cx="10852237" cy="899167"/>
          </a:xfrm>
        </p:spPr>
        <p:txBody>
          <a:bodyPr/>
          <a:lstStyle/>
          <a:p>
            <a:r>
              <a:rPr lang="zh-CN" altLang="en-US" dirty="0"/>
              <a:t>第二节课：</a:t>
            </a:r>
            <a:br>
              <a:rPr lang="en-US" altLang="zh-CN" dirty="0"/>
            </a:br>
            <a:r>
              <a:rPr lang="zh-CN" altLang="en-US" dirty="0"/>
              <a:t>“判断性别”</a:t>
            </a:r>
            <a:r>
              <a:rPr lang="en-US" altLang="zh-CN" dirty="0"/>
              <a:t>Demo</a:t>
            </a:r>
            <a:r>
              <a:rPr lang="zh-CN" altLang="en-US" dirty="0"/>
              <a:t>需求分析和初步设计（下</a:t>
            </a:r>
            <a:r>
              <a:rPr lang="en-US" altLang="zh-CN" dirty="0"/>
              <a:t>1</a:t>
            </a:r>
            <a:r>
              <a:rPr lang="zh-CN" altLang="en-US" dirty="0"/>
              <a:t>）</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回顾相关课程内容</a:t>
            </a:r>
            <a:endParaRPr lang="en-US" altLang="zh-CN" dirty="0"/>
          </a:p>
          <a:p>
            <a:pPr marL="285750" indent="-285750">
              <a:buFont typeface="Arial" panose="020B0604020202020204" pitchFamily="34" charset="0"/>
              <a:buChar char="•"/>
            </a:pPr>
            <a:r>
              <a:rPr lang="zh-CN" altLang="en-US" dirty="0"/>
              <a:t>主问题：什么是损失函数</a:t>
            </a:r>
            <a:endParaRPr lang="en-US" altLang="zh-CN" dirty="0"/>
          </a:p>
          <a:p>
            <a:pPr marL="285750" indent="-285750">
              <a:buFont typeface="Arial" panose="020B0604020202020204" pitchFamily="34" charset="0"/>
              <a:buChar char="•"/>
            </a:pPr>
            <a:r>
              <a:rPr lang="zh-CN" altLang="en-US" dirty="0"/>
              <a:t>主问题：什么是随机梯度下降</a:t>
            </a: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t>内容预览</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US" altLang="zh-CN" dirty="0"/>
              <a:t>Demo</a:t>
            </a:r>
            <a:r>
              <a:rPr lang="zh-CN" altLang="en-US" dirty="0"/>
              <a:t>需求分析和初步设计（中）</a:t>
            </a:r>
            <a:endParaRPr lang="en-US" altLang="zh-CN" dirty="0"/>
          </a:p>
          <a:p>
            <a:pPr marL="742950" lvl="1" indent="-285750">
              <a:buFont typeface="Arial" panose="020B0604020202020204" pitchFamily="34" charset="0"/>
              <a:buChar char="•"/>
            </a:pPr>
            <a:r>
              <a:rPr lang="en-US" altLang="zh-CN" dirty="0" err="1">
                <a:sym typeface="+mn-ea"/>
              </a:rPr>
              <a:t>什么是神经网络</a:t>
            </a:r>
            <a:r>
              <a:rPr lang="en-US" altLang="zh-CN" dirty="0">
                <a:sym typeface="+mn-ea"/>
              </a:rPr>
              <a:t> </a:t>
            </a:r>
            <a:r>
              <a:rPr lang="zh-CN" altLang="en-US" dirty="0"/>
              <a:t>？</a:t>
            </a:r>
            <a:endParaRPr lang="en-US" altLang="zh-CN" dirty="0"/>
          </a:p>
          <a:p>
            <a:pPr marL="742950" lvl="1" indent="-285750">
              <a:buFont typeface="Arial" panose="020B0604020202020204" pitchFamily="34" charset="0"/>
              <a:buChar char="•"/>
            </a:pPr>
            <a:r>
              <a:rPr lang="zh-CN" altLang="en-US" dirty="0"/>
              <a:t>为什么引入神经网络？</a:t>
            </a:r>
            <a:endParaRPr lang="en-US" altLang="zh-CN" dirty="0"/>
          </a:p>
          <a:p>
            <a:pPr marL="742950" lvl="1" indent="-285750">
              <a:buFont typeface="Arial" panose="020B0604020202020204" pitchFamily="34" charset="0"/>
              <a:buChar char="•"/>
            </a:pPr>
            <a:r>
              <a:rPr lang="zh-CN" altLang="en-US" dirty="0"/>
              <a:t>前向传播算法包括哪些步骤？</a:t>
            </a:r>
            <a:endParaRPr lang="en-US" altLang="zh-CN" dirty="0"/>
          </a:p>
          <a:p>
            <a:endParaRPr lang="zh-CN" altLang="en-US"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483803A2-185D-B3D9-6001-D4AB89852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241" y="2727882"/>
            <a:ext cx="4127500" cy="2667000"/>
          </a:xfrm>
          <a:prstGeom prst="rect">
            <a:avLst/>
          </a:prstGeom>
        </p:spPr>
      </p:pic>
    </p:spTree>
    <p:custDataLst>
      <p:tags r:id="rId1"/>
    </p:custDataLst>
    <p:extLst>
      <p:ext uri="{BB962C8B-B14F-4D97-AF65-F5344CB8AC3E}">
        <p14:creationId xmlns:p14="http://schemas.microsoft.com/office/powerpoint/2010/main" val="5342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主问题：</a:t>
            </a:r>
            <a:r>
              <a:rPr lang="en-US" dirty="0" err="1">
                <a:sym typeface="+mn-ea"/>
              </a:rPr>
              <a:t>什么是损失函数</a:t>
            </a:r>
            <a:endParaRPr lang="zh-CN" altLang="en-US" dirty="0"/>
          </a:p>
        </p:txBody>
      </p:sp>
    </p:spTree>
    <p:custDataLst>
      <p:tags r:id="rId1"/>
    </p:custDataLst>
    <p:extLst>
      <p:ext uri="{BB962C8B-B14F-4D97-AF65-F5344CB8AC3E}">
        <p14:creationId xmlns:p14="http://schemas.microsoft.com/office/powerpoint/2010/main" val="375121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虽然神经网络的未知量的数量比起神经元来说更多，但如果推理的样本数量比神经网络的未知量的数量更多时，该怎么办？</a:t>
            </a:r>
            <a:endParaRPr lang="en-US" altLang="zh-CN" dirty="0"/>
          </a:p>
          <a:p>
            <a:pPr marL="742950" lvl="1" indent="-285750">
              <a:buFont typeface="Arial" panose="020B0604020202020204" pitchFamily="34" charset="0"/>
              <a:buChar char="•"/>
            </a:pPr>
            <a:r>
              <a:rPr lang="zh-CN" altLang="en-US" dirty="0"/>
              <a:t>继续增加神经网络中的权重、偏移数量（如增加层、增加每层的神经元）？</a:t>
            </a:r>
            <a:endParaRPr lang="en-US" altLang="zh-CN" dirty="0"/>
          </a:p>
          <a:p>
            <a:pPr marL="285750" indent="-285750">
              <a:buFont typeface="Arial" panose="020B0604020202020204" pitchFamily="34" charset="0"/>
              <a:buChar char="•"/>
            </a:pPr>
            <a:r>
              <a:rPr lang="zh-CN" altLang="en-US" dirty="0"/>
              <a:t>在训练后仍然会得到一组权重、偏移，但在推理阶段对于每个样本推理的输出值仍然等于真实值吗？</a:t>
            </a:r>
            <a:endParaRPr lang="en-US" altLang="zh-CN" dirty="0"/>
          </a:p>
          <a:p>
            <a:pPr marL="285750" indent="-285750">
              <a:buFont typeface="Arial" panose="020B0604020202020204" pitchFamily="34" charset="0"/>
              <a:buChar char="•"/>
            </a:pPr>
            <a:r>
              <a:rPr lang="zh-CN" altLang="en-US" dirty="0"/>
              <a:t>我们希望的结果是什么？</a:t>
            </a:r>
            <a:endParaRPr lang="en-US" altLang="zh-CN" dirty="0"/>
          </a:p>
          <a:p>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dirty="0"/>
              <a:t>为什么引入损失函数？</a:t>
            </a:r>
          </a:p>
        </p:txBody>
      </p:sp>
      <p:sp>
        <p:nvSpPr>
          <p:cNvPr id="6" name="文本框 5">
            <a:extLst>
              <a:ext uri="{FF2B5EF4-FFF2-40B4-BE49-F238E27FC236}">
                <a16:creationId xmlns:a16="http://schemas.microsoft.com/office/drawing/2014/main" id="{E503E376-C64A-65D3-63D8-37F7FB333BC9}"/>
              </a:ext>
            </a:extLst>
          </p:cNvPr>
          <p:cNvSpPr txBox="1"/>
          <p:nvPr/>
        </p:nvSpPr>
        <p:spPr>
          <a:xfrm>
            <a:off x="4398176" y="4308435"/>
            <a:ext cx="7956249" cy="923330"/>
          </a:xfrm>
          <a:prstGeom prst="rect">
            <a:avLst/>
          </a:prstGeom>
          <a:noFill/>
        </p:spPr>
        <p:txBody>
          <a:bodyPr wrap="square" rtlCol="0">
            <a:spAutoFit/>
          </a:bodyPr>
          <a:lstStyle/>
          <a:p>
            <a:r>
              <a:rPr lang="zh-CN" altLang="en-US" dirty="0"/>
              <a:t>不能，因为：</a:t>
            </a:r>
            <a:endParaRPr lang="en-US" altLang="zh-CN" dirty="0"/>
          </a:p>
          <a:p>
            <a:pPr marL="285750" indent="-285750">
              <a:buFont typeface="Arial" panose="020B0604020202020204" pitchFamily="34" charset="0"/>
              <a:buChar char="•"/>
            </a:pPr>
            <a:r>
              <a:rPr lang="zh-CN" altLang="en-US" dirty="0"/>
              <a:t>这会增加计算成本；</a:t>
            </a:r>
            <a:endParaRPr lang="en-US" altLang="zh-CN" dirty="0"/>
          </a:p>
          <a:p>
            <a:pPr marL="285750" indent="-285750">
              <a:buFont typeface="Arial" panose="020B0604020202020204" pitchFamily="34" charset="0"/>
              <a:buChar char="•"/>
            </a:pPr>
            <a:r>
              <a:rPr kumimoji="1" lang="zh-CN" altLang="en-US" dirty="0"/>
              <a:t>样本数量可以任意多，但无法无限地</a:t>
            </a:r>
            <a:r>
              <a:rPr lang="zh-CN" altLang="en-US" dirty="0"/>
              <a:t>增加神经网络中的权重、偏移数量</a:t>
            </a:r>
            <a:endParaRPr kumimoji="1" lang="zh-CN" altLang="en-US" dirty="0"/>
          </a:p>
        </p:txBody>
      </p:sp>
      <p:sp>
        <p:nvSpPr>
          <p:cNvPr id="5" name="文本框 4">
            <a:extLst>
              <a:ext uri="{FF2B5EF4-FFF2-40B4-BE49-F238E27FC236}">
                <a16:creationId xmlns:a16="http://schemas.microsoft.com/office/drawing/2014/main" id="{047D079F-C248-EF2A-2DEB-18F7A634B2BE}"/>
              </a:ext>
            </a:extLst>
          </p:cNvPr>
          <p:cNvSpPr txBox="1"/>
          <p:nvPr/>
        </p:nvSpPr>
        <p:spPr>
          <a:xfrm>
            <a:off x="4398176" y="5367461"/>
            <a:ext cx="7956249" cy="369332"/>
          </a:xfrm>
          <a:prstGeom prst="rect">
            <a:avLst/>
          </a:prstGeom>
          <a:noFill/>
        </p:spPr>
        <p:txBody>
          <a:bodyPr wrap="square" rtlCol="0">
            <a:spAutoFit/>
          </a:bodyPr>
          <a:lstStyle/>
          <a:p>
            <a:r>
              <a:rPr kumimoji="1" lang="zh-CN" altLang="en-US" dirty="0"/>
              <a:t>保持</a:t>
            </a:r>
            <a:r>
              <a:rPr lang="zh-CN" altLang="en-US" dirty="0"/>
              <a:t>神经网络中的权重、偏移数量不变</a:t>
            </a:r>
            <a:endParaRPr kumimoji="1" lang="zh-CN" altLang="en-US" dirty="0"/>
          </a:p>
        </p:txBody>
      </p:sp>
      <p:sp>
        <p:nvSpPr>
          <p:cNvPr id="7" name="文本框 6">
            <a:extLst>
              <a:ext uri="{FF2B5EF4-FFF2-40B4-BE49-F238E27FC236}">
                <a16:creationId xmlns:a16="http://schemas.microsoft.com/office/drawing/2014/main" id="{06849366-9447-8166-763E-4E276C245DB4}"/>
              </a:ext>
            </a:extLst>
          </p:cNvPr>
          <p:cNvSpPr txBox="1"/>
          <p:nvPr/>
        </p:nvSpPr>
        <p:spPr>
          <a:xfrm>
            <a:off x="1887835" y="5878336"/>
            <a:ext cx="7956249" cy="369332"/>
          </a:xfrm>
          <a:prstGeom prst="rect">
            <a:avLst/>
          </a:prstGeom>
          <a:noFill/>
        </p:spPr>
        <p:txBody>
          <a:bodyPr wrap="square" rtlCol="0">
            <a:spAutoFit/>
          </a:bodyPr>
          <a:lstStyle/>
          <a:p>
            <a:r>
              <a:rPr lang="zh-CN" altLang="en-US" dirty="0"/>
              <a:t>每个样本推理的输出值尽量接近真实值</a:t>
            </a:r>
            <a:endParaRPr kumimoji="1"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因此，我们引入损失函数𝐸，用来在训练阶段度量在推理阶段的输出值和真实值的误差大小</a:t>
            </a:r>
            <a:endParaRPr lang="en-US" altLang="zh-CN" dirty="0"/>
          </a:p>
          <a:p>
            <a:pPr marL="285750" indent="-285750">
              <a:buFont typeface="Arial" panose="020B0604020202020204" pitchFamily="34" charset="0"/>
              <a:buChar char="•"/>
            </a:pPr>
            <a:r>
              <a:rPr lang="zh-CN" altLang="en-US" dirty="0"/>
              <a:t>损失函数满足什么条件，就能达成希望的结果？</a:t>
            </a:r>
            <a:endParaRPr lang="en-US" altLang="zh-CN" dirty="0"/>
          </a:p>
          <a:p>
            <a:pPr marL="285750" indent="-285750">
              <a:buFont typeface="Arial" panose="020B0604020202020204" pitchFamily="34" charset="0"/>
              <a:buChar char="•"/>
            </a:pPr>
            <a:r>
              <a:rPr lang="zh-CN" altLang="en-US" dirty="0"/>
              <a:t>对于“判断性别”的</a:t>
            </a:r>
            <a:r>
              <a:rPr lang="en-US" altLang="zh-CN" dirty="0"/>
              <a:t>Demo</a:t>
            </a:r>
            <a:r>
              <a:rPr lang="zh-CN" altLang="en-US" dirty="0"/>
              <a:t>，𝐸可以是什么函数？</a:t>
            </a:r>
            <a:endParaRPr lang="en-US" altLang="zh-CN" dirty="0"/>
          </a:p>
          <a:p>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dirty="0"/>
              <a:t>主问题：什么是损失函数</a:t>
            </a:r>
          </a:p>
        </p:txBody>
      </p:sp>
      <p:sp>
        <p:nvSpPr>
          <p:cNvPr id="5" name="文本框 4">
            <a:extLst>
              <a:ext uri="{FF2B5EF4-FFF2-40B4-BE49-F238E27FC236}">
                <a16:creationId xmlns:a16="http://schemas.microsoft.com/office/drawing/2014/main" id="{047D079F-C248-EF2A-2DEB-18F7A634B2BE}"/>
              </a:ext>
            </a:extLst>
          </p:cNvPr>
          <p:cNvSpPr txBox="1"/>
          <p:nvPr/>
        </p:nvSpPr>
        <p:spPr>
          <a:xfrm>
            <a:off x="7529885" y="3179663"/>
            <a:ext cx="2733347" cy="369332"/>
          </a:xfrm>
          <a:prstGeom prst="rect">
            <a:avLst/>
          </a:prstGeom>
          <a:noFill/>
        </p:spPr>
        <p:txBody>
          <a:bodyPr wrap="square" rtlCol="0">
            <a:spAutoFit/>
          </a:bodyPr>
          <a:lstStyle/>
          <a:p>
            <a:r>
              <a:rPr kumimoji="1" lang="zh-CN" altLang="en-US" dirty="0"/>
              <a:t>返回的值（误差）最小</a:t>
            </a:r>
          </a:p>
        </p:txBody>
      </p:sp>
      <p:sp>
        <p:nvSpPr>
          <p:cNvPr id="4" name="文本框 3">
            <a:extLst>
              <a:ext uri="{FF2B5EF4-FFF2-40B4-BE49-F238E27FC236}">
                <a16:creationId xmlns:a16="http://schemas.microsoft.com/office/drawing/2014/main" id="{9CDB625E-411B-3CC0-A498-B3BCD82FA321}"/>
              </a:ext>
            </a:extLst>
          </p:cNvPr>
          <p:cNvSpPr txBox="1"/>
          <p:nvPr/>
        </p:nvSpPr>
        <p:spPr>
          <a:xfrm>
            <a:off x="5202748" y="4026610"/>
            <a:ext cx="2804539" cy="369332"/>
          </a:xfrm>
          <a:prstGeom prst="rect">
            <a:avLst/>
          </a:prstGeom>
          <a:noFill/>
        </p:spPr>
        <p:txBody>
          <a:bodyPr wrap="square" rtlCol="0">
            <a:spAutoFit/>
          </a:bodyPr>
          <a:lstStyle/>
          <a:p>
            <a:r>
              <a:rPr kumimoji="1" lang="zh-CN" altLang="en-US" dirty="0"/>
              <a:t>均方误差公式：</a:t>
            </a:r>
            <a:endParaRPr kumimoji="1" lang="en-US" altLang="zh-CN" dirty="0"/>
          </a:p>
        </p:txBody>
      </p:sp>
      <p:pic>
        <p:nvPicPr>
          <p:cNvPr id="11" name="图片 10">
            <a:extLst>
              <a:ext uri="{FF2B5EF4-FFF2-40B4-BE49-F238E27FC236}">
                <a16:creationId xmlns:a16="http://schemas.microsoft.com/office/drawing/2014/main" id="{F9C62C3E-4042-77FA-9FC5-2A1F4F070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748" y="4356407"/>
            <a:ext cx="6032500" cy="1016000"/>
          </a:xfrm>
          <a:prstGeom prst="rect">
            <a:avLst/>
          </a:prstGeom>
        </p:spPr>
      </p:pic>
    </p:spTree>
    <p:custDataLst>
      <p:tags r:id="rId1"/>
    </p:custDataLst>
    <p:extLst>
      <p:ext uri="{BB962C8B-B14F-4D97-AF65-F5344CB8AC3E}">
        <p14:creationId xmlns:p14="http://schemas.microsoft.com/office/powerpoint/2010/main" val="89201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主问题：</a:t>
            </a:r>
            <a:r>
              <a:rPr lang="en-US" dirty="0" err="1">
                <a:sym typeface="+mn-ea"/>
              </a:rPr>
              <a:t>什么是随机梯度下降</a:t>
            </a:r>
            <a:endParaRPr lang="zh-CN" altLang="en-US" dirty="0"/>
          </a:p>
        </p:txBody>
      </p:sp>
    </p:spTree>
    <p:custDataLst>
      <p:tags r:id="rId1"/>
    </p:custDataLst>
    <p:extLst>
      <p:ext uri="{BB962C8B-B14F-4D97-AF65-F5344CB8AC3E}">
        <p14:creationId xmlns:p14="http://schemas.microsoft.com/office/powerpoint/2010/main" val="211160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训练后得到的一组权重和偏移在损失函数中满足什么条件，使得误差最小？</a:t>
            </a:r>
            <a:endParaRPr lang="en-US" altLang="zh-CN" dirty="0"/>
          </a:p>
          <a:p>
            <a:pPr marL="742950" lvl="1" indent="-285750">
              <a:buFont typeface="Arial" panose="020B0604020202020204" pitchFamily="34" charset="0"/>
              <a:buChar char="•"/>
            </a:pPr>
            <a:r>
              <a:rPr lang="zh-CN" altLang="en-US" dirty="0"/>
              <a:t>损失函数中，哪些已知量，哪些是未知量？</a:t>
            </a:r>
            <a:endParaRPr lang="en-US" altLang="zh-CN" dirty="0"/>
          </a:p>
          <a:p>
            <a:pPr marL="742950" lvl="1" indent="-285750">
              <a:buFont typeface="Arial" panose="020B0604020202020204" pitchFamily="34" charset="0"/>
              <a:buChar char="•"/>
            </a:pPr>
            <a:r>
              <a:rPr lang="zh-CN" altLang="en-US" dirty="0"/>
              <a:t>权重和偏移是未知量吗？</a:t>
            </a:r>
            <a:endParaRPr lang="en-US" altLang="zh-CN" dirty="0"/>
          </a:p>
          <a:p>
            <a:pPr marL="742950" lvl="1" indent="-285750">
              <a:buFont typeface="Arial" panose="020B0604020202020204" pitchFamily="34" charset="0"/>
              <a:buChar char="•"/>
            </a:pPr>
            <a:r>
              <a:rPr lang="zh-CN" altLang="en-US"/>
              <a:t>要求</a:t>
            </a:r>
            <a:r>
              <a:rPr lang="zh-CN" altLang="en-US" dirty="0"/>
              <a:t>最小误差，也就是求损失函数的最大值还是最小值？</a:t>
            </a:r>
            <a:endParaRPr lang="en-US" altLang="zh-CN" dirty="0"/>
          </a:p>
          <a:p>
            <a:pPr marL="742950" lvl="1" indent="-285750">
              <a:buFont typeface="Arial" panose="020B0604020202020204" pitchFamily="34" charset="0"/>
              <a:buChar char="•"/>
            </a:pPr>
            <a:r>
              <a:rPr lang="zh-CN" altLang="en-US" dirty="0"/>
              <a:t>所以训练后得到的一组权重和偏移属于损失函数的最大值点还是最小值点？</a:t>
            </a:r>
            <a:endParaRPr lang="en-US" altLang="zh-CN" dirty="0"/>
          </a:p>
          <a:p>
            <a:pPr marL="285750" indent="-285750">
              <a:buFont typeface="Arial" panose="020B0604020202020204" pitchFamily="34" charset="0"/>
              <a:buChar char="•"/>
            </a:pPr>
            <a:r>
              <a:rPr lang="zh-CN" altLang="en-US" dirty="0"/>
              <a:t>所以要求损失函数的最小值点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dirty="0"/>
              <a:t>主问题：什么是随机梯度下降</a:t>
            </a:r>
          </a:p>
        </p:txBody>
      </p:sp>
      <p:sp>
        <p:nvSpPr>
          <p:cNvPr id="6" name="文本框 5">
            <a:extLst>
              <a:ext uri="{FF2B5EF4-FFF2-40B4-BE49-F238E27FC236}">
                <a16:creationId xmlns:a16="http://schemas.microsoft.com/office/drawing/2014/main" id="{D550D8E1-BEB8-0033-7E83-CCC47F04EFA7}"/>
              </a:ext>
            </a:extLst>
          </p:cNvPr>
          <p:cNvSpPr txBox="1"/>
          <p:nvPr/>
        </p:nvSpPr>
        <p:spPr>
          <a:xfrm>
            <a:off x="8928468" y="5165160"/>
            <a:ext cx="1107996" cy="369332"/>
          </a:xfrm>
          <a:prstGeom prst="rect">
            <a:avLst/>
          </a:prstGeom>
          <a:noFill/>
        </p:spPr>
        <p:txBody>
          <a:bodyPr wrap="none" rtlCol="0">
            <a:spAutoFit/>
          </a:bodyPr>
          <a:lstStyle/>
          <a:p>
            <a:r>
              <a:rPr kumimoji="1" lang="zh-CN" altLang="en-US" dirty="0"/>
              <a:t>最小值点</a:t>
            </a:r>
          </a:p>
        </p:txBody>
      </p:sp>
      <p:pic>
        <p:nvPicPr>
          <p:cNvPr id="4" name="图片 3">
            <a:extLst>
              <a:ext uri="{FF2B5EF4-FFF2-40B4-BE49-F238E27FC236}">
                <a16:creationId xmlns:a16="http://schemas.microsoft.com/office/drawing/2014/main" id="{4BB06954-8482-8076-33E6-9FA8A5365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692" y="2579977"/>
            <a:ext cx="5661383" cy="953496"/>
          </a:xfrm>
          <a:prstGeom prst="rect">
            <a:avLst/>
          </a:prstGeom>
        </p:spPr>
      </p:pic>
    </p:spTree>
    <p:custDataLst>
      <p:tags r:id="rId1"/>
    </p:custDataLst>
    <p:extLst>
      <p:ext uri="{BB962C8B-B14F-4D97-AF65-F5344CB8AC3E}">
        <p14:creationId xmlns:p14="http://schemas.microsoft.com/office/powerpoint/2010/main" val="169177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 name="COMMONDATA" val="eyJoZGlkIjoiMjg3YWU3MzE4Zjc2MGFjY2U2ZGQ0NDQwMWZkNTA3OTg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703</Words>
  <Application>Microsoft Macintosh PowerPoint</Application>
  <PresentationFormat>宽屏</PresentationFormat>
  <Paragraphs>69</Paragraphs>
  <Slides>17</Slides>
  <Notes>1</Notes>
  <HiddenSlides>0</HiddenSlides>
  <MMClips>0</MMClips>
  <ScaleCrop>false</ScaleCrop>
  <HeadingPairs>
    <vt:vector size="8" baseType="variant">
      <vt:variant>
        <vt:lpstr>已用的字体</vt:lpstr>
      </vt:variant>
      <vt:variant>
        <vt:i4>2</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1" baseType="lpstr">
      <vt:lpstr>微软雅黑</vt:lpstr>
      <vt:lpstr>Arial</vt:lpstr>
      <vt:lpstr>Office 主题​​</vt:lpstr>
      <vt:lpstr>Equation.KSEE3</vt:lpstr>
      <vt:lpstr>z</vt:lpstr>
      <vt:lpstr>第二节课： “判断性别”Demo需求分析和初步设计（下1）</vt:lpstr>
      <vt:lpstr>内容预览</vt:lpstr>
      <vt:lpstr>回顾相关课程内容</vt:lpstr>
      <vt:lpstr>主问题：什么是损失函数</vt:lpstr>
      <vt:lpstr>为什么引入损失函数？</vt:lpstr>
      <vt:lpstr>主问题：什么是损失函数</vt:lpstr>
      <vt:lpstr>主问题：什么是随机梯度下降</vt:lpstr>
      <vt:lpstr>主问题：什么是随机梯度下降</vt:lpstr>
      <vt:lpstr>主问题：什么是随机梯度下降</vt:lpstr>
      <vt:lpstr>主问题：什么是随机梯度下降</vt:lpstr>
      <vt:lpstr>总结</vt:lpstr>
      <vt:lpstr>总结</vt:lpstr>
      <vt:lpstr>下节课预告</vt:lpstr>
      <vt:lpstr>PowerPoint 演示文稿</vt:lpstr>
      <vt:lpstr>问答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Microsoft Office User</cp:lastModifiedBy>
  <cp:revision>1305</cp:revision>
  <dcterms:created xsi:type="dcterms:W3CDTF">2021-12-21T11:47:00Z</dcterms:created>
  <dcterms:modified xsi:type="dcterms:W3CDTF">2022-08-29T13:18:08Z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C88F59C883BA4CFAAEB3A05D0135437E</vt:lpwstr>
  </property>
</Properties>
</file>