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7" r:id="rId2"/>
    <p:sldId id="308" r:id="rId3"/>
    <p:sldId id="284" r:id="rId4"/>
    <p:sldId id="1004" r:id="rId5"/>
    <p:sldId id="1104" r:id="rId6"/>
    <p:sldId id="1001" r:id="rId7"/>
    <p:sldId id="1080" r:id="rId8"/>
    <p:sldId id="1088" r:id="rId9"/>
    <p:sldId id="1100" r:id="rId10"/>
    <p:sldId id="1107" r:id="rId11"/>
    <p:sldId id="1081" r:id="rId12"/>
    <p:sldId id="1089" r:id="rId13"/>
    <p:sldId id="1105" r:id="rId14"/>
    <p:sldId id="1106" r:id="rId15"/>
    <p:sldId id="1095" r:id="rId16"/>
    <p:sldId id="1096" r:id="rId17"/>
    <p:sldId id="1097" r:id="rId18"/>
    <p:sldId id="1098" r:id="rId19"/>
    <p:sldId id="1108" r:id="rId20"/>
    <p:sldId id="1109" r:id="rId21"/>
    <p:sldId id="1110" r:id="rId22"/>
    <p:sldId id="1111" r:id="rId23"/>
    <p:sldId id="1118" r:id="rId24"/>
    <p:sldId id="1113" r:id="rId25"/>
    <p:sldId id="1119" r:id="rId26"/>
    <p:sldId id="1114" r:id="rId27"/>
    <p:sldId id="1117" r:id="rId28"/>
    <p:sldId id="1083" r:id="rId29"/>
    <p:sldId id="1091" r:id="rId30"/>
    <p:sldId id="537" r:id="rId31"/>
    <p:sldId id="536" r:id="rId32"/>
    <p:sldId id="1014" r:id="rId33"/>
    <p:sldId id="1013" r:id="rId34"/>
    <p:sldId id="997" r:id="rId35"/>
    <p:sldId id="998" r:id="rId36"/>
    <p:sldId id="653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  <a:r>
              <a:rPr lang="en-US" altLang="zh-CN" dirty="0"/>
              <a:t>Filter</a:t>
            </a:r>
            <a:r>
              <a:rPr lang="zh-CN" altLang="en-US" dirty="0"/>
              <a:t>与卷积层是什么关系？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  <a:r>
              <a:rPr lang="zh-CN" altLang="en-US" dirty="0"/>
              <a:t>的数量与</a:t>
            </a:r>
            <a:r>
              <a:rPr lang="en-US" altLang="zh-CN" dirty="0"/>
              <a:t>Feature Map</a:t>
            </a:r>
            <a:r>
              <a:rPr lang="zh-CN" altLang="en-US" dirty="0"/>
              <a:t>的数量有什么关系？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如何理解</a:t>
            </a:r>
            <a:r>
              <a:rPr lang="en-US" altLang="zh-CN" dirty="0"/>
              <a:t>Feature Map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池化层在做什么？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全连接层跟</a:t>
            </a:r>
            <a:r>
              <a:rPr lang="en-US" altLang="zh-CN" dirty="0"/>
              <a:t>Feature Maps</a:t>
            </a:r>
            <a:r>
              <a:rPr lang="zh-CN" altLang="en-US" dirty="0"/>
              <a:t>如何连接？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请整体描述图中卷积神经网络的前向传播过程？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65" y="4481565"/>
            <a:ext cx="7323083" cy="20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3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Sigmoid</a:t>
            </a:r>
            <a:r>
              <a:rPr lang="zh-CN" altLang="en-US" dirty="0"/>
              <a:t>相比，</a:t>
            </a:r>
            <a:r>
              <a:rPr lang="en-US" altLang="zh-CN" dirty="0" err="1"/>
              <a:t>Relu</a:t>
            </a:r>
            <a:r>
              <a:rPr lang="zh-CN" altLang="en-US" dirty="0"/>
              <a:t>有什么优势？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CC468A-5BEC-E405-912C-496514A7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86" y="1778635"/>
            <a:ext cx="198120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6B967B-A275-5805-1900-6D4F4D122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6" y="1629019"/>
            <a:ext cx="2333450" cy="17999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EEC209-1692-AA72-03D7-F1E6138EC8FD}"/>
              </a:ext>
            </a:extLst>
          </p:cNvPr>
          <p:cNvSpPr txBox="1"/>
          <p:nvPr/>
        </p:nvSpPr>
        <p:spPr>
          <a:xfrm>
            <a:off x="4401178" y="4170704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、速度快 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、减轻梯度消失问题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、稀疏性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4F8AD51-C7B1-A75C-3A21-C9D3DCD69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12" y="4580814"/>
            <a:ext cx="2527163" cy="16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BE9D3C-7BDD-5F65-98F3-79DC74D5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12" y="3429000"/>
            <a:ext cx="2333450" cy="741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8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1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3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如何推导卷积层的前向传播？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假设有一个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5*5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的图像，使用一个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进行卷积，想得到一个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如下图所示：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使用下列公式计算卷积：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7E4063-C6D3-E0EB-AF7C-17DC5C0D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53" y="2316256"/>
            <a:ext cx="5758822" cy="23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01B58C-2940-8053-8CA3-FA6456E8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19" y="4899270"/>
            <a:ext cx="7772400" cy="16023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410C40-AF19-45B1-75AF-6509C5D64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2625063"/>
            <a:ext cx="3695700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BCFC7C-F18E-1112-7F98-0EF3A12AD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3471227"/>
            <a:ext cx="1117600" cy="58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40E730-7525-552C-F847-C3BD5DE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3455805"/>
            <a:ext cx="6743560" cy="27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B0A5E9-82CE-6687-C9DB-89834B0E6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0" y="1562093"/>
            <a:ext cx="9608710" cy="1771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1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C0C29-DFAC-570F-DA2B-ED2375C6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80" y="1778635"/>
            <a:ext cx="1041400" cy="381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69C5FE-C94D-803C-9D32-C441855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1593638"/>
            <a:ext cx="8675077" cy="16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1B5B175-CA7C-9FF7-239C-A0738B92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41" y="3681884"/>
            <a:ext cx="5879402" cy="24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82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可以依次计算出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中所有元素的值。下面的动画显示了整个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的计算过程：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6169F0-ACC1-923C-74D3-00832B9E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31" y="2685420"/>
            <a:ext cx="5231628" cy="38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0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第八节课：</a:t>
            </a:r>
            <a:br>
              <a:rPr lang="en-US" altLang="zh-CN" dirty="0"/>
            </a:br>
            <a:r>
              <a:rPr lang="zh-CN" altLang="en-US" dirty="0"/>
              <a:t>卷积神经网络与卷积层的前向传播推导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上面的计算过程中，步幅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stride)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。步幅可以设为大于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的数。例如，当步幅为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计算如下：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CEE0F-4330-5BAB-FF2C-E1DBEA9E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2366743"/>
            <a:ext cx="4641900" cy="19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E54BB7-1CAB-E56D-68BE-1EBFE2CD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4453702"/>
            <a:ext cx="4641900" cy="18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4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C67E0-4A6A-0870-46D1-657D143A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7" y="1778635"/>
            <a:ext cx="4794180" cy="19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C0B4438-4370-B80F-82EB-3632F088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8" y="4102429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6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我们注意到，当步幅设置为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的时候，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就由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变成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了。这说明图像大小、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的大小、步幅、卷积后的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大小是有关系的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它们满足什么关系？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8D95C-6EE3-322D-FB41-F11B3B0C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61" y="3605537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E0E75B-EB38-52FD-0808-334C2C986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77" y="3708406"/>
            <a:ext cx="5142942" cy="16682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545594-9153-46F3-20C5-6D1966BBA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9" y="2553159"/>
            <a:ext cx="4580353" cy="1126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为什么引入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大小的公式应该修改为什么？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F5BDB4-087C-C43E-12F7-5B0696950E85}"/>
              </a:ext>
            </a:extLst>
          </p:cNvPr>
          <p:cNvSpPr txBox="1"/>
          <p:nvPr/>
        </p:nvSpPr>
        <p:spPr>
          <a:xfrm>
            <a:off x="4069582" y="1778635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是指在原始图像周围补几圈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694338-DFF0-B8C1-9795-55022102003C}"/>
              </a:ext>
            </a:extLst>
          </p:cNvPr>
          <p:cNvSpPr txBox="1"/>
          <p:nvPr/>
        </p:nvSpPr>
        <p:spPr>
          <a:xfrm>
            <a:off x="4712676" y="2267720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对于图像边缘部分的特征提取是很有帮助的。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DB436B-DEE0-3C77-3E06-1A78DF5FF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7" y="3429000"/>
            <a:ext cx="6385693" cy="2389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01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前面我们已经讲了深度为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的卷积层的计算方法，如果深度大于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怎么计算呢？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73588-5475-3883-B51C-4421B514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01" y="2858420"/>
            <a:ext cx="6724605" cy="3071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0B4F72-C5AA-52F0-F948-15EC99A53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1" y="4588137"/>
            <a:ext cx="3695700" cy="102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378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每个卷积层可以有多个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每个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和原始图像进行卷积后，都可以得到一个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因此，卷积后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的深度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和卷积层的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个数是相同的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151E7D-D404-ED25-FAEB-A8750185C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340587"/>
            <a:ext cx="5384800" cy="214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51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21A57-5293-DDB5-7006-DE31FC37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87" y="1346032"/>
            <a:ext cx="6159138" cy="54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16BC0-0145-97AA-8CCD-0CDCF1EB7B34}"/>
                  </a:ext>
                </a:extLst>
              </p:cNvPr>
              <p:cNvSpPr txBox="1"/>
              <p:nvPr/>
            </p:nvSpPr>
            <p:spPr>
              <a:xfrm>
                <a:off x="602731" y="1891480"/>
                <a:ext cx="184050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如何计算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16BC0-0145-97AA-8CCD-0CDCF1EB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31" y="1891480"/>
                <a:ext cx="1840504" cy="381515"/>
              </a:xfrm>
              <a:prstGeom prst="rect">
                <a:avLst/>
              </a:prstGeom>
              <a:blipFill>
                <a:blip r:embed="rId4"/>
                <a:stretch>
                  <a:fillRect l="-2740" t="-6250" r="-1370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7ABE8E9-F83A-D966-2FC2-5458A880AA7D}"/>
              </a:ext>
            </a:extLst>
          </p:cNvPr>
          <p:cNvSpPr txBox="1"/>
          <p:nvPr/>
        </p:nvSpPr>
        <p:spPr>
          <a:xfrm>
            <a:off x="582804" y="401935"/>
            <a:ext cx="1059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下面的动画显示了包含两个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的卷积层的计算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7*7*3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输入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-&gt;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经过两个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3*3*3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2)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得到了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的输出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另外我们也会看到下图的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，也就是在输入元素的周围补了一圈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7E29B-9334-35C3-0342-AB6409C9EA45}"/>
                  </a:ext>
                </a:extLst>
              </p:cNvPr>
              <p:cNvSpPr txBox="1"/>
              <p:nvPr/>
            </p:nvSpPr>
            <p:spPr>
              <a:xfrm>
                <a:off x="551435" y="2754027"/>
                <a:ext cx="188647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如何计算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7E29B-9334-35C3-0342-AB6409C9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5" y="2754027"/>
                <a:ext cx="1886478" cy="381515"/>
              </a:xfrm>
              <a:prstGeom prst="rect">
                <a:avLst/>
              </a:prstGeom>
              <a:blipFill>
                <a:blip r:embed="rId5"/>
                <a:stretch>
                  <a:fillRect l="-2685" t="-6452" r="-20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6F79DD7-EAED-5CA1-8826-D177C710C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1" y="4046750"/>
            <a:ext cx="4092380" cy="1631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26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1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请实现卷积层的前向传播？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请运行</a:t>
            </a:r>
            <a:r>
              <a:rPr lang="en-US" altLang="zh-CN" dirty="0" err="1"/>
              <a:t>ConvLayer</a:t>
            </a:r>
            <a:r>
              <a:rPr lang="zh-CN" altLang="en-US" dirty="0"/>
              <a:t>代码，检查前向传播的输出是否正确？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22FF2-8639-7C55-4960-DF702581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2" y="3213032"/>
            <a:ext cx="5582617" cy="22251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主问题：卷积神经网络是什么？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任务：实现卷积层的前向传播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最大池化层的前向传播推导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如何使用全连接神经网络识别手写数字？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DAFB919-CF42-4300-C0B1-BEA9ABFD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9621"/>
            <a:ext cx="4622660" cy="26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美丽成电·创新之美】能够让图像识别更准更快，成电大三学霸提出视觉识别新模型电子科技大学成电新闻网">
            <a:extLst>
              <a:ext uri="{FF2B5EF4-FFF2-40B4-BE49-F238E27FC236}">
                <a16:creationId xmlns:a16="http://schemas.microsoft.com/office/drawing/2014/main" id="{43C7DB01-BCB5-3A8D-3D7D-B98790037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85" y="2573299"/>
            <a:ext cx="6242838" cy="34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为什么引入卷积神经网络？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B83042-B09F-6425-D72F-2C526E611A0F}"/>
              </a:ext>
            </a:extLst>
          </p:cNvPr>
          <p:cNvSpPr txBox="1"/>
          <p:nvPr/>
        </p:nvSpPr>
        <p:spPr>
          <a:xfrm>
            <a:off x="6782637" y="1778635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、参数数量太多 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、没有利用像素之间的位置信息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、网络层数限制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80CE36-E1FD-41A6-F346-885FF49BBFCA}"/>
              </a:ext>
            </a:extLst>
          </p:cNvPr>
          <p:cNvSpPr txBox="1"/>
          <p:nvPr/>
        </p:nvSpPr>
        <p:spPr>
          <a:xfrm>
            <a:off x="3720385" y="3077129"/>
            <a:ext cx="7954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、局部连接 </a:t>
            </a:r>
            <a:endParaRPr kumimoji="1" lang="en-US" altLang="zh-CN" dirty="0"/>
          </a:p>
          <a:p>
            <a:r>
              <a:rPr kumimoji="1" lang="zh-CN" altLang="en-US" dirty="0"/>
              <a:t>这个是最容易想到的，每个神经元不再和上一层的所有神经元相连，而只和一小部分神经元相连。这样就减少了很多参数。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、权值共享 </a:t>
            </a:r>
            <a:endParaRPr kumimoji="1" lang="en-US" altLang="zh-CN" dirty="0"/>
          </a:p>
          <a:p>
            <a:r>
              <a:rPr kumimoji="1" lang="zh-CN" altLang="en-US" dirty="0"/>
              <a:t>一组连接可以共享同一个权重，而不是每个连接有一个不同的权重，这样又减少了很多参数。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、下采样 </a:t>
            </a:r>
            <a:endParaRPr kumimoji="1" lang="en-US" altLang="zh-CN" dirty="0"/>
          </a:p>
          <a:p>
            <a:r>
              <a:rPr kumimoji="1" lang="zh-CN" altLang="en-US" dirty="0"/>
              <a:t>可以使用</a:t>
            </a:r>
            <a:r>
              <a:rPr kumimoji="1" lang="zh-CN" altLang="en" dirty="0"/>
              <a:t>池化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Pooling</a:t>
            </a:r>
            <a:r>
              <a:rPr kumimoji="1" lang="zh-CN" altLang="en-US" dirty="0"/>
              <a:t>）来减少每层的样本数，进一步减少参数数量，同时还可以提升模型的鲁棒性。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如上图所示，一个卷积神经网络由若干卷积层、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层、全连接层组成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常用架构模式为：</a:t>
            </a:r>
            <a:r>
              <a:rPr lang="en" altLang="zh-CN" b="0" i="0" dirty="0">
                <a:solidFill>
                  <a:srgbClr val="777777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INPUT -&gt; [[CONV]*N -&gt; POOL?]*M -&gt; [FC]*K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也就是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个卷积层叠加，然后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叠加一个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层，重复这个结构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次，最后叠加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个全连接层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图中的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为多少？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C387C-A1EE-ACF3-A40E-DF4825B3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59" y="1517301"/>
            <a:ext cx="9700282" cy="27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25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与全连接神经网络相比，卷积神经网络有什么不同？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3D4B54F-48CD-E296-4736-B7DB57B9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2" y="1393862"/>
            <a:ext cx="2823982" cy="19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1" y="1291489"/>
            <a:ext cx="7600040" cy="21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4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7986</TotalTime>
  <Words>1217</Words>
  <Application>Microsoft Macintosh PowerPoint</Application>
  <PresentationFormat>宽屏</PresentationFormat>
  <Paragraphs>297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PingFang SC</vt:lpstr>
      <vt:lpstr>Arial</vt:lpstr>
      <vt:lpstr>Cambria Math</vt:lpstr>
      <vt:lpstr>Office 主题​​</vt:lpstr>
      <vt:lpstr>Equation.KSEE3</vt:lpstr>
      <vt:lpstr>z</vt:lpstr>
      <vt:lpstr>第八节课： 卷积神经网络与卷积层的前向传播推导</vt:lpstr>
      <vt:lpstr>内容预览</vt:lpstr>
      <vt:lpstr>回顾相关课程内容</vt:lpstr>
      <vt:lpstr>为什么要学习本课</vt:lpstr>
      <vt:lpstr>主问题：卷积神经网络是什么？  </vt:lpstr>
      <vt:lpstr>为什么引入卷积神经网络？</vt:lpstr>
      <vt:lpstr>主问题：卷积神经网络是什么？</vt:lpstr>
      <vt:lpstr>主问题：卷积神经网络是什么？</vt:lpstr>
      <vt:lpstr>主问题：卷积神经网络是什么？</vt:lpstr>
      <vt:lpstr>主问题：Relu激活函数是什么？  </vt:lpstr>
      <vt:lpstr>主问题：Relu激活函数是什么？</vt:lpstr>
      <vt:lpstr>任务：实现Relu激活函数</vt:lpstr>
      <vt:lpstr>任务：实现Relu激活函数</vt:lpstr>
      <vt:lpstr>主问题： 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PowerPoint 演示文稿</vt:lpstr>
      <vt:lpstr>结学</vt:lpstr>
      <vt:lpstr>任务：实现卷积层的前向传播</vt:lpstr>
      <vt:lpstr>任务：实现卷积层的前向传播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1465</cp:revision>
  <dcterms:created xsi:type="dcterms:W3CDTF">2021-12-21T11:47:00Z</dcterms:created>
  <dcterms:modified xsi:type="dcterms:W3CDTF">2022-12-04T13:57:35Z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