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30"/>
  </p:handoutMasterIdLst>
  <p:sldIdLst>
    <p:sldId id="527" r:id="rId3"/>
    <p:sldId id="842" r:id="rId4"/>
    <p:sldId id="843" r:id="rId5"/>
    <p:sldId id="864" r:id="rId6"/>
    <p:sldId id="845" r:id="rId7"/>
    <p:sldId id="903" r:id="rId8"/>
    <p:sldId id="865" r:id="rId9"/>
    <p:sldId id="847" r:id="rId10"/>
    <p:sldId id="852" r:id="rId11"/>
    <p:sldId id="866" r:id="rId12"/>
    <p:sldId id="853" r:id="rId13"/>
    <p:sldId id="887" r:id="rId14"/>
    <p:sldId id="854" r:id="rId15"/>
    <p:sldId id="867" r:id="rId17"/>
    <p:sldId id="855" r:id="rId18"/>
    <p:sldId id="856" r:id="rId19"/>
    <p:sldId id="857" r:id="rId20"/>
    <p:sldId id="858" r:id="rId21"/>
    <p:sldId id="868" r:id="rId22"/>
    <p:sldId id="869" r:id="rId23"/>
    <p:sldId id="870" r:id="rId24"/>
    <p:sldId id="859" r:id="rId25"/>
    <p:sldId id="860" r:id="rId26"/>
    <p:sldId id="862" r:id="rId27"/>
    <p:sldId id="863" r:id="rId28"/>
    <p:sldId id="861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88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</a:t>
            </a:r>
            <a:r>
              <a:rPr lang="zh-CN" altLang="en-US" sz="360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报名</a:t>
            </a:r>
            <a:r>
              <a:rPr lang="zh-CN" altLang="en-US" sz="3600">
                <a:latin typeface="+mj-ea"/>
                <a:ea typeface="+mj-ea"/>
                <a:cs typeface="+mj-ea"/>
              </a:rPr>
              <a:t>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</a:t>
            </a:r>
            <a:r>
              <a:rPr lang="zh-CN" altLang="en-US" b="1">
                <a:solidFill>
                  <a:srgbClr val="FF0000"/>
                </a:solidFill>
              </a:rPr>
              <a:t>线上付费</a:t>
            </a:r>
            <a:r>
              <a:rPr lang="zh-CN" altLang="en-US"/>
              <a:t>课程，在线参加本班所有课程的直播，并可获得录像回放和源码资料，享受老师全程跟踪，一对一辅导，详细答疑，布置作业和批改，确保学员真正学懂！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  <p:pic>
        <p:nvPicPr>
          <p:cNvPr id="2" name="图片 1" descr="Wonder离线渲染培训班（二期）报名群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4935" y="1137920"/>
            <a:ext cx="3963670" cy="5086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61.xml"/><Relationship Id="rId21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83.xml"/><Relationship Id="rId6" Type="http://schemas.openxmlformats.org/officeDocument/2006/relationships/hyperlink" Target="http://www.pbr-book.org/3ed-2018/contents.html" TargetMode="External"/><Relationship Id="rId5" Type="http://schemas.openxmlformats.org/officeDocument/2006/relationships/hyperlink" Target="https://www.zhihu.com/question/41468803" TargetMode="External"/><Relationship Id="rId4" Type="http://schemas.openxmlformats.org/officeDocument/2006/relationships/hyperlink" Target="https://sites.cs.ucsb.edu/~lingqi/teaching/games101.html" TargetMode="External"/><Relationship Id="rId3" Type="http://schemas.openxmlformats.org/officeDocument/2006/relationships/hyperlink" Target="http://www.thegibook.com/" TargetMode="External"/><Relationship Id="rId2" Type="http://schemas.openxmlformats.org/officeDocument/2006/relationships/hyperlink" Target="https://www.cnblogs.com/lv-anchoret/category/1368696.html" TargetMode="External"/><Relationship Id="rId1" Type="http://schemas.openxmlformats.org/officeDocument/2006/relationships/hyperlink" Target="https://www.bilibili.com/video/BV1Jo4y1Z7ty?spm_id_from=333.999.0.0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hyperlink" Target="https://www.cnblogs.com/chaogex/p/15986803.html" TargetMode="External"/><Relationship Id="rId3" Type="http://schemas.openxmlformats.org/officeDocument/2006/relationships/hyperlink" Target="https://www.cnblogs.com/chaogex/p/10508464.html" TargetMode="External"/><Relationship Id="rId2" Type="http://schemas.openxmlformats.org/officeDocument/2006/relationships/hyperlink" Target="https://www.bilibili.com/video/BV1Jo4y1Z7ty?spm_id_from=333.999.0.0" TargetMode="Externa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副本_副本_副本_腾讯课程封面_自定义px_2022-04-05+16_34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6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零基础上手学习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实战开发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包含完整的图形学算法、数学推导、伪代码和实现代码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内容系统、</a:t>
            </a:r>
            <a:r>
              <a:rPr lang="zh-CN" altLang="en-US"/>
              <a:t>丰富，包含基础课、提高课、专题课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</a:t>
            </a:r>
            <a:r>
              <a:rPr lang="zh-CN" altLang="en-US"/>
              <a:t>特色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掌握离线渲染的核心技术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获得科研能力，能够看懂</a:t>
            </a:r>
            <a:r>
              <a:rPr lang="zh-CN" altLang="en-US"/>
              <a:t>图形学论文和数学</a:t>
            </a:r>
            <a:r>
              <a:rPr lang="zh-CN" altLang="en-US"/>
              <a:t>公式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能使用课程的离线渲染器作为自己的实战项目，也可以进一步改进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既搞懂数学公式，又学习代码思路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了解最新的</a:t>
            </a:r>
            <a:r>
              <a:rPr lang="en-US" altLang="zh-CN">
                <a:sym typeface="+mn-ea"/>
              </a:rPr>
              <a:t>RTX</a:t>
            </a:r>
            <a:r>
              <a:rPr>
                <a:sym typeface="+mn-ea"/>
              </a:rPr>
              <a:t>光线追踪管线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了解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相关的</a:t>
            </a:r>
            <a:r>
              <a:rPr lang="en-US" altLang="zh-CN">
                <a:sym typeface="+mn-ea"/>
              </a:rPr>
              <a:t>API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学员收益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开发</a:t>
            </a:r>
            <a:r>
              <a:rPr lang="en-US" altLang="zh-CN"/>
              <a:t>3D</a:t>
            </a:r>
            <a:r>
              <a:t>引擎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开发</a:t>
            </a:r>
            <a:r>
              <a:t>渲染器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学习计算机图形学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适合的</a:t>
            </a:r>
            <a:r>
              <a:rPr lang="zh-CN" altLang="en-US"/>
              <a:t>学员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617980"/>
            <a:ext cx="10852150" cy="4553585"/>
          </a:xfrm>
        </p:spPr>
        <p:txBody>
          <a:bodyPr/>
          <a:p>
            <a:r>
              <a:rPr>
                <a:sym typeface="+mn-ea"/>
              </a:rPr>
              <a:t>本班包括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基础课，还增加了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提高课、</a:t>
            </a:r>
            <a:r>
              <a:rPr lang="en-US" altLang="zh-CN">
                <a:sym typeface="+mn-ea"/>
              </a:rPr>
              <a:t>“光子映射”专题课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“梅特波利斯光照传输”</a:t>
            </a:r>
            <a:r>
              <a:rPr>
                <a:sym typeface="+mn-ea"/>
              </a:rPr>
              <a:t>专题课</a:t>
            </a:r>
            <a:endParaRPr lang="zh-CN" altLang="en-US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617980"/>
            <a:ext cx="10852150" cy="4553585"/>
          </a:xfrm>
        </p:spPr>
        <p:txBody>
          <a:bodyPr/>
          <a:p>
            <a:r>
              <a:rPr lang="zh-CN" altLang="en-US"/>
              <a:t>一、</a:t>
            </a:r>
            <a:r>
              <a:rPr lang="zh-CN" altLang="en-US"/>
              <a:t>初步上手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WebGPU介绍和使用</a:t>
            </a:r>
            <a:r>
              <a:rPr lang="zh-CN" altLang="en-US"/>
              <a:t>光栅化管线绘制一个三角形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使用框架</a:t>
            </a:r>
            <a:r>
              <a:rPr lang="zh-CN" altLang="en-US"/>
              <a:t>重构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三角函数、向量和矩阵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变换（二维和</a:t>
            </a:r>
            <a:r>
              <a:rPr lang="zh-CN" altLang="en-US"/>
              <a:t>三维）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模型</a:t>
            </a:r>
            <a:r>
              <a:rPr lang="zh-CN" altLang="en-US"/>
              <a:t>变换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视图变换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投影</a:t>
            </a:r>
            <a:r>
              <a:rPr lang="zh-CN" altLang="en-US"/>
              <a:t>变换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视口</a:t>
            </a:r>
            <a:r>
              <a:rPr lang="zh-CN" altLang="en-US"/>
              <a:t>变换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基础课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一、</a:t>
            </a:r>
            <a:r>
              <a:rPr lang="zh-CN" altLang="en-US"/>
              <a:t>初步上手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使用光追管线绘制一个三角形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射线与表面的</a:t>
            </a:r>
            <a:r>
              <a:t>相交计算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射线与包围盒的相交</a:t>
            </a:r>
            <a:r>
              <a:t>计算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使用计算管线绘制一个</a:t>
            </a:r>
            <a:r>
              <a:t>三角形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基础课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zh-CN" altLang="en-US"/>
              <a:t>、理论准备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辐射度量学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渲染方程推导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光线投射、Whitted光线追踪、分布式光线追踪理论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使用数值分析的方法计算积分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概率论基础与</a:t>
            </a:r>
            <a:r>
              <a:rPr lang="en-US" altLang="zh-CN"/>
              <a:t>蒙特卡洛积分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t>用逆变换算法采样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重要性采样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路径追踪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基础课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三、最小实现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构建</a:t>
            </a:r>
            <a:r>
              <a:rPr lang="en-US" altLang="zh-CN"/>
              <a:t>Corner Box</a:t>
            </a:r>
            <a:r>
              <a:t>场景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半球内</a:t>
            </a:r>
            <a:r>
              <a:rPr lang="zh-CN" altLang="en-US"/>
              <a:t>生成随机方向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Lambertian反射</a:t>
            </a:r>
            <a:r>
              <a:rPr lang="zh-CN" altLang="en-US"/>
              <a:t>模型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实现路径</a:t>
            </a:r>
            <a:r>
              <a:rPr lang="zh-CN" altLang="en-US"/>
              <a:t>追踪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基础课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zh-CN" altLang="en-US"/>
              <a:t>、进一步完善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直接光源采样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实现</a:t>
            </a:r>
            <a:r>
              <a:rPr>
                <a:sym typeface="+mn-ea"/>
              </a:rPr>
              <a:t>直接光源采样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完美镜面反射模型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微表面模型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基础课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多重重要性采样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加入</a:t>
            </a:r>
            <a:r>
              <a:rPr>
                <a:sym typeface="+mn-ea"/>
              </a:rPr>
              <a:t>更多的光源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GLTF</a:t>
            </a:r>
            <a:r>
              <a:rPr>
                <a:sym typeface="+mn-ea"/>
              </a:rPr>
              <a:t>模型加载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加入纹理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Gamma矫正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Tone mapping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IBL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BSDF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提高课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第一节课：课程介绍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初步</a:t>
            </a:r>
            <a:r>
              <a:rPr lang="zh-CN" altLang="en-US"/>
              <a:t>实现光子映射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改进</a:t>
            </a:r>
            <a:r>
              <a:rPr>
                <a:sym typeface="+mn-ea"/>
              </a:rPr>
              <a:t>光子映射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组合路径追踪、</a:t>
            </a:r>
            <a:r>
              <a:rPr>
                <a:sym typeface="+mn-ea"/>
              </a:rPr>
              <a:t>光子映射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“光子映射”专题课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初步实现</a:t>
            </a:r>
            <a:r>
              <a:rPr lang="en-US" altLang="zh-CN">
                <a:sym typeface="+mn-ea"/>
              </a:rPr>
              <a:t>梅特波利斯光照传输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改进</a:t>
            </a:r>
            <a:r>
              <a:rPr lang="en-US" altLang="zh-CN">
                <a:sym typeface="+mn-ea"/>
              </a:rPr>
              <a:t>梅特波利斯光照传输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组合路径追踪、光子映射、</a:t>
            </a:r>
            <a:r>
              <a:rPr lang="en-US" altLang="zh-CN">
                <a:sym typeface="+mn-ea"/>
              </a:rPr>
              <a:t>梅特波利斯光照传输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“梅特波利斯光照传输”</a:t>
            </a:r>
            <a:r>
              <a:rPr lang="en-US" altLang="zh-CN">
                <a:sym typeface="+mn-ea"/>
              </a:rPr>
              <a:t>专题课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 lang="zh-CN" altLang="en-US">
                <a:hlinkClick r:id="rId1" action="ppaction://hlinkfile"/>
              </a:rPr>
              <a:t>离线渲染培训班</a:t>
            </a:r>
            <a:r>
              <a:rPr lang="zh-CN" altLang="en-US">
                <a:hlinkClick r:id="rId1" action="ppaction://hlinkfile"/>
              </a:rPr>
              <a:t>课程录像回放（一期）</a:t>
            </a:r>
            <a:endParaRPr lang="zh-CN" altLang="en-US">
              <a:hlinkClick r:id="rId2" action="ppaction://hlinkfile"/>
            </a:endParaRPr>
          </a:p>
          <a:p>
            <a:r>
              <a:rPr lang="zh-CN" altLang="en-US">
                <a:hlinkClick r:id="rId2" action="ppaction://hlinkfile"/>
              </a:rPr>
              <a:t>【Ray Tracing The Next Week 超详解】</a:t>
            </a:r>
            <a:endParaRPr lang="zh-CN" altLang="en-US">
              <a:hlinkClick r:id="rId2" action="ppaction://hlinkfile"/>
            </a:endParaRPr>
          </a:p>
          <a:p>
            <a:r>
              <a:rPr lang="zh-CN" altLang="en-US">
                <a:hlinkClick r:id="rId3"/>
              </a:rPr>
              <a:t>《全局光照技术：从离线到实时渲染》</a:t>
            </a:r>
            <a:endParaRPr lang="zh-CN" altLang="en-US"/>
          </a:p>
          <a:p>
            <a:r>
              <a:rPr lang="zh-CN" altLang="en-US">
                <a:hlinkClick r:id="rId4" action="ppaction://hlinkfile"/>
              </a:rPr>
              <a:t>GAMES101: 现代计算机图形学入门</a:t>
            </a:r>
            <a:endParaRPr lang="zh-CN" altLang="en-US"/>
          </a:p>
          <a:p>
            <a:r>
              <a:rPr lang="zh-CN" altLang="en-US">
                <a:hlinkClick r:id="rId5" action="ppaction://hlinkfile"/>
              </a:rPr>
              <a:t>零基础如何学习计算机图形学？</a:t>
            </a:r>
            <a:endParaRPr lang="zh-CN" altLang="en-US">
              <a:hlinkClick r:id="rId5" action="ppaction://hlinkfile"/>
            </a:endParaRPr>
          </a:p>
          <a:p>
            <a:r>
              <a:rPr lang="zh-CN" altLang="en-US">
                <a:hlinkClick r:id="rId6"/>
              </a:rPr>
              <a:t>基于物理的渲染（</a:t>
            </a:r>
            <a:r>
              <a:rPr lang="en-US" altLang="zh-CN">
                <a:hlinkClick r:id="rId6"/>
              </a:rPr>
              <a:t>pbrt</a:t>
            </a:r>
            <a:r>
              <a:rPr lang="zh-CN" altLang="en-US">
                <a:hlinkClick r:id="rId6"/>
              </a:rPr>
              <a:t>）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相关的学习资源</a:t>
            </a:r>
          </a:p>
        </p:txBody>
      </p:sp>
    </p:spTree>
    <p:custDataLst>
      <p:tags r:id="rId7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WebGPU介绍和使用</a:t>
            </a:r>
            <a:r>
              <a:rPr>
                <a:sym typeface="+mn-ea"/>
              </a:rPr>
              <a:t>光栅化管线绘制一个三角形</a:t>
            </a: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问答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17" y="3214570"/>
            <a:ext cx="10852237" cy="648000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626235"/>
            <a:ext cx="10852150" cy="4553585"/>
          </a:xfrm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讲师介绍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课程</a:t>
            </a:r>
            <a:r>
              <a:rPr>
                <a:sym typeface="+mn-ea"/>
              </a:rPr>
              <a:t>简介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为什么要学习离线渲染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学员成功</a:t>
            </a:r>
            <a:r>
              <a:rPr>
                <a:sym typeface="+mn-ea"/>
              </a:rPr>
              <a:t>案例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技术栈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课程</a:t>
            </a:r>
            <a:r>
              <a:rPr lang="zh-CN" altLang="en-US"/>
              <a:t>特色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学员收益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适合的学员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课程大纲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相关的学习</a:t>
            </a:r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内容预览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讲师介绍​</a:t>
            </a:r>
            <a:endParaRPr lang="zh-CN" altLang="en-US"/>
          </a:p>
        </p:txBody>
      </p:sp>
      <p:pic>
        <p:nvPicPr>
          <p:cNvPr id="4" name="图片 3" descr="杨元超_圆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1952625"/>
            <a:ext cx="3124200" cy="312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98795" y="3026410"/>
            <a:ext cx="61087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杨元超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曾就职于阿里巴巴、腾讯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年离线渲染器开发经验，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Web </a:t>
            </a:r>
            <a:r>
              <a:rPr lang="zh-CN" altLang="en-US">
                <a:sym typeface="+mn-ea"/>
              </a:rPr>
              <a:t>3D引擎开发经验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开设过</a:t>
            </a:r>
            <a:r>
              <a:rPr lang="en-US" altLang="zh-CN">
                <a:sym typeface="+mn-ea"/>
                <a:hlinkClick r:id="rId2" action="ppaction://hlinkfile"/>
              </a:rPr>
              <a:t>“</a:t>
            </a:r>
            <a:r>
              <a:rPr lang="zh-CN" altLang="en-US">
                <a:sym typeface="+mn-ea"/>
                <a:hlinkClick r:id="rId2" action="ppaction://hlinkfile"/>
              </a:rPr>
              <a:t>离线渲染（一期）</a:t>
            </a:r>
            <a:r>
              <a:rPr lang="en-US" altLang="zh-CN">
                <a:sym typeface="+mn-ea"/>
                <a:hlinkClick r:id="rId2" action="ppaction://hlinkfile"/>
              </a:rPr>
              <a:t>”</a:t>
            </a:r>
            <a:r>
              <a:rPr lang="zh-CN" altLang="en-US">
                <a:sym typeface="+mn-ea"/>
              </a:rPr>
              <a:t>的培训班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hlinkClick r:id="rId3" action="ppaction://hlinkfile"/>
              </a:rPr>
              <a:t>“Wonder：Web3D引擎和编辑器”</a:t>
            </a:r>
            <a:r>
              <a:rPr lang="zh-CN" altLang="en-US"/>
              <a:t>核心开发者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hlinkClick r:id="rId4" action="ppaction://hlinkfile"/>
              </a:rPr>
              <a:t>《我完成了10000小时开发3D引擎》</a:t>
            </a:r>
            <a:r>
              <a:rPr lang="zh-CN" altLang="en-US"/>
              <a:t>作者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担任过引擎</a:t>
            </a:r>
            <a:r>
              <a:rPr lang="zh-CN" altLang="en-US"/>
              <a:t>或编辑器开发</a:t>
            </a:r>
            <a:r>
              <a:rPr lang="zh-CN" altLang="en-US"/>
              <a:t>的技术顾问、企业培训讲师等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t>本班从0开始，介绍相关的图形学</a:t>
            </a:r>
            <a:r>
              <a:t>算法和数学基础，给出详细的数学推导、伪代码和实现代码，最终带领大家开发出离线渲染器。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离线渲染的一期只包括了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基础课。本班为离线渲染的二期课程，不仅包括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基础课，还增加了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路径追踪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提高课、</a:t>
            </a:r>
            <a:r>
              <a:rPr lang="en-US" altLang="zh-CN">
                <a:sym typeface="+mn-ea"/>
              </a:rPr>
              <a:t>“光子映射”专题课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“梅特波利斯光照传输”</a:t>
            </a:r>
            <a:r>
              <a:rPr>
                <a:sym typeface="+mn-ea"/>
              </a:rPr>
              <a:t>专题课。</a:t>
            </a:r>
            <a:endParaRPr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</a:p>
          <a:p>
            <a:pPr lvl="1" algn="l"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课程简介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TODO </a:t>
            </a:r>
            <a:r>
              <a:t>加上效果图（实时局部光照、实时全局光照、离线全局光照）（依次增强</a:t>
            </a:r>
            <a:r>
              <a:t>真实感）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en-US" altLang="zh-CN"/>
              <a:t>TODO  </a:t>
            </a:r>
            <a:r>
              <a:t>以下内容为草稿，需要进一步</a:t>
            </a:r>
            <a:r>
              <a:t>修改：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渲染技术包括</a:t>
            </a:r>
            <a:r>
              <a:rPr lang="en-US" altLang="zh-CN"/>
              <a:t>“</a:t>
            </a:r>
            <a:r>
              <a:t>光栅化</a:t>
            </a:r>
            <a:r>
              <a:rPr lang="en-US" altLang="zh-CN"/>
              <a:t>”</a:t>
            </a:r>
            <a:r>
              <a:t>和</a:t>
            </a:r>
            <a:r>
              <a:rPr lang="en-US" altLang="zh-CN"/>
              <a:t>“</a:t>
            </a:r>
            <a:r>
              <a:t>光追</a:t>
            </a:r>
            <a:r>
              <a:rPr lang="en-US" altLang="zh-CN"/>
              <a:t>”</a:t>
            </a:r>
            <a:r>
              <a:t>两套方案，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光栅化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用来实现局部光照，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光追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用来实现全局光照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>
                <a:sym typeface="+mn-ea"/>
              </a:rPr>
              <a:t>离线渲染和实时渲染都可以实现全局光照。两者都是基于同一个理论基础：渲染方程，不过前者只</a:t>
            </a:r>
            <a:r>
              <a:rPr>
                <a:sym typeface="+mn-ea"/>
              </a:rPr>
              <a:t>使用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光追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，后者则混合使用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光栅化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与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光追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，加入了更多的</a:t>
            </a:r>
            <a:r>
              <a:rPr lang="en-US" altLang="zh-CN">
                <a:sym typeface="+mn-ea"/>
              </a:rPr>
              <a:t>hack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实时渲染是对离线渲染的优化和近似。掌握了离线渲染，就能掌握实时渲染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离线渲染使用一套统一的算法框架来渲染，不像实时渲染使用了各种混合算法，所以更加简单、容易</a:t>
            </a:r>
            <a:r>
              <a:t>维护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t>随着</a:t>
            </a:r>
            <a:r>
              <a:rPr lang="en-US" altLang="zh-CN"/>
              <a:t>RTX</a:t>
            </a:r>
            <a:r>
              <a:t>显卡的出现和升级，离线渲染的渲染速度也越来越接近实时渲染。所以在不久的将来，离线渲染很可能变成实时渲染！所以离线渲染才是未来。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</a:t>
            </a:r>
            <a:r>
              <a:rPr>
                <a:sym typeface="+mn-ea"/>
              </a:rPr>
              <a:t>离线渲染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</a:p>
          <a:p>
            <a:pPr lvl="1" algn="l"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学员成功案例</a:t>
            </a:r>
            <a:endParaRPr lang="zh-CN" altLang="en-US"/>
          </a:p>
        </p:txBody>
      </p:sp>
      <p:pic>
        <p:nvPicPr>
          <p:cNvPr id="3" name="图片 2" descr="屏幕截图 2022-04-05 1704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4325" y="1407795"/>
            <a:ext cx="6483350" cy="4479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Javascript语言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GLSL着色器语言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WebGPU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p="http://schemas.openxmlformats.org/presentationml/2006/main">
  <p:tag name="KSO_DOCER_TEMPLATE_OPEN_ONCE_MARK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1614</Words>
  <Application>WPS 演示</Application>
  <PresentationFormat>宽屏</PresentationFormat>
  <Paragraphs>174</Paragraphs>
  <Slides>26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第一节课：课程介绍</vt:lpstr>
      <vt:lpstr>内容预览</vt:lpstr>
      <vt:lpstr>讲师介绍​</vt:lpstr>
      <vt:lpstr>课程简介</vt:lpstr>
      <vt:lpstr>为什么要学习本课？</vt:lpstr>
      <vt:lpstr>学员成功案例</vt:lpstr>
      <vt:lpstr>PowerPoint 演示文稿</vt:lpstr>
      <vt:lpstr>技术栈</vt:lpstr>
      <vt:lpstr>课程特色</vt:lpstr>
      <vt:lpstr>学员收益</vt:lpstr>
      <vt:lpstr>适合的学员</vt:lpstr>
      <vt:lpstr>课程大纲</vt:lpstr>
      <vt:lpstr>“路径追踪”基础课</vt:lpstr>
      <vt:lpstr>“路径追踪”基础课</vt:lpstr>
      <vt:lpstr>“路径追踪”基础课</vt:lpstr>
      <vt:lpstr>“路径追踪”基础课</vt:lpstr>
      <vt:lpstr>“路径追踪”基础课</vt:lpstr>
      <vt:lpstr>“路径追踪”提高课</vt:lpstr>
      <vt:lpstr>“光子映射”专题课</vt:lpstr>
      <vt:lpstr>“梅特波利斯光照传输”专题课</vt:lpstr>
      <vt:lpstr>相关的学习资源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822</cp:revision>
  <dcterms:created xsi:type="dcterms:W3CDTF">2020-12-22T12:16:00Z</dcterms:created>
  <dcterms:modified xsi:type="dcterms:W3CDTF">2022-04-05T23:00:15Z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BDBFF5ECB4A542BD827169653EB4BB7C</vt:lpwstr>
  </property>
</Properties>
</file>