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8"/>
  </p:handoutMasterIdLst>
  <p:sldIdLst>
    <p:sldId id="307" r:id="rId3"/>
    <p:sldId id="308" r:id="rId5"/>
    <p:sldId id="311" r:id="rId6"/>
    <p:sldId id="422" r:id="rId7"/>
    <p:sldId id="361" r:id="rId8"/>
    <p:sldId id="365" r:id="rId9"/>
    <p:sldId id="390" r:id="rId10"/>
    <p:sldId id="394" r:id="rId11"/>
    <p:sldId id="392" r:id="rId12"/>
    <p:sldId id="376" r:id="rId13"/>
    <p:sldId id="368" r:id="rId14"/>
    <p:sldId id="369" r:id="rId15"/>
    <p:sldId id="370" r:id="rId16"/>
    <p:sldId id="371" r:id="rId17"/>
    <p:sldId id="377" r:id="rId18"/>
    <p:sldId id="373" r:id="rId19"/>
    <p:sldId id="397" r:id="rId20"/>
    <p:sldId id="395" r:id="rId21"/>
    <p:sldId id="403" r:id="rId22"/>
    <p:sldId id="404" r:id="rId23"/>
    <p:sldId id="405" r:id="rId24"/>
    <p:sldId id="378" r:id="rId25"/>
    <p:sldId id="382" r:id="rId26"/>
    <p:sldId id="407" r:id="rId27"/>
    <p:sldId id="388" r:id="rId28"/>
    <p:sldId id="406" r:id="rId29"/>
    <p:sldId id="399" r:id="rId30"/>
    <p:sldId id="400" r:id="rId31"/>
    <p:sldId id="314" r:id="rId32"/>
    <p:sldId id="409" r:id="rId33"/>
    <p:sldId id="362" r:id="rId34"/>
    <p:sldId id="410" r:id="rId35"/>
    <p:sldId id="420" r:id="rId36"/>
    <p:sldId id="316" r:id="rId37"/>
  </p:sldIdLst>
  <p:sldSz cx="12192000" cy="6858000"/>
  <p:notesSz cx="6858000" cy="9144000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6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tags" Target="tags/tag96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1327150" y="394970"/>
            <a:ext cx="791210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latin typeface="+mj-ea"/>
                <a:ea typeface="+mj-ea"/>
                <a:cs typeface="+mj-ea"/>
              </a:rPr>
              <a:t>付费报名请通过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群号：</a:t>
            </a:r>
            <a:r>
              <a:rPr lang="en-US" altLang="zh-CN" sz="3600">
                <a:latin typeface="+mj-ea"/>
                <a:ea typeface="+mj-ea"/>
                <a:cs typeface="+mj-ea"/>
              </a:rPr>
              <a:t>821514169</a:t>
            </a:r>
            <a:endParaRPr lang="en-US" altLang="zh-CN" sz="3600">
              <a:latin typeface="+mj-ea"/>
              <a:ea typeface="+mj-ea"/>
              <a:cs typeface="+mj-ea"/>
            </a:endParaRPr>
          </a:p>
          <a:p>
            <a:r>
              <a:rPr lang="zh-CN" altLang="en-US" sz="3600">
                <a:latin typeface="+mj-ea"/>
                <a:ea typeface="+mj-ea"/>
                <a:cs typeface="+mj-ea"/>
              </a:rPr>
              <a:t>或者扫下面二维码加入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群：</a:t>
            </a:r>
            <a:endParaRPr lang="zh-CN" altLang="en-US" sz="3600">
              <a:latin typeface="+mj-ea"/>
              <a:ea typeface="+mj-ea"/>
              <a:cs typeface="+mj-ea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6529070" y="2547620"/>
            <a:ext cx="5431155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本课程为付费课程，一次性付费</a:t>
            </a:r>
            <a:r>
              <a:rPr lang="zh-CN" altLang="en-US" sz="2000">
                <a:solidFill>
                  <a:srgbClr val="FF0000"/>
                </a:solidFill>
              </a:rPr>
              <a:t>398元</a:t>
            </a:r>
            <a:r>
              <a:rPr lang="zh-CN" altLang="en-US"/>
              <a:t>，在线参加本班所有课程的直播，并可获得录像回放和源码资料，享受老师全程跟踪，一对一辅导，详细答疑，布置作业和批改，确保学员真正学懂！</a:t>
            </a:r>
            <a:endParaRPr lang="zh-CN" altLang="en-US"/>
          </a:p>
        </p:txBody>
      </p:sp>
      <p:pic>
        <p:nvPicPr>
          <p:cNvPr id="8" name="图片 7" descr="Wonder路径追踪离线渲染开发培训班群聊二维码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2625" y="1657350"/>
            <a:ext cx="4229100" cy="4442460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6498590" y="4366895"/>
            <a:ext cx="5492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加入</a:t>
            </a:r>
            <a:r>
              <a:rPr lang="en-US" altLang="zh-CN"/>
              <a:t>QQ</a:t>
            </a:r>
            <a:r>
              <a:rPr lang="zh-CN" altLang="en-US"/>
              <a:t>群后，请阅读群公告，并扫微信或支付宝二维码付款</a:t>
            </a:r>
            <a:r>
              <a:rPr lang="en-US" altLang="zh-CN"/>
              <a:t>~</a:t>
            </a:r>
            <a:r>
              <a:rPr lang="zh-CN" altLang="en-US"/>
              <a:t>感谢</a:t>
            </a:r>
            <a:r>
              <a:rPr lang="en-US" altLang="zh-CN"/>
              <a:t>~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  <a:endParaRPr lang="en-US" altLang="zh-CN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复习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回答问题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tags" Target="../tags/tag59.xml"/><Relationship Id="rId20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0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0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9.xml"/><Relationship Id="rId3" Type="http://schemas.openxmlformats.org/officeDocument/2006/relationships/tags" Target="../tags/tag72.xml"/><Relationship Id="rId2" Type="http://schemas.openxmlformats.org/officeDocument/2006/relationships/image" Target="../media/image7.png"/><Relationship Id="rId1" Type="http://schemas.openxmlformats.org/officeDocument/2006/relationships/tags" Target="../tags/tag7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73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5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9.xml"/><Relationship Id="rId5" Type="http://schemas.openxmlformats.org/officeDocument/2006/relationships/tags" Target="../tags/tag76.xml"/><Relationship Id="rId4" Type="http://schemas.openxmlformats.org/officeDocument/2006/relationships/hyperlink" Target="https://github.com/austinEng/webgpu-samples" TargetMode="External"/><Relationship Id="rId3" Type="http://schemas.openxmlformats.org/officeDocument/2006/relationships/hyperlink" Target="https://gpuweb.github.io/gpuweb" TargetMode="External"/><Relationship Id="rId2" Type="http://schemas.openxmlformats.org/officeDocument/2006/relationships/hyperlink" Target="https://blog.csdn.net/caxieyou/article/details/92142390" TargetMode="External"/><Relationship Id="rId1" Type="http://schemas.openxmlformats.org/officeDocument/2006/relationships/hyperlink" Target="https://www.cnblogs.com/chaogex/p/12005108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79.xml"/><Relationship Id="rId1" Type="http://schemas.openxmlformats.org/officeDocument/2006/relationships/hyperlink" Target="https://npm.taobao.org/mirrors/node/latest-v14.x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80.xml"/><Relationship Id="rId1" Type="http://schemas.openxmlformats.org/officeDocument/2006/relationships/hyperlink" Target="https://code.visualstudio.com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81.xml"/><Relationship Id="rId1" Type="http://schemas.openxmlformats.org/officeDocument/2006/relationships/hyperlink" Target="https://github.com/google/shaderc#downloads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8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9.xml"/><Relationship Id="rId3" Type="http://schemas.openxmlformats.org/officeDocument/2006/relationships/tags" Target="../tags/tag85.xml"/><Relationship Id="rId2" Type="http://schemas.openxmlformats.org/officeDocument/2006/relationships/image" Target="../media/image10.png"/><Relationship Id="rId1" Type="http://schemas.openxmlformats.org/officeDocument/2006/relationships/tags" Target="../tags/tag8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8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88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9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tags" Target="../tags/tag90.xml"/><Relationship Id="rId2" Type="http://schemas.openxmlformats.org/officeDocument/2006/relationships/hyperlink" Target="https://gpuweb.github.io/gpuweb" TargetMode="External"/><Relationship Id="rId1" Type="http://schemas.openxmlformats.org/officeDocument/2006/relationships/hyperlink" Target="https://www.cnblogs.com/chaogex/p/12005108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9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66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68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/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p>
            <a:endParaRPr lang="zh-CN" altLang="en-US"/>
          </a:p>
        </p:txBody>
      </p:sp>
      <p:sp>
        <p:nvSpPr>
          <p:cNvPr id="7" name="副标题 6"/>
          <p:cNvSpPr/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p>
            <a:endParaRPr lang="zh-CN" altLang="en-US"/>
          </a:p>
        </p:txBody>
      </p:sp>
      <p:pic>
        <p:nvPicPr>
          <p:cNvPr id="2" name="图片 1" descr="副本_副本_副本_腾讯课程封面_自定义px_2022-04-05+16_34_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624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主问题：</a:t>
            </a:r>
            <a:r>
              <a:rPr lang="en-US">
                <a:sym typeface="+mn-ea"/>
              </a:rPr>
              <a:t>WebGPU</a:t>
            </a:r>
            <a:r>
              <a:rPr>
                <a:sym typeface="+mn-ea"/>
              </a:rPr>
              <a:t>和</a:t>
            </a:r>
            <a:r>
              <a:rPr lang="en-US" altLang="zh-CN">
                <a:sym typeface="+mn-ea"/>
              </a:rPr>
              <a:t>WebGL</a:t>
            </a:r>
            <a:r>
              <a:rPr>
                <a:sym typeface="+mn-ea"/>
              </a:rPr>
              <a:t>是什么关系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>
                <a:sym typeface="+mn-ea"/>
              </a:rPr>
              <a:t>主问题：</a:t>
            </a:r>
            <a:r>
              <a:rPr lang="en-US">
                <a:sym typeface="+mn-ea"/>
              </a:rPr>
              <a:t>WebGPU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WebGL</a:t>
            </a:r>
            <a:r>
              <a:rPr lang="zh-CN" altLang="en-US">
                <a:sym typeface="+mn-ea"/>
              </a:rPr>
              <a:t>是什么关系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lvl="0"/>
            <a:r>
              <a:rPr lang="en-US" altLang="zh-CN"/>
              <a:t>WebGL</a:t>
            </a:r>
            <a:r>
              <a:rPr lang="zh-CN" altLang="en-US"/>
              <a:t>是</a:t>
            </a:r>
            <a:r>
              <a:rPr lang="zh-CN" altLang="en-US"/>
              <a:t>什么？</a:t>
            </a:r>
            <a:endParaRPr lang="zh-CN" altLang="en-US"/>
          </a:p>
          <a:p>
            <a:pPr lvl="0"/>
            <a:r>
              <a:rPr lang="zh-CN" altLang="en-US"/>
              <a:t>它对应本地端的什么图形</a:t>
            </a:r>
            <a:r>
              <a:rPr lang="en-US" altLang="zh-CN"/>
              <a:t>API</a:t>
            </a:r>
            <a:r>
              <a:rPr lang="zh-CN" altLang="en-US"/>
              <a:t>？</a:t>
            </a:r>
            <a:endParaRPr lang="zh-CN" altLang="en-US"/>
          </a:p>
          <a:p>
            <a:pPr lvl="0"/>
            <a:r>
              <a:rPr lang="zh-CN" altLang="en-US"/>
              <a:t>它的版本是如何演进</a:t>
            </a:r>
            <a:r>
              <a:rPr lang="zh-CN" altLang="en-US"/>
              <a:t>的？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238875" y="1712595"/>
            <a:ext cx="4543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和</a:t>
            </a:r>
            <a:r>
              <a:rPr lang="en-US" altLang="zh-CN"/>
              <a:t>WebGPU</a:t>
            </a:r>
            <a:r>
              <a:rPr lang="zh-CN" altLang="en-US"/>
              <a:t>一样，都是</a:t>
            </a:r>
            <a:r>
              <a:rPr lang="en-US" altLang="zh-CN"/>
              <a:t>Web</a:t>
            </a:r>
            <a:r>
              <a:rPr lang="zh-CN" altLang="en-US"/>
              <a:t>端图形</a:t>
            </a:r>
            <a:r>
              <a:rPr lang="en-US" altLang="zh-CN"/>
              <a:t>API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WebGL版本演进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34490" y="513080"/>
            <a:ext cx="8608695" cy="58318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对比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8870" y="2230120"/>
            <a:ext cx="7461885" cy="412623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761730" y="2329815"/>
            <a:ext cx="29597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浏览器封装了现代图形API（Dx12、Vulkan、Metal），提供给Web 3D程序员WebGPU API。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>
                <a:sym typeface="+mn-ea"/>
              </a:rPr>
              <a:t>主问题：</a:t>
            </a:r>
            <a:r>
              <a:rPr lang="en-US">
                <a:sym typeface="+mn-ea"/>
              </a:rPr>
              <a:t>WebGPU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WebGL</a:t>
            </a:r>
            <a:r>
              <a:rPr lang="zh-CN" altLang="en-US">
                <a:sym typeface="+mn-ea"/>
              </a:rPr>
              <a:t>是什么关系</a:t>
            </a:r>
            <a:endParaRPr lang="zh-CN"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lvl="0"/>
            <a:r>
              <a:rPr lang="en-US" altLang="zh-CN"/>
              <a:t>WebGL</a:t>
            </a:r>
            <a:r>
              <a:rPr lang="zh-CN" altLang="en-US"/>
              <a:t>和</a:t>
            </a:r>
            <a:r>
              <a:rPr lang="en-US" altLang="zh-CN"/>
              <a:t>WebGPU</a:t>
            </a:r>
            <a:r>
              <a:rPr lang="zh-CN" altLang="en-US"/>
              <a:t>相比有什么</a:t>
            </a:r>
            <a:r>
              <a:rPr lang="zh-CN" altLang="en-US"/>
              <a:t>区别？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>
                <a:sym typeface="+mn-ea"/>
              </a:rPr>
              <a:t>主问题：</a:t>
            </a:r>
            <a:r>
              <a:rPr lang="en-US">
                <a:sym typeface="+mn-ea"/>
              </a:rPr>
              <a:t>WebGPU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WebGL</a:t>
            </a:r>
            <a:r>
              <a:rPr lang="zh-CN" altLang="en-US">
                <a:sym typeface="+mn-ea"/>
              </a:rPr>
              <a:t>是什么关系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lvl="0"/>
            <a:r>
              <a:rPr>
                <a:sym typeface="+mn-ea"/>
              </a:rPr>
              <a:t>WebGPU</a:t>
            </a:r>
            <a:r>
              <a:rPr lang="zh-CN">
                <a:sym typeface="+mn-ea"/>
              </a:rPr>
              <a:t>相比</a:t>
            </a:r>
            <a:r>
              <a:rPr lang="en-US" altLang="zh-CN">
                <a:sym typeface="+mn-ea"/>
              </a:rPr>
              <a:t>WebGL</a:t>
            </a:r>
            <a:r>
              <a:rPr lang="zh-CN" altLang="en-US">
                <a:sym typeface="+mn-ea"/>
              </a:rPr>
              <a:t>有什么优势？</a:t>
            </a:r>
            <a:endParaRPr lang="en-US" altLang="zh-CN">
              <a:sym typeface="+mn-ea"/>
            </a:endParaRPr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503680" y="3437890"/>
            <a:ext cx="900176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WebGPU提供了对</a:t>
            </a:r>
            <a:r>
              <a:rPr lang="en-US" altLang="zh-CN">
                <a:sym typeface="+mn-ea"/>
              </a:rPr>
              <a:t>GPU</a:t>
            </a:r>
            <a:r>
              <a:rPr>
                <a:sym typeface="+mn-ea"/>
              </a:rPr>
              <a:t>更大范围地控制，从而能提高性能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WebGPU</a:t>
            </a:r>
            <a:r>
              <a:rPr>
                <a:sym typeface="+mn-ea"/>
              </a:rPr>
              <a:t>更好地支持多线程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WebGPU支持</a:t>
            </a:r>
            <a:r>
              <a:rPr lang="zh-CN" altLang="en-US">
                <a:sym typeface="+mn-ea"/>
              </a:rPr>
              <a:t>计算管线</a:t>
            </a:r>
            <a:r>
              <a:rPr>
                <a:sym typeface="+mn-ea"/>
              </a:rPr>
              <a:t>，从而让程序员能使用GPU进行计算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WebGPU与WebGL2的区别很大，两者不容易兼容。如果要从WebGL1升级，最好直接升级到WebGPU，一劳永逸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各大浏览器都会支持WebGPU，而</a:t>
            </a:r>
            <a:r>
              <a:rPr lang="en-US" altLang="zh-CN">
                <a:sym typeface="+mn-ea"/>
              </a:rPr>
              <a:t>IOS</a:t>
            </a:r>
            <a:r>
              <a:rPr>
                <a:sym typeface="+mn-ea"/>
              </a:rPr>
              <a:t>不支持WebGL2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主问题：如何学习</a:t>
            </a:r>
            <a:r>
              <a:rPr lang="en-US">
                <a:sym typeface="+mn-ea"/>
              </a:rPr>
              <a:t>WebGPU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>
                <a:sym typeface="+mn-ea"/>
              </a:rPr>
              <a:t>主问题：</a:t>
            </a:r>
            <a:r>
              <a:rPr lang="zh-CN">
                <a:sym typeface="+mn-ea"/>
              </a:rPr>
              <a:t>如何学习</a:t>
            </a:r>
            <a:r>
              <a:rPr lang="en-US">
                <a:sym typeface="+mn-ea"/>
              </a:rPr>
              <a:t>WebGPU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  <a:hlinkClick r:id="rId1" action="ppaction://hlinkfile"/>
              </a:rPr>
              <a:t>WebGPU学习系列</a:t>
            </a:r>
            <a:endParaRPr>
              <a:sym typeface="+mn-ea"/>
              <a:hlinkClick r:id="rId1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  <a:hlinkClick r:id="rId2" action="ppaction://hlinkfile"/>
              </a:rPr>
              <a:t>WebGPU学习中文资料</a:t>
            </a:r>
            <a:endParaRPr lang="zh-CN" altLang="en-US">
              <a:sym typeface="+mn-ea"/>
              <a:hlinkClick r:id="rId2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  <a:hlinkClick r:id="rId3" action="ppaction://hlinkfile"/>
              </a:rPr>
              <a:t>WebGPU</a:t>
            </a:r>
            <a:r>
              <a:rPr>
                <a:sym typeface="+mn-ea"/>
                <a:hlinkClick r:id="rId3" action="ppaction://hlinkfile"/>
              </a:rPr>
              <a:t>规范</a:t>
            </a:r>
            <a:endParaRPr>
              <a:sym typeface="+mn-ea"/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hlinkClick r:id="rId4" action="ppaction://hlinkfile"/>
              </a:rPr>
              <a:t>webgpu-samples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hlinkClick r:id="rId3" action="ppaction://hlinkfile"/>
            </a:endParaRPr>
          </a:p>
          <a:p>
            <a:endParaRPr lang="zh-CN" altLang="en-US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主问题：如何准备开发</a:t>
            </a:r>
            <a:r>
              <a:rPr>
                <a:sym typeface="+mn-ea"/>
              </a:rPr>
              <a:t>环境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WebGPU Node</a:t>
            </a:r>
            <a:r>
              <a:rPr>
                <a:sym typeface="+mn-ea"/>
              </a:rPr>
              <a:t>开源项目是干什么</a:t>
            </a:r>
            <a:r>
              <a:rPr>
                <a:sym typeface="+mn-ea"/>
              </a:rPr>
              <a:t>的？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为什么要用</a:t>
            </a:r>
            <a:r>
              <a:rPr lang="en-US" altLang="zh-CN">
                <a:sym typeface="+mn-ea"/>
              </a:rPr>
              <a:t>WebGPU Node</a:t>
            </a:r>
            <a:r>
              <a:rPr>
                <a:sym typeface="+mn-ea"/>
              </a:rPr>
              <a:t>开源项目？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我们使用什么</a:t>
            </a:r>
            <a:r>
              <a:rPr lang="zh-CN" altLang="en-US"/>
              <a:t>管线？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主问题：如何准备开发环境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28980" y="3026410"/>
            <a:ext cx="107937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优点</a:t>
            </a:r>
            <a:endParaRPr lang="en-US" alt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WebGPU</a:t>
            </a:r>
            <a:r>
              <a:rPr lang="zh-CN" altLang="en-US">
                <a:sym typeface="+mn-ea"/>
              </a:rPr>
              <a:t>标准</a:t>
            </a:r>
            <a:r>
              <a:rPr>
                <a:sym typeface="+mn-ea"/>
              </a:rPr>
              <a:t>目前不支持光追管线，但是</a:t>
            </a:r>
            <a:r>
              <a:rPr lang="en-US" altLang="zh-CN">
                <a:sym typeface="+mn-ea"/>
              </a:rPr>
              <a:t>WebGPU Node</a:t>
            </a:r>
            <a:r>
              <a:rPr>
                <a:sym typeface="+mn-ea"/>
              </a:rPr>
              <a:t>开源项目支持它（需要</a:t>
            </a:r>
            <a:r>
              <a:rPr lang="en-US" altLang="zh-CN">
                <a:sym typeface="+mn-ea"/>
              </a:rPr>
              <a:t>RTX</a:t>
            </a:r>
            <a:r>
              <a:rPr>
                <a:sym typeface="+mn-ea"/>
              </a:rPr>
              <a:t>显卡）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WebGPU</a:t>
            </a:r>
            <a:r>
              <a:rPr lang="zh-CN" altLang="en-US">
                <a:sym typeface="+mn-ea"/>
              </a:rPr>
              <a:t>标准使用的</a:t>
            </a:r>
            <a:r>
              <a:rPr lang="en-US" altLang="zh-CN">
                <a:sym typeface="+mn-ea"/>
              </a:rPr>
              <a:t>WGSL</a:t>
            </a:r>
            <a:r>
              <a:rPr lang="zh-CN" altLang="en-US">
                <a:sym typeface="+mn-ea"/>
              </a:rPr>
              <a:t>着色器语言缺少很多特性；而</a:t>
            </a:r>
            <a:r>
              <a:rPr lang="en-US" altLang="zh-CN">
                <a:sym typeface="+mn-ea"/>
              </a:rPr>
              <a:t>WebGPU Node</a:t>
            </a:r>
            <a:r>
              <a:rPr>
                <a:sym typeface="+mn-ea"/>
              </a:rPr>
              <a:t>开源项目</a:t>
            </a:r>
            <a:r>
              <a:rPr lang="zh-CN">
                <a:sym typeface="+mn-ea"/>
              </a:rPr>
              <a:t>使用</a:t>
            </a:r>
            <a:r>
              <a:rPr lang="en-US" altLang="zh-CN">
                <a:sym typeface="+mn-ea"/>
              </a:rPr>
              <a:t>GLSL</a:t>
            </a:r>
            <a:r>
              <a:rPr lang="zh-CN" altLang="en-US">
                <a:sym typeface="+mn-ea"/>
              </a:rPr>
              <a:t>，更成熟</a:t>
            </a:r>
            <a:endParaRPr>
              <a:sym typeface="+mn-ea"/>
            </a:endParaRPr>
          </a:p>
          <a:p>
            <a:pPr marL="285750" indent="-285750"/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902325" y="1701165"/>
            <a:ext cx="49923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运行在</a:t>
            </a:r>
            <a:r>
              <a:rPr lang="en-US" altLang="zh-CN">
                <a:sym typeface="+mn-ea"/>
              </a:rPr>
              <a:t>Node.js</a:t>
            </a:r>
            <a:r>
              <a:rPr lang="zh-CN" altLang="en-US">
                <a:sym typeface="+mn-ea"/>
              </a:rPr>
              <a:t>环境中，底层封装了</a:t>
            </a:r>
            <a:r>
              <a:rPr lang="en-US" altLang="zh-CN">
                <a:sym typeface="+mn-ea"/>
              </a:rPr>
              <a:t>Vulkan</a:t>
            </a:r>
            <a:r>
              <a:rPr lang="zh-CN" altLang="en-US">
                <a:sym typeface="+mn-ea"/>
              </a:rPr>
              <a:t>等本地图形</a:t>
            </a:r>
            <a:r>
              <a:rPr lang="en-US" altLang="zh-CN">
                <a:sym typeface="+mn-ea"/>
              </a:rPr>
              <a:t>API</a:t>
            </a:r>
            <a:r>
              <a:rPr lang="zh-CN" altLang="en-US">
                <a:sym typeface="+mn-ea"/>
              </a:rPr>
              <a:t>，上层提供</a:t>
            </a:r>
            <a:r>
              <a:rPr lang="en-US" altLang="zh-CN">
                <a:sym typeface="+mn-ea"/>
              </a:rPr>
              <a:t>WebGPU API</a:t>
            </a:r>
            <a:endParaRPr lang="en-US" altLang="zh-CN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50340" y="5257800"/>
            <a:ext cx="85502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ym typeface="+mn-ea"/>
              </a:rPr>
              <a:t>考虑到大多数同学的电脑没有</a:t>
            </a:r>
            <a:r>
              <a:rPr lang="en-US" altLang="zh-CN">
                <a:sym typeface="+mn-ea"/>
              </a:rPr>
              <a:t>RTX</a:t>
            </a:r>
            <a:r>
              <a:rPr>
                <a:sym typeface="+mn-ea"/>
              </a:rPr>
              <a:t>显卡，所以我们主要使用计算管线而不是光追管线来实现光线追踪</a:t>
            </a:r>
            <a:endParaRPr>
              <a:sym typeface="+mn-ea"/>
            </a:endParaRPr>
          </a:p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69925" y="4065270"/>
            <a:ext cx="70815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缺点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WebGPU Node</a:t>
            </a:r>
            <a:r>
              <a:rPr lang="zh-CN" altLang="en-US">
                <a:sym typeface="+mn-ea"/>
              </a:rPr>
              <a:t>提供的</a:t>
            </a:r>
            <a:r>
              <a:rPr lang="en-US" altLang="zh-CN">
                <a:sym typeface="+mn-ea"/>
              </a:rPr>
              <a:t>WebGPU API</a:t>
            </a:r>
            <a:r>
              <a:rPr lang="zh-CN" altLang="en-US">
                <a:sym typeface="+mn-ea"/>
              </a:rPr>
              <a:t>版本较老（</a:t>
            </a:r>
            <a:r>
              <a:rPr lang="en-US" altLang="zh-CN">
                <a:sym typeface="+mn-ea"/>
              </a:rPr>
              <a:t>2020</a:t>
            </a:r>
            <a:r>
              <a:rPr lang="zh-CN" altLang="en-US">
                <a:sym typeface="+mn-ea"/>
              </a:rPr>
              <a:t>年的</a:t>
            </a:r>
            <a:r>
              <a:rPr lang="zh-CN" altLang="en-US">
                <a:sym typeface="+mn-ea"/>
              </a:rPr>
              <a:t>版本）</a:t>
            </a:r>
            <a:endParaRPr lang="en-US" altLang="zh-CN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" grpId="0"/>
      <p:bldP spid="4" grpId="1"/>
      <p:bldP spid="7" grpId="0"/>
      <p:bldP spid="7" grpId="1"/>
      <p:bldP spid="6" grpId="0"/>
      <p:bldP spid="6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主问题：如何准备开发环境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安装</a:t>
            </a:r>
            <a:r>
              <a:rPr lang="en-US" altLang="zh-CN">
                <a:sym typeface="+mn-ea"/>
              </a:rPr>
              <a:t>nodejs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pPr>
              <a:buFont typeface="Arial" panose="020B0604020202020204" pitchFamily="34" charset="0"/>
            </a:pPr>
            <a:r>
              <a:rPr>
                <a:sym typeface="+mn-ea"/>
              </a:rPr>
              <a:t>Node.js 是能够在服务器端运行JavaScript 的开放源代码、跨平台 JavaScript 运行环境</a:t>
            </a: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 algn="just">
              <a:buFont typeface="Arial" panose="020B0604020202020204" pitchFamily="34" charset="0"/>
            </a:pPr>
            <a:r>
              <a:rPr>
                <a:sym typeface="+mn-ea"/>
                <a:hlinkClick r:id="rId1" action="ppaction://hlinkfile"/>
              </a:rPr>
              <a:t>下载最新版本</a:t>
            </a:r>
            <a:endParaRPr lang="zh-CN" altLang="en-US"/>
          </a:p>
          <a:p>
            <a:pPr>
              <a:buFont typeface="Arial" panose="020B0604020202020204" pitchFamily="34" charset="0"/>
            </a:pPr>
            <a:r>
              <a:rPr>
                <a:sym typeface="+mn-ea"/>
              </a:rPr>
              <a:t>在Windows上安装时务必选择全部组件，包括勾选Add to Path</a:t>
            </a: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检查</a:t>
            </a:r>
            <a:r>
              <a:rPr lang="en-US" altLang="zh-CN">
                <a:sym typeface="+mn-ea"/>
              </a:rPr>
              <a:t>npm</a:t>
            </a:r>
            <a:r>
              <a:rPr>
                <a:sym typeface="+mn-ea"/>
              </a:rPr>
              <a:t>：</a:t>
            </a:r>
            <a:r>
              <a:rPr lang="en-US" altLang="zh-CN">
                <a:sym typeface="+mn-ea"/>
              </a:rPr>
              <a:t>npm -v</a:t>
            </a:r>
            <a:endParaRPr lang="en-US" altLang="zh-CN"/>
          </a:p>
          <a:p>
            <a:pPr>
              <a:buFont typeface="Arial" panose="020B0604020202020204" pitchFamily="34" charset="0"/>
            </a:pPr>
            <a:r>
              <a:rPr lang="en-US" altLang="zh-CN">
                <a:sym typeface="+mn-ea"/>
              </a:rPr>
              <a:t>npm是Node.js的包管理工具</a:t>
            </a:r>
            <a:endParaRPr lang="en-US" altLang="zh-CN"/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p>
            <a:r>
              <a:rPr lang="zh-CN" altLang="en-US"/>
              <a:t>第二节课：</a:t>
            </a:r>
            <a:br>
              <a:rPr lang="zh-CN" altLang="en-US"/>
            </a:br>
            <a:r>
              <a:rPr>
                <a:sym typeface="+mn-ea"/>
              </a:rPr>
              <a:t>WebGPU介绍和使用光栅化管线绘制一个三角形</a:t>
            </a:r>
            <a:br>
              <a:rPr lang="zh-CN" altLang="en-US"/>
            </a:b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主问题：如何准备开发环境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安装</a:t>
            </a:r>
            <a:r>
              <a:rPr lang="en-US" altLang="zh-CN">
                <a:sym typeface="+mn-ea"/>
              </a:rPr>
              <a:t>VS Code</a:t>
            </a:r>
            <a:endParaRPr lang="en-US" altLang="zh-CN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pPr>
              <a:buFont typeface="Arial" panose="020B0604020202020204" pitchFamily="34" charset="0"/>
            </a:pPr>
            <a:r>
              <a:rPr lang="zh-CN" altLang="en-US"/>
              <a:t>进入</a:t>
            </a:r>
            <a:r>
              <a:rPr lang="zh-CN" altLang="en-US">
                <a:hlinkClick r:id="rId1" action="ppaction://hlinkfile"/>
              </a:rPr>
              <a:t>官网</a:t>
            </a:r>
            <a:r>
              <a:rPr lang="zh-CN" altLang="en-US"/>
              <a:t>下载并安装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主问题：如何准备开发环境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b="0">
                <a:sym typeface="+mn-ea"/>
              </a:rPr>
              <a:t>配置</a:t>
            </a:r>
            <a:r>
              <a:rPr lang="en-US" altLang="zh-CN" b="0">
                <a:sym typeface="+mn-ea"/>
              </a:rPr>
              <a:t>shader VS Code</a:t>
            </a:r>
            <a:r>
              <a:rPr b="0">
                <a:sym typeface="+mn-ea"/>
              </a:rPr>
              <a:t>插件</a:t>
            </a:r>
            <a:endParaRPr lang="zh-CN" altLang="en-US" b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Shader languages support for VS Code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（</a:t>
            </a:r>
            <a:r>
              <a:rPr>
                <a:sym typeface="+mn-ea"/>
              </a:rPr>
              <a:t>高亮）</a:t>
            </a:r>
            <a:endParaRPr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Shaderc GLSL Linter</a:t>
            </a:r>
            <a:br>
              <a:rPr lang="zh-CN" altLang="en-US"/>
            </a:br>
            <a:r>
              <a:rPr lang="zh-CN" altLang="en-US">
                <a:hlinkClick r:id="rId1" action="ppaction://hlinkfile"/>
              </a:rPr>
              <a:t>下载</a:t>
            </a:r>
            <a:r>
              <a:rPr lang="en-US" altLang="zh-CN">
                <a:hlinkClick r:id="rId1" action="ppaction://hlinkfile"/>
              </a:rPr>
              <a:t>shaderc</a:t>
            </a:r>
            <a:r>
              <a:rPr>
                <a:hlinkClick r:id="rId1" action="ppaction://hlinkfile"/>
              </a:rPr>
              <a:t>，</a:t>
            </a:r>
            <a:r>
              <a:t>选择windows，解压；</a:t>
            </a:r>
            <a:br/>
            <a:r>
              <a:t>安装</a:t>
            </a:r>
            <a:r>
              <a:rPr>
                <a:sym typeface="+mn-ea"/>
              </a:rPr>
              <a:t>Shaderc GLSL Linter</a:t>
            </a:r>
            <a:r>
              <a:t>插件；</a:t>
            </a:r>
            <a:br/>
            <a:r>
              <a:rPr lang="en-US" altLang="zh-CN"/>
              <a:t>setting.json:s"shaderc-lint.glslcPath": "your-install-dir/bin/glslc",</a:t>
            </a:r>
            <a:br>
              <a:rPr lang="en-US" altLang="zh-CN"/>
            </a:br>
            <a:r>
              <a:t>"shaderc-lint.glslcArgs": "--target-env=vulkan1.2",</a:t>
            </a:r>
            <a:br/>
            <a:r>
              <a:t>（自动编译检查）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t>Clang-Format</a:t>
            </a:r>
            <a:br/>
            <a:r>
              <a:t>npm install -g clang-format</a:t>
            </a:r>
            <a:br/>
            <a:r>
              <a:t>安装</a:t>
            </a:r>
            <a:r>
              <a:rPr>
                <a:sym typeface="+mn-ea"/>
              </a:rPr>
              <a:t>Clang-Format</a:t>
            </a:r>
            <a:r>
              <a:t>插件</a:t>
            </a:r>
            <a:br/>
            <a:r>
              <a:t>（格式化）</a:t>
            </a:r>
            <a:br/>
            <a:br/>
            <a:br>
              <a:rPr lang="en-US" altLang="zh-CN"/>
            </a:br>
            <a:endParaRPr lang="en-US" altLang="zh-CN"/>
          </a:p>
          <a:p>
            <a:pPr>
              <a:buFont typeface="Arial" panose="020B0604020202020204" pitchFamily="34" charset="0"/>
            </a:pPr>
            <a:endParaRPr lang="en-US" altLang="zh-CN"/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主问题：如何使用</a:t>
            </a:r>
            <a:r>
              <a:rPr lang="en-US" altLang="zh-CN">
                <a:sym typeface="+mn-ea"/>
              </a:rPr>
              <a:t>WebGPU</a:t>
            </a:r>
            <a:r>
              <a:rPr>
                <a:sym typeface="+mn-ea"/>
              </a:rPr>
              <a:t>实现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绘制一个三角形</a:t>
            </a:r>
            <a:r>
              <a:rPr lang="en-US" altLang="zh-CN">
                <a:sym typeface="+mn-ea"/>
              </a:rPr>
              <a:t>”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右手坐标系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WebGPU</a:t>
            </a:r>
            <a:r>
              <a:rPr>
                <a:sym typeface="+mn-ea"/>
              </a:rPr>
              <a:t>坐标系介绍</a:t>
            </a:r>
            <a:endParaRPr lang="zh-CN" altLang="en-US"/>
          </a:p>
        </p:txBody>
      </p:sp>
      <p:pic>
        <p:nvPicPr>
          <p:cNvPr id="5" name="图片 4" descr="右手坐标系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3095" y="1896745"/>
            <a:ext cx="3305810" cy="40132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p>
            <a:r>
              <a:rPr>
                <a:sym typeface="+mn-ea"/>
              </a:rPr>
              <a:t>主问题：如何使用</a:t>
            </a:r>
            <a:r>
              <a:rPr lang="en-US" altLang="zh-CN">
                <a:sym typeface="+mn-ea"/>
              </a:rPr>
              <a:t>WebGPU</a:t>
            </a:r>
            <a:r>
              <a:rPr>
                <a:sym typeface="+mn-ea"/>
              </a:rPr>
              <a:t>实现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绘制一个三角形</a:t>
            </a:r>
            <a:r>
              <a:rPr lang="en-US" altLang="zh-CN">
                <a:sym typeface="+mn-ea"/>
              </a:rPr>
              <a:t>”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已知一个三角形的三个顶点，如何通过光栅化管线渲染出一个</a:t>
            </a:r>
            <a:r>
              <a:rPr lang="zh-CN" altLang="en-US"/>
              <a:t>三角形？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>
                <a:sym typeface="+mn-ea"/>
              </a:rPr>
              <a:t>自学</a:t>
            </a:r>
            <a:r>
              <a:rPr lang="zh-CN">
                <a:sym typeface="+mn-ea"/>
              </a:rPr>
              <a:t>、互学、</a:t>
            </a:r>
            <a:r>
              <a:rPr>
                <a:sym typeface="+mn-ea"/>
              </a:rPr>
              <a:t>展学</a:t>
            </a:r>
            <a:endParaRPr lang="zh-CN">
              <a:sym typeface="+mn-ea"/>
            </a:endParaRPr>
          </a:p>
          <a:p>
            <a:endParaRPr lang="zh-CN" altLang="en-US"/>
          </a:p>
        </p:txBody>
      </p:sp>
      <p:pic>
        <p:nvPicPr>
          <p:cNvPr id="5" name="内容占位符 4" descr="顶点着色器和片元着色器之间的步骤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64615" y="2626995"/>
            <a:ext cx="9344025" cy="25431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p>
            <a:r>
              <a:rPr>
                <a:sym typeface="+mn-ea"/>
              </a:rPr>
              <a:t>主问题：如何使用</a:t>
            </a:r>
            <a:r>
              <a:rPr lang="en-US" altLang="zh-CN">
                <a:sym typeface="+mn-ea"/>
              </a:rPr>
              <a:t>WebGPU</a:t>
            </a:r>
            <a:r>
              <a:rPr>
                <a:sym typeface="+mn-ea"/>
              </a:rPr>
              <a:t>实现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绘制一个三角形</a:t>
            </a:r>
            <a:r>
              <a:rPr lang="en-US" altLang="zh-CN">
                <a:sym typeface="+mn-ea"/>
              </a:rPr>
              <a:t>”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运行</a:t>
            </a:r>
            <a:r>
              <a:rPr lang="zh-CN" altLang="en-US"/>
              <a:t>代码</a:t>
            </a:r>
            <a:endParaRPr lang="zh-CN" altLang="en-US"/>
          </a:p>
          <a:p>
            <a:r>
              <a:rPr lang="zh-CN" altLang="en-US"/>
              <a:t>看代码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WebGPU Node</a:t>
            </a:r>
            <a:r>
              <a:rPr>
                <a:sym typeface="+mn-ea"/>
              </a:rPr>
              <a:t>提供的老版本的</a:t>
            </a:r>
            <a:r>
              <a:rPr lang="en-US" altLang="zh-CN">
                <a:sym typeface="+mn-ea"/>
              </a:rPr>
              <a:t>WebGPU API</a:t>
            </a:r>
            <a:r>
              <a:rPr>
                <a:sym typeface="+mn-ea"/>
              </a:rPr>
              <a:t>和</a:t>
            </a:r>
            <a:r>
              <a:rPr lang="en-US" altLang="zh-CN">
                <a:sym typeface="+mn-ea"/>
              </a:rPr>
              <a:t>WebGPU</a:t>
            </a:r>
            <a:r>
              <a:rPr>
                <a:sym typeface="+mn-ea"/>
              </a:rPr>
              <a:t>标准相比有哪些区别？</a:t>
            </a:r>
            <a:endParaRPr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>
                <a:sym typeface="+mn-ea"/>
              </a:rPr>
              <a:t>是否容易移植到</a:t>
            </a:r>
            <a:r>
              <a:rPr lang="en-US" altLang="zh-CN">
                <a:sym typeface="+mn-ea"/>
              </a:rPr>
              <a:t>WebGPU</a:t>
            </a:r>
            <a:r>
              <a:rPr>
                <a:sym typeface="+mn-ea"/>
              </a:rPr>
              <a:t>标准</a:t>
            </a:r>
            <a:r>
              <a:rPr lang="zh-CN">
                <a:sym typeface="+mn-ea"/>
              </a:rPr>
              <a:t>？</a:t>
            </a:r>
            <a:endParaRPr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如何通过光栅化管线渲染出一个三角形？</a:t>
            </a:r>
            <a:endParaRPr>
              <a:sym typeface="+mn-ea"/>
            </a:endParaRPr>
          </a:p>
          <a:p>
            <a:pPr>
              <a:buFont typeface="Arial" panose="020B0604020202020204" pitchFamily="34" charset="0"/>
            </a:pPr>
            <a:br>
              <a:rPr>
                <a:sym typeface="+mn-ea"/>
              </a:rPr>
            </a:b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结学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回答开始的问题？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914400" imgH="368300" progId="Equation.KSEE3">
                  <p:embed/>
                </p:oleObj>
              </mc:Choice>
              <mc:Fallback>
                <p:oleObj name="" r:id="rId1" imgW="914400" imgH="3683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  <a:hlinkClick r:id="rId1" action="ppaction://hlinkfile"/>
              </a:rPr>
              <a:t>WebGPU学习系列</a:t>
            </a:r>
            <a:endParaRPr>
              <a:sym typeface="+mn-ea"/>
              <a:hlinkClick r:id="rId1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《</a:t>
            </a:r>
            <a:r>
              <a:rPr lang="en-US" altLang="zh-CN"/>
              <a:t>WebGL</a:t>
            </a:r>
            <a:r>
              <a:t>编程指南</a:t>
            </a:r>
            <a:r>
              <a:rPr lang="zh-CN" altLang="en-US"/>
              <a:t>》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hlinkClick r:id="rId2" action="ppaction://hlinkfile"/>
              </a:rPr>
              <a:t>WebGPU</a:t>
            </a:r>
            <a:r>
              <a:rPr>
                <a:hlinkClick r:id="rId2" action="ppaction://hlinkfile"/>
              </a:rPr>
              <a:t>规范</a:t>
            </a:r>
            <a:endParaRPr>
              <a:hlinkClick r:id="rId2" action="ppaction://hlinkfile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为什么要学习本课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主问题：</a:t>
            </a:r>
            <a:r>
              <a:rPr lang="en-US">
                <a:sym typeface="+mn-ea"/>
              </a:rPr>
              <a:t>WebGPU</a:t>
            </a:r>
            <a:r>
              <a:rPr>
                <a:sym typeface="+mn-ea"/>
              </a:rPr>
              <a:t>是什么</a:t>
            </a:r>
            <a:endParaRPr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主问题：如何渲染</a:t>
            </a:r>
            <a:endParaRPr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主问题：</a:t>
            </a:r>
            <a:r>
              <a:rPr lang="en-US">
                <a:sym typeface="+mn-ea"/>
              </a:rPr>
              <a:t>WebGPU</a:t>
            </a:r>
            <a:r>
              <a:rPr>
                <a:sym typeface="+mn-ea"/>
              </a:rPr>
              <a:t>和</a:t>
            </a:r>
            <a:r>
              <a:rPr lang="en-US" altLang="zh-CN">
                <a:sym typeface="+mn-ea"/>
              </a:rPr>
              <a:t>WebGL</a:t>
            </a:r>
            <a:r>
              <a:rPr>
                <a:sym typeface="+mn-ea"/>
              </a:rPr>
              <a:t>是什么关系</a:t>
            </a:r>
            <a:endParaRPr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主问题：如何学习</a:t>
            </a:r>
            <a:r>
              <a:rPr lang="en-US">
                <a:sym typeface="+mn-ea"/>
              </a:rPr>
              <a:t>WebGPU</a:t>
            </a:r>
            <a:endParaRPr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主问题：如何准备开发环境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主问题：</a:t>
            </a:r>
            <a:r>
              <a:rPr>
                <a:sym typeface="+mn-ea"/>
              </a:rPr>
              <a:t>如何使用</a:t>
            </a:r>
            <a:r>
              <a:rPr lang="en-US" altLang="zh-CN">
                <a:sym typeface="+mn-ea"/>
              </a:rPr>
              <a:t>WebGPU</a:t>
            </a:r>
            <a:r>
              <a:rPr>
                <a:sym typeface="+mn-ea"/>
              </a:rPr>
              <a:t>实现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绘制一个三角形</a:t>
            </a:r>
            <a:r>
              <a:rPr lang="en-US" altLang="zh-CN">
                <a:sym typeface="+mn-ea"/>
              </a:rPr>
              <a:t>”</a:t>
            </a:r>
            <a:endParaRPr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内容预览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无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请在你的电脑上运行程序，绘制</a:t>
            </a:r>
            <a:r>
              <a:rPr lang="zh-CN" altLang="en-US"/>
              <a:t>出一个</a:t>
            </a:r>
            <a:r>
              <a:rPr lang="zh-CN" altLang="en-US"/>
              <a:t>三角形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t>使用框架</a:t>
            </a:r>
            <a:r>
              <a:t>重构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下节课预告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提供预习下节课的</a:t>
            </a:r>
            <a:r>
              <a:rPr lang="zh-CN" altLang="en-US"/>
              <a:t>资料？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t>会详细讲</a:t>
            </a:r>
            <a:r>
              <a:rPr lang="en-US" altLang="zh-CN"/>
              <a:t>WebGPU</a:t>
            </a:r>
            <a:r>
              <a:t>和</a:t>
            </a:r>
            <a:r>
              <a:rPr lang="en-US" altLang="zh-CN"/>
              <a:t>GLSL</a:t>
            </a:r>
            <a:r>
              <a:t>吗？</a:t>
            </a:r>
          </a:p>
          <a:p>
            <a:pPr>
              <a:buFont typeface="Arial" panose="020B0604020202020204" pitchFamily="34" charset="0"/>
            </a:pPr>
            <a:r>
              <a:rPr lang="en-US" altLang="zh-CN"/>
              <a:t>- WebGPU</a:t>
            </a:r>
            <a:r>
              <a:t>不会详细讲，因为不是重点</a:t>
            </a:r>
            <a:r>
              <a:rPr lang="en-US" altLang="zh-CN"/>
              <a:t> </a:t>
            </a:r>
            <a:endParaRPr lang="en-US" altLang="zh-CN"/>
          </a:p>
          <a:p>
            <a:pPr>
              <a:buFont typeface="Arial" panose="020B0604020202020204" pitchFamily="34" charset="0"/>
            </a:pPr>
            <a:r>
              <a:rPr lang="en-US" altLang="zh-CN"/>
              <a:t>- </a:t>
            </a:r>
            <a:r>
              <a:t>会彻底搞懂</a:t>
            </a:r>
            <a:r>
              <a:rPr lang="en-US" altLang="zh-CN"/>
              <a:t>GLSL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7817" y="3214570"/>
            <a:ext cx="10852237" cy="648000"/>
          </a:xfrm>
        </p:spPr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5" y="1626235"/>
            <a:ext cx="10852150" cy="4553585"/>
          </a:xfrm>
        </p:spPr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为什么要学习离线</a:t>
            </a:r>
            <a:r>
              <a:rPr>
                <a:sym typeface="+mn-ea"/>
              </a:rPr>
              <a:t>渲染？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回顾课程</a:t>
            </a:r>
            <a:r>
              <a:rPr>
                <a:sym typeface="+mn-ea"/>
              </a:rPr>
              <a:t>内容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WebGPU</a:t>
            </a:r>
            <a:r>
              <a:rPr>
                <a:sym typeface="+mn-ea"/>
              </a:rPr>
              <a:t>是</a:t>
            </a:r>
            <a:r>
              <a:rPr>
                <a:sym typeface="+mn-ea"/>
              </a:rPr>
              <a:t>什么？</a:t>
            </a:r>
            <a:endParaRPr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WebGL</a:t>
            </a:r>
            <a:r>
              <a:rPr>
                <a:sym typeface="+mn-ea"/>
              </a:rPr>
              <a:t>和</a:t>
            </a:r>
            <a:r>
              <a:rPr lang="en-US" altLang="zh-CN">
                <a:sym typeface="+mn-ea"/>
              </a:rPr>
              <a:t>WebGPU</a:t>
            </a:r>
            <a:r>
              <a:rPr>
                <a:sym typeface="+mn-ea"/>
              </a:rPr>
              <a:t>相比有什么区别？</a:t>
            </a:r>
            <a:endParaRPr lang="zh-CN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如何用</a:t>
            </a:r>
            <a:r>
              <a:rPr lang="en-US" altLang="zh-CN">
                <a:sym typeface="+mn-ea"/>
              </a:rPr>
              <a:t>WebGPU</a:t>
            </a:r>
            <a:r>
              <a:rPr>
                <a:sym typeface="+mn-ea"/>
              </a:rPr>
              <a:t>绘制一个三角形？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为什么要学习本课</a:t>
            </a:r>
            <a:endParaRPr lang="zh-CN" altLang="en-US"/>
          </a:p>
        </p:txBody>
      </p:sp>
      <p:pic>
        <p:nvPicPr>
          <p:cNvPr id="5" name="图片 4" descr="视频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2965" y="2345690"/>
            <a:ext cx="4173855" cy="33521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主问题：</a:t>
            </a:r>
            <a:r>
              <a:rPr lang="en-US">
                <a:sym typeface="+mn-ea"/>
              </a:rPr>
              <a:t>WebGPU</a:t>
            </a:r>
            <a:r>
              <a:rPr>
                <a:sym typeface="+mn-ea"/>
              </a:rPr>
              <a:t>是什么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>
                <a:sym typeface="+mn-ea"/>
              </a:rPr>
              <a:t>主问题：</a:t>
            </a:r>
            <a:r>
              <a:rPr lang="en-US">
                <a:sym typeface="+mn-ea"/>
              </a:rPr>
              <a:t>WebGPU</a:t>
            </a:r>
            <a:r>
              <a:rPr lang="zh-CN" altLang="en-US">
                <a:sym typeface="+mn-ea"/>
              </a:rPr>
              <a:t>是什么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lvl="0"/>
            <a:r>
              <a:rPr lang="en-US" altLang="zh-CN">
                <a:sym typeface="+mn-ea"/>
              </a:rPr>
              <a:t>WebGPU</a:t>
            </a:r>
            <a:r>
              <a:rPr lang="zh-CN" altLang="en-US">
                <a:sym typeface="+mn-ea"/>
              </a:rPr>
              <a:t>是什么？</a:t>
            </a:r>
            <a:endParaRPr lang="zh-CN" altLang="en-US"/>
          </a:p>
          <a:p>
            <a:pPr lvl="0"/>
            <a:r>
              <a:rPr lang="zh-CN" altLang="en-US"/>
              <a:t>它有什么</a:t>
            </a:r>
            <a:r>
              <a:rPr lang="zh-CN" altLang="en-US"/>
              <a:t>用？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264400" y="1741805"/>
            <a:ext cx="1994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Web</a:t>
            </a:r>
            <a:r>
              <a:rPr lang="zh-CN" altLang="en-US"/>
              <a:t>端图形</a:t>
            </a:r>
            <a:r>
              <a:rPr lang="en-US" altLang="zh-CN"/>
              <a:t>API</a:t>
            </a:r>
            <a:endParaRPr lang="en-US" altLang="zh-CN"/>
          </a:p>
        </p:txBody>
      </p:sp>
      <p:pic>
        <p:nvPicPr>
          <p:cNvPr id="7" name="图片 6" descr="调用关系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1755" y="2327910"/>
            <a:ext cx="4581525" cy="4953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主问题：如何渲染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>
                <a:sym typeface="+mn-ea"/>
              </a:rPr>
              <a:t>主问题：</a:t>
            </a:r>
            <a:r>
              <a:rPr lang="zh-CN" altLang="en-US">
                <a:sym typeface="+mn-ea"/>
              </a:rPr>
              <a:t>如何渲染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在哪里</a:t>
            </a:r>
            <a:r>
              <a:rPr lang="zh-CN" altLang="en-US"/>
              <a:t>渲染？</a:t>
            </a:r>
            <a:endParaRPr lang="zh-CN" altLang="en-US"/>
          </a:p>
          <a:p>
            <a:r>
              <a:rPr lang="zh-CN" altLang="en-US"/>
              <a:t>有哪些渲染</a:t>
            </a:r>
            <a:r>
              <a:rPr lang="zh-CN" altLang="en-US"/>
              <a:t>管线？</a:t>
            </a:r>
            <a:endParaRPr lang="zh-CN" altLang="en-US"/>
          </a:p>
          <a:p>
            <a:r>
              <a:rPr lang="zh-CN" altLang="en-US"/>
              <a:t>每个渲染管线分别用于什么</a:t>
            </a:r>
            <a:r>
              <a:rPr lang="zh-CN" altLang="en-US"/>
              <a:t>用途？</a:t>
            </a:r>
            <a:endParaRPr lang="zh-CN" altLang="en-US"/>
          </a:p>
          <a:p>
            <a:r>
              <a:rPr lang="zh-CN" altLang="en-US"/>
              <a:t>为什么需要计算管线？有什么</a:t>
            </a:r>
            <a:r>
              <a:rPr lang="zh-CN" altLang="en-US"/>
              <a:t>用？</a:t>
            </a:r>
            <a:endParaRPr lang="zh-CN" altLang="en-US"/>
          </a:p>
          <a:p>
            <a:r>
              <a:rPr lang="zh-CN" altLang="en-US"/>
              <a:t>每个渲染管线分别有哪些</a:t>
            </a:r>
            <a:r>
              <a:rPr lang="zh-CN" altLang="en-US"/>
              <a:t>着色器？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216775" y="1837690"/>
            <a:ext cx="2204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GPU</a:t>
            </a:r>
            <a:endParaRPr lang="en-US" altLang="zh-CN"/>
          </a:p>
        </p:txBody>
      </p:sp>
      <p:pic>
        <p:nvPicPr>
          <p:cNvPr id="5" name="图片 4" descr="渲染管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93815" y="2646045"/>
            <a:ext cx="1914525" cy="25812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6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6.xml><?xml version="1.0" encoding="utf-8"?>
<p:tagLst xmlns:p="http://schemas.openxmlformats.org/presentationml/2006/main">
  <p:tag name="KSO_WM_SPECIAL_SOURCE" val="bdnull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8.xml><?xml version="1.0" encoding="utf-8"?>
<p:tagLst xmlns:p="http://schemas.openxmlformats.org/presentationml/2006/main">
  <p:tag name="KSO_WM_SPECIAL_SOURCE" val="bdnull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PECIAL_SOURCE" val="bdnull"/>
</p:tagLst>
</file>

<file path=ppt/tags/tag71.xml><?xml version="1.0" encoding="utf-8"?>
<p:tagLst xmlns:p="http://schemas.openxmlformats.org/presentationml/2006/main">
  <p:tag name="KSO_WM_UNIT_PLACING_PICTURE_USER_VIEWPORT" val="{&quot;height&quot;:6687,&quot;width&quot;:9871}"/>
</p:tagLst>
</file>

<file path=ppt/tags/tag72.xml><?xml version="1.0" encoding="utf-8"?>
<p:tagLst xmlns:p="http://schemas.openxmlformats.org/presentationml/2006/main">
  <p:tag name="KSO_WM_SPECIAL_SOURCE" val="bdnull"/>
</p:tagLst>
</file>

<file path=ppt/tags/tag73.xml><?xml version="1.0" encoding="utf-8"?>
<p:tagLst xmlns:p="http://schemas.openxmlformats.org/presentationml/2006/main">
  <p:tag name="KSO_WM_SPECIAL_SOURCE" val="bdnull"/>
</p:tagLst>
</file>

<file path=ppt/tags/tag74.xml><?xml version="1.0" encoding="utf-8"?>
<p:tagLst xmlns:p="http://schemas.openxmlformats.org/presentationml/2006/main">
  <p:tag name="KSO_WM_SPECIAL_SOURCE" val="bdnull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p="http://schemas.openxmlformats.org/presentationml/2006/main">
  <p:tag name="KSO_WM_SPECIAL_SOURCE" val="bdnull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p="http://schemas.openxmlformats.org/presentationml/2006/main">
  <p:tag name="KSO_WM_UNIT_PLACING_PICTURE_USER_VIEWPORT" val="{&quot;height&quot;:4005,&quot;width&quot;:14715}"/>
</p:tagLst>
</file>

<file path=ppt/tags/tag85.xml><?xml version="1.0" encoding="utf-8"?>
<p:tagLst xmlns:p="http://schemas.openxmlformats.org/presentationml/2006/main">
  <p:tag name="KSO_WM_SPECIAL_SOURCE" val="bdnull"/>
</p:tagLst>
</file>

<file path=ppt/tags/tag86.xml><?xml version="1.0" encoding="utf-8"?>
<p:tagLst xmlns:p="http://schemas.openxmlformats.org/presentationml/2006/main"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6.xml><?xml version="1.0" encoding="utf-8"?>
<p:tagLst xmlns:p="http://schemas.openxmlformats.org/presentationml/2006/main">
  <p:tag name="KSO_DOCER_TEMPLATE_OPEN_ONCE_MARK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1979</Words>
  <Application>WPS 演示</Application>
  <PresentationFormat>宽屏</PresentationFormat>
  <Paragraphs>204</Paragraphs>
  <Slides>34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Arial</vt:lpstr>
      <vt:lpstr>宋体</vt:lpstr>
      <vt:lpstr>Wingdings</vt:lpstr>
      <vt:lpstr>微软雅黑</vt:lpstr>
      <vt:lpstr>Arial Unicode MS</vt:lpstr>
      <vt:lpstr>Office 主题​​</vt:lpstr>
      <vt:lpstr>Equation.KSEE3</vt:lpstr>
      <vt:lpstr>PowerPoint 演示文稿</vt:lpstr>
      <vt:lpstr>第二节课： WebGPU介绍和使用光栅化管线绘制一个三角形 </vt:lpstr>
      <vt:lpstr>内容预览</vt:lpstr>
      <vt:lpstr>为什么要学习本课</vt:lpstr>
      <vt:lpstr>为什么要学习本课</vt:lpstr>
      <vt:lpstr>主问题：WebGPU是什么</vt:lpstr>
      <vt:lpstr>主问题：WebGPU是什么</vt:lpstr>
      <vt:lpstr>主问题：如何渲染</vt:lpstr>
      <vt:lpstr>主问题：如何渲染</vt:lpstr>
      <vt:lpstr>主问题：WebGPU和WebGL是什么关系</vt:lpstr>
      <vt:lpstr>主问题：WebGPU和WebGL是什么关系</vt:lpstr>
      <vt:lpstr>PowerPoint 演示文稿</vt:lpstr>
      <vt:lpstr>主问题：WebGPU和WebGL是什么关系</vt:lpstr>
      <vt:lpstr>主问题：WebGPU和WebGL是什么关系</vt:lpstr>
      <vt:lpstr>主问题：如何学习WebGPU</vt:lpstr>
      <vt:lpstr>主问题：如何学习WebGPU</vt:lpstr>
      <vt:lpstr>主问题：如何准备开发环境</vt:lpstr>
      <vt:lpstr>主问题：如何准备开发环境</vt:lpstr>
      <vt:lpstr>主问题：如何准备开发环境</vt:lpstr>
      <vt:lpstr>主问题：如何准备开发环境</vt:lpstr>
      <vt:lpstr>主问题：如何准备开发环境</vt:lpstr>
      <vt:lpstr>主问题：如何使用WebGPU实现“绘制一个三角形”</vt:lpstr>
      <vt:lpstr>WebGPU坐标系介绍</vt:lpstr>
      <vt:lpstr>主问题：如何使用WebGPU实现“绘制一个三角形”</vt:lpstr>
      <vt:lpstr>主问题：如何使用WebGPU实现“绘制一个三角形”</vt:lpstr>
      <vt:lpstr>结学</vt:lpstr>
      <vt:lpstr>总结</vt:lpstr>
      <vt:lpstr>总结</vt:lpstr>
      <vt:lpstr>PowerPoint 演示文稿</vt:lpstr>
      <vt:lpstr>PowerPoint 演示文稿</vt:lpstr>
      <vt:lpstr>作业</vt:lpstr>
      <vt:lpstr>下节课预告</vt:lpstr>
      <vt:lpstr>问答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WPS_1613797177</cp:lastModifiedBy>
  <cp:revision>116</cp:revision>
  <dcterms:created xsi:type="dcterms:W3CDTF">2020-12-22T12:16:00Z</dcterms:created>
  <dcterms:modified xsi:type="dcterms:W3CDTF">2022-04-07T00:00:33Z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9129B7EA2F2E4674942DB0940715471D</vt:lpwstr>
  </property>
</Properties>
</file>